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95" r:id="rId9"/>
    <p:sldId id="269" r:id="rId10"/>
    <p:sldId id="270" r:id="rId11"/>
    <p:sldId id="272" r:id="rId12"/>
    <p:sldId id="273" r:id="rId13"/>
    <p:sldId id="274" r:id="rId14"/>
    <p:sldId id="276" r:id="rId15"/>
    <p:sldId id="292" r:id="rId16"/>
    <p:sldId id="286" r:id="rId17"/>
    <p:sldId id="275" r:id="rId18"/>
    <p:sldId id="281" r:id="rId19"/>
    <p:sldId id="282" r:id="rId20"/>
    <p:sldId id="283" r:id="rId21"/>
    <p:sldId id="285" r:id="rId22"/>
    <p:sldId id="293" r:id="rId23"/>
    <p:sldId id="294" r:id="rId24"/>
    <p:sldId id="296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744D0-6984-4D8E-9CF3-09F3DA8C9E87}" type="datetimeFigureOut">
              <a:rPr lang="el-GR" smtClean="0"/>
              <a:t>24/8/2018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7AA22-0F4D-4D69-8474-951F95F2086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61802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859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6153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313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9379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3094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176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309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096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760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0774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80A58-A13E-4839-AFCF-D39A45841008}" type="datetimeFigureOut">
              <a:rPr lang="el-GR" smtClean="0"/>
              <a:pPr/>
              <a:t>24/8/2018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3EBC0-1EE4-4BAC-9FB9-7011FD4E6C2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2098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citation.cfm?id=2732990" TargetMode="External"/><Relationship Id="rId2" Type="http://schemas.openxmlformats.org/officeDocument/2006/relationships/hyperlink" Target="https://dl.acm.org/citation.cfm?id=239683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 Unsupervised Matching of Product Titles with k-Combinations and Permutations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572428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Leonidas</a:t>
            </a:r>
            <a:r>
              <a:rPr lang="en-US" dirty="0" smtClean="0"/>
              <a:t> </a:t>
            </a:r>
            <a:r>
              <a:rPr lang="en-US" dirty="0" err="1" smtClean="0"/>
              <a:t>Akritidis</a:t>
            </a:r>
            <a:r>
              <a:rPr lang="en-US" dirty="0" smtClean="0"/>
              <a:t>, Panayiotis </a:t>
            </a:r>
            <a:r>
              <a:rPr lang="en-US" dirty="0" err="1" smtClean="0"/>
              <a:t>Bozanis</a:t>
            </a:r>
            <a:endParaRPr lang="en-US" dirty="0" smtClean="0"/>
          </a:p>
          <a:p>
            <a:r>
              <a:rPr lang="en-US" sz="2700" dirty="0" smtClean="0"/>
              <a:t>Department of Electrical and Computer Engineering</a:t>
            </a:r>
          </a:p>
          <a:p>
            <a:r>
              <a:rPr lang="en-US" sz="2700" dirty="0" smtClean="0"/>
              <a:t>University of Thessaly, Greece</a:t>
            </a:r>
            <a:endParaRPr lang="el-GR" sz="2700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L. Akritidis, P. Bozanis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3EBC0-1EE4-4BAC-9FB9-7011FD4E6C20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IEEE INISTA 2018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5857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Overview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Our proposed method operates in 2 phases: </a:t>
            </a:r>
          </a:p>
          <a:p>
            <a:r>
              <a:rPr lang="en-US" sz="3500" dirty="0" smtClean="0"/>
              <a:t>Phase 1: construction of two primary data structures:</a:t>
            </a:r>
          </a:p>
          <a:p>
            <a:pPr lvl="1"/>
            <a:r>
              <a:rPr lang="en-US" sz="3100" dirty="0" smtClean="0"/>
              <a:t>A lexicon which consists of all the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100" dirty="0" smtClean="0"/>
              <a:t>-combinations of the titles’ words, along with a frequency value and some statistics.</a:t>
            </a:r>
          </a:p>
          <a:p>
            <a:pPr lvl="2"/>
            <a:r>
              <a:rPr lang="en-US" sz="2700" dirty="0" smtClean="0"/>
              <a:t>Each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700" dirty="0" smtClean="0"/>
              <a:t>-combination is a candidate product cluster.</a:t>
            </a:r>
          </a:p>
          <a:p>
            <a:pPr lvl="1"/>
            <a:r>
              <a:rPr lang="en-US" sz="3100" dirty="0" smtClean="0"/>
              <a:t>A forward index: An array which stores for each product, a list of pointers to the respective title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100" dirty="0" smtClean="0"/>
              <a:t>-combinations (we use pointers to avoid saving the same data twice).</a:t>
            </a:r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Overview (2)</a:t>
            </a:r>
            <a:endParaRPr lang="el-GR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9082" y="1252535"/>
            <a:ext cx="3343446" cy="3033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5535496" cy="5256584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Phase 2: We employ these two data structures to assign scores to each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500" dirty="0" smtClean="0"/>
              <a:t>-combination of each product.</a:t>
            </a:r>
          </a:p>
          <a:p>
            <a:r>
              <a:rPr lang="en-US" sz="3500" dirty="0" smtClean="0"/>
              <a:t>The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500" dirty="0" smtClean="0"/>
              <a:t>-combinations are then sorted by decreasing score value and the highest scoring combination represents the cluster.</a:t>
            </a:r>
            <a:endParaRPr lang="en-US" sz="3100" dirty="0" smtClean="0"/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-combinations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500" dirty="0" smtClean="0"/>
              <a:t>-combinations are combinations of the words of the product title.</a:t>
            </a:r>
          </a:p>
          <a:p>
            <a:r>
              <a:rPr lang="en-US" sz="3500" dirty="0" smtClean="0"/>
              <a:t>Length (number of words) =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500" dirty="0" smtClean="0"/>
              <a:t>.</a:t>
            </a:r>
          </a:p>
          <a:p>
            <a:r>
              <a:rPr lang="en-US" sz="3500" dirty="0" smtClean="0"/>
              <a:t>Without repetition.</a:t>
            </a:r>
          </a:p>
          <a:p>
            <a:r>
              <a:rPr lang="en-US" sz="3500" dirty="0" smtClean="0"/>
              <a:t>Without care for word ordering.</a:t>
            </a:r>
          </a:p>
          <a:p>
            <a:r>
              <a:rPr lang="en-US" sz="3500" dirty="0" smtClean="0"/>
              <a:t>We compute the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500" dirty="0" smtClean="0"/>
              <a:t>-combinations of each product title, </a:t>
            </a:r>
          </a:p>
          <a:p>
            <a:r>
              <a:rPr lang="en-US" sz="3500" dirty="0" smtClean="0"/>
              <a:t>Number of combinations for a</a:t>
            </a:r>
            <a:br>
              <a:rPr lang="en-US" sz="3500" dirty="0" smtClean="0"/>
            </a:br>
            <a:r>
              <a:rPr lang="en-US" sz="3500" dirty="0" smtClean="0"/>
              <a:t>title which consists of </a:t>
            </a: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500" dirty="0" smtClean="0"/>
              <a:t> words: </a:t>
            </a:r>
            <a:endParaRPr lang="en-US" sz="3100" dirty="0" smtClean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6253163" y="5067300"/>
          <a:ext cx="2354262" cy="1155700"/>
        </p:xfrm>
        <a:graphic>
          <a:graphicData uri="http://schemas.openxmlformats.org/presentationml/2006/ole">
            <p:oleObj spid="_x0000_s1038" name="Εξίσωση" r:id="rId3" imgW="876240" imgH="431640" progId="Equation.3">
              <p:embed/>
            </p:oleObj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2965449" y="4565662"/>
          <a:ext cx="1535113" cy="577850"/>
        </p:xfrm>
        <a:graphic>
          <a:graphicData uri="http://schemas.openxmlformats.org/presentationml/2006/ole">
            <p:oleObj spid="_x0000_s1040" name="Εξίσωση" r:id="rId4" imgW="571320" imgH="215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542925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Phase 1 (1)</a:t>
            </a:r>
            <a:endParaRPr lang="el-GR" dirty="0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64293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14290"/>
            <a:ext cx="2973204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Data Structures - Lexicon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891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employ a lexicon structure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/>
              <a:t> to store the combinations. We also store two statistics:</a:t>
            </a:r>
          </a:p>
          <a:p>
            <a:r>
              <a:rPr lang="en-US" dirty="0" smtClean="0"/>
              <a:t>A frequency value which represents the number of documents which contain this combination.</a:t>
            </a:r>
          </a:p>
          <a:p>
            <a:pPr lvl="1"/>
            <a:r>
              <a:rPr lang="en-US" dirty="0" smtClean="0"/>
              <a:t>Frequent combinations are more likely to be declared cluster labels.</a:t>
            </a:r>
          </a:p>
          <a:p>
            <a:r>
              <a:rPr lang="en-US" dirty="0" smtClean="0"/>
              <a:t>A distance value which stores the average distance of the combination from the beginning of the titles.</a:t>
            </a:r>
          </a:p>
          <a:p>
            <a:pPr lvl="1"/>
            <a:r>
              <a:rPr lang="en-US" dirty="0" smtClean="0"/>
              <a:t>The most important terms in a product description appear early in the titles.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Data Structures – Forward Index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89198"/>
          </a:xfrm>
        </p:spPr>
        <p:txBody>
          <a:bodyPr>
            <a:normAutofit/>
          </a:bodyPr>
          <a:lstStyle/>
          <a:p>
            <a:r>
              <a:rPr lang="en-US" dirty="0" smtClean="0"/>
              <a:t>We also employ a forward index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which for each product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, stores a pointer to each combination.</a:t>
            </a:r>
          </a:p>
          <a:p>
            <a:r>
              <a:rPr lang="en-US" dirty="0" smtClean="0"/>
              <a:t>We assign a score value to each combination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Distance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Some frequent terms </a:t>
            </a:r>
            <a:r>
              <a:rPr lang="en-US" sz="3000" dirty="0"/>
              <a:t>in the </a:t>
            </a:r>
            <a:r>
              <a:rPr lang="en-US" sz="3000" dirty="0" smtClean="0"/>
              <a:t>titles have </a:t>
            </a:r>
            <a:r>
              <a:rPr lang="en-US" sz="3000" dirty="0"/>
              <a:t>no informational </a:t>
            </a:r>
            <a:r>
              <a:rPr lang="en-US" sz="3000" dirty="0" smtClean="0"/>
              <a:t>value (i.e. they do not describe the product, but they contain offers, specs, etc).</a:t>
            </a:r>
            <a:endParaRPr lang="en-US" sz="3000" dirty="0"/>
          </a:p>
          <a:p>
            <a:pPr lvl="1"/>
            <a:r>
              <a:rPr lang="en-US" sz="2400" dirty="0"/>
              <a:t>E.g. many products have in their titles the terms “</a:t>
            </a:r>
            <a:r>
              <a:rPr lang="en-US" sz="2400" i="1" dirty="0"/>
              <a:t>EU</a:t>
            </a:r>
            <a:r>
              <a:rPr lang="en-US" sz="2400" dirty="0"/>
              <a:t>”, “</a:t>
            </a:r>
            <a:r>
              <a:rPr lang="en-US" sz="2400" i="1" dirty="0"/>
              <a:t>OEM</a:t>
            </a:r>
            <a:r>
              <a:rPr lang="en-US" sz="2400" dirty="0"/>
              <a:t>”, “</a:t>
            </a:r>
            <a:r>
              <a:rPr lang="en-US" sz="2400" i="1" dirty="0"/>
              <a:t>Retail</a:t>
            </a:r>
            <a:r>
              <a:rPr lang="en-US" sz="2400" dirty="0"/>
              <a:t>”, etc.</a:t>
            </a:r>
          </a:p>
          <a:p>
            <a:pPr lvl="1"/>
            <a:r>
              <a:rPr lang="en-US" sz="2400" dirty="0"/>
              <a:t>Therefore, in some cases we get wrong cluster labels, e.g. “</a:t>
            </a:r>
            <a:r>
              <a:rPr lang="en-US" sz="2400" i="1" dirty="0"/>
              <a:t>Apple iPhone EU</a:t>
            </a:r>
            <a:r>
              <a:rPr lang="en-US" sz="2400" dirty="0" smtClean="0"/>
              <a:t>”.</a:t>
            </a:r>
          </a:p>
          <a:p>
            <a:pPr lvl="1"/>
            <a:r>
              <a:rPr lang="en-US" sz="2400" dirty="0" smtClean="0"/>
              <a:t>Similar problems can also be caused by other words: colors (black, white, red, </a:t>
            </a:r>
            <a:r>
              <a:rPr lang="en-US" sz="2400" dirty="0" err="1" smtClean="0"/>
              <a:t>etc</a:t>
            </a:r>
            <a:r>
              <a:rPr lang="en-US" sz="2400" dirty="0" smtClean="0"/>
              <a:t>), sizes (large, small, </a:t>
            </a:r>
            <a:r>
              <a:rPr lang="en-US" sz="2400" dirty="0" err="1" smtClean="0"/>
              <a:t>etc</a:t>
            </a:r>
            <a:r>
              <a:rPr lang="en-US" sz="2400" dirty="0" smtClean="0"/>
              <a:t>) and others.</a:t>
            </a:r>
          </a:p>
          <a:p>
            <a:r>
              <a:rPr lang="en-US" b="1" dirty="0" smtClean="0"/>
              <a:t>Key observation: These terms usually appear late in the title (i.e. in high position).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7442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Phase 1 (2)</a:t>
            </a:r>
            <a:endParaRPr lang="el-GR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62058"/>
            <a:ext cx="6581775" cy="529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Permutations (3)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891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case a combination is not found in the lexicon, we compute all its permutations.</a:t>
            </a:r>
          </a:p>
          <a:p>
            <a:r>
              <a:rPr lang="en-US" dirty="0" smtClean="0"/>
              <a:t>We search for each permutation in the lexicon.</a:t>
            </a:r>
          </a:p>
          <a:p>
            <a:r>
              <a:rPr lang="en-US" dirty="0" smtClean="0"/>
              <a:t>In case it is found, we increase the frequency of the corresponding combination and we stop searching.</a:t>
            </a:r>
          </a:p>
          <a:p>
            <a:r>
              <a:rPr lang="en-US" dirty="0" smtClean="0"/>
              <a:t>In case it is not found, we </a:t>
            </a:r>
            <a:r>
              <a:rPr lang="en-US" i="1" dirty="0" smtClean="0"/>
              <a:t>do not </a:t>
            </a:r>
            <a:r>
              <a:rPr lang="en-US" dirty="0" smtClean="0"/>
              <a:t>insert it</a:t>
            </a:r>
          </a:p>
          <a:p>
            <a:r>
              <a:rPr lang="en-US" dirty="0" smtClean="0"/>
              <a:t>We shall insert the corresponding combination instead, after all the permutations have been examined.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Τίτλος 1"/>
          <p:cNvSpPr>
            <a:spLocks noGrp="1"/>
          </p:cNvSpPr>
          <p:nvPr>
            <p:ph type="title"/>
          </p:nvPr>
        </p:nvSpPr>
        <p:spPr>
          <a:xfrm>
            <a:off x="4857752" y="142852"/>
            <a:ext cx="3600400" cy="1143000"/>
          </a:xfrm>
        </p:spPr>
        <p:txBody>
          <a:bodyPr/>
          <a:lstStyle/>
          <a:p>
            <a:r>
              <a:rPr lang="en-US" dirty="0" smtClean="0"/>
              <a:t>Phase 1 (3)</a:t>
            </a:r>
            <a:endParaRPr lang="el-GR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4071966" cy="6485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The problem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We are given a set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F={f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,f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dirty="0" smtClean="0"/>
              <a:t> product feeds (usually in XML format).</a:t>
            </a:r>
          </a:p>
          <a:p>
            <a:r>
              <a:rPr lang="en-US" dirty="0" smtClean="0"/>
              <a:t>Each feed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originates from an electronic store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and  contains product records.</a:t>
            </a:r>
          </a:p>
          <a:p>
            <a:r>
              <a:rPr lang="en-US" dirty="0" smtClean="0"/>
              <a:t>Each product record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may contain multiple fields (title, description, price, brand, category, etc).</a:t>
            </a:r>
          </a:p>
          <a:p>
            <a:r>
              <a:rPr lang="en-US" dirty="0" smtClean="0"/>
              <a:t>A product cannot appear more than once in the same feed.</a:t>
            </a:r>
          </a:p>
          <a:p>
            <a:r>
              <a:rPr lang="en-US" dirty="0" smtClean="0"/>
              <a:t>But it may appear in multiple feeds.</a:t>
            </a:r>
          </a:p>
        </p:txBody>
      </p:sp>
    </p:spTree>
    <p:extLst>
      <p:ext uri="{BB962C8B-B14F-4D97-AF65-F5344CB8AC3E}">
        <p14:creationId xmlns:p14="http://schemas.microsoft.com/office/powerpoint/2010/main" xmlns="" val="906397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Phase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27363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phase 2 we compute the scores of each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/>
              <a:t>-combination of each product.</a:t>
            </a:r>
          </a:p>
          <a:p>
            <a:r>
              <a:rPr lang="en-US" dirty="0" smtClean="0"/>
              <a:t>To achieve this goal we use the forward index.</a:t>
            </a:r>
          </a:p>
          <a:p>
            <a:r>
              <a:rPr lang="en-US" dirty="0" smtClean="0"/>
              <a:t>We sort the forward list in decreasing score order.</a:t>
            </a:r>
          </a:p>
          <a:p>
            <a:r>
              <a:rPr lang="en-US" dirty="0" smtClean="0"/>
              <a:t>The first element of the sorted list is the cluster.</a:t>
            </a: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57628"/>
            <a:ext cx="52006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498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An indicative score function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Score function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where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l(c)</a:t>
            </a:r>
            <a:r>
              <a:rPr lang="en-US" sz="3000" dirty="0" smtClean="0"/>
              <a:t> is the length of the combination/label,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N(c)</a:t>
            </a:r>
            <a:r>
              <a:rPr lang="en-US" sz="3000" dirty="0" smtClean="0"/>
              <a:t> is the frequency, and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c,t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000" dirty="0" smtClean="0"/>
              <a:t> is the average distance of the combination from the beginning of the string.</a:t>
            </a: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26770008"/>
              </p:ext>
            </p:extLst>
          </p:nvPr>
        </p:nvGraphicFramePr>
        <p:xfrm>
          <a:off x="2959100" y="1676400"/>
          <a:ext cx="3163888" cy="838200"/>
        </p:xfrm>
        <a:graphic>
          <a:graphicData uri="http://schemas.openxmlformats.org/presentationml/2006/ole">
            <p:oleObj spid="_x0000_s6153" name="Equation" r:id="rId3" imgW="157464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961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18457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We deployed a focused crawler on skroutz.gr and we collected 16208 products (mobile phones) classified in 922 clusters.</a:t>
            </a:r>
          </a:p>
          <a:p>
            <a:r>
              <a:rPr lang="en-US" sz="3000" dirty="0" smtClean="0"/>
              <a:t>Vendors: 320</a:t>
            </a:r>
          </a:p>
          <a:p>
            <a:r>
              <a:rPr lang="en-US" sz="3000" dirty="0" smtClean="0"/>
              <a:t>Average number of words in a title: 9</a:t>
            </a:r>
          </a:p>
          <a:p>
            <a:r>
              <a:rPr lang="en-US" sz="3000" dirty="0" smtClean="0"/>
              <a:t>We consider the classification of skroutz.gr as the ground truth and we compare the effectiveness of our algorithm (</a:t>
            </a:r>
            <a:r>
              <a:rPr lang="en-US" sz="3000" dirty="0" err="1" smtClean="0"/>
              <a:t>UMaP</a:t>
            </a:r>
            <a:r>
              <a:rPr lang="en-US" sz="3000" dirty="0" smtClean="0"/>
              <a:t>) against this.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5961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Effectiveness – F1 measure</a:t>
            </a:r>
            <a:endParaRPr lang="el-GR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28661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961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l-GR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9238" y="1757363"/>
            <a:ext cx="61055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9612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The problem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product may be described differently in these feeds (i.e. it appears under different titles).</a:t>
            </a:r>
          </a:p>
          <a:p>
            <a:r>
              <a:rPr lang="en-US" dirty="0" smtClean="0"/>
              <a:t>E.g. “Apple iPhone 7” and “iPhone 7” are different titles which refer to the same product.</a:t>
            </a:r>
          </a:p>
          <a:p>
            <a:r>
              <a:rPr lang="en-US" b="1" dirty="0" smtClean="0"/>
              <a:t>The problem: Match the product titles and identify if they describe the same product.</a:t>
            </a:r>
          </a:p>
          <a:p>
            <a:r>
              <a:rPr lang="en-US" dirty="0" smtClean="0"/>
              <a:t>Useful for:</a:t>
            </a:r>
          </a:p>
          <a:p>
            <a:pPr lvl="1"/>
            <a:r>
              <a:rPr lang="en-US" dirty="0" smtClean="0"/>
              <a:t>Price comparison applications &amp; platforms.</a:t>
            </a:r>
          </a:p>
          <a:p>
            <a:pPr lvl="1"/>
            <a:r>
              <a:rPr lang="en-US" dirty="0" smtClean="0"/>
              <a:t>Reviews merging &amp; aggregation.</a:t>
            </a:r>
          </a:p>
          <a:p>
            <a:pPr lvl="1"/>
            <a:r>
              <a:rPr lang="en-US" dirty="0" smtClean="0"/>
              <a:t>Users who desire to compare characteristics &amp; prices.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5936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Similarity/Distance Metrics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“Apple iPhone 7” and “iPhone 7” are different titles which refer to the same product.</a:t>
            </a:r>
          </a:p>
          <a:p>
            <a:pPr lvl="1"/>
            <a:r>
              <a:rPr lang="en-US" dirty="0" smtClean="0"/>
              <a:t>Even though a whole word is missing from the second title (small similarity/distance).</a:t>
            </a:r>
          </a:p>
          <a:p>
            <a:r>
              <a:rPr lang="en-US" dirty="0"/>
              <a:t>“Apple iPhone 7” and </a:t>
            </a:r>
            <a:r>
              <a:rPr lang="en-US" dirty="0" smtClean="0"/>
              <a:t>“Apple iPhone 6” </a:t>
            </a:r>
            <a:r>
              <a:rPr lang="en-US" dirty="0"/>
              <a:t>are titles </a:t>
            </a:r>
            <a:r>
              <a:rPr lang="en-US" dirty="0" smtClean="0"/>
              <a:t>which DO NOT </a:t>
            </a:r>
            <a:r>
              <a:rPr lang="en-US" dirty="0"/>
              <a:t>refer to the same product.</a:t>
            </a:r>
          </a:p>
          <a:p>
            <a:pPr lvl="1"/>
            <a:r>
              <a:rPr lang="en-US" dirty="0"/>
              <a:t>Even though </a:t>
            </a:r>
            <a:r>
              <a:rPr lang="en-US" dirty="0" smtClean="0"/>
              <a:t>they only differ by a single character (higher similarity/distance).</a:t>
            </a:r>
          </a:p>
          <a:p>
            <a:r>
              <a:rPr lang="en-US" b="1" dirty="0" smtClean="0"/>
              <a:t>Similarity/Distance metrics (cosine, </a:t>
            </a:r>
            <a:r>
              <a:rPr lang="en-US" b="1" dirty="0" err="1" smtClean="0"/>
              <a:t>Jaccard</a:t>
            </a:r>
            <a:r>
              <a:rPr lang="en-US" b="1" dirty="0" smtClean="0"/>
              <a:t>, edit distance, etc.) do not work well in this problem.</a:t>
            </a:r>
            <a:endParaRPr lang="en-US" b="1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1098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Supervised Clustering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For the same reason, the supervised machine learning clustering approaches (</a:t>
            </a:r>
            <a:r>
              <a:rPr lang="en-US" dirty="0" err="1" smtClean="0"/>
              <a:t>kNN</a:t>
            </a:r>
            <a:r>
              <a:rPr lang="en-US" dirty="0" smtClean="0"/>
              <a:t>, naïve </a:t>
            </a:r>
            <a:r>
              <a:rPr lang="en-US" dirty="0"/>
              <a:t>B</a:t>
            </a:r>
            <a:r>
              <a:rPr lang="en-US" dirty="0" smtClean="0"/>
              <a:t>ayes, linear/logistic regression) also do not work well.</a:t>
            </a:r>
          </a:p>
          <a:p>
            <a:pPr lvl="1"/>
            <a:r>
              <a:rPr lang="en-US" dirty="0" smtClean="0"/>
              <a:t>Smaller distances/higher probabilities should not necessarily be clustered to the same entity.</a:t>
            </a:r>
          </a:p>
          <a:p>
            <a:pPr lvl="1"/>
            <a:r>
              <a:rPr lang="en-US" dirty="0" smtClean="0"/>
              <a:t>Higher distances/smaller </a:t>
            </a:r>
            <a:r>
              <a:rPr lang="en-US" dirty="0"/>
              <a:t>probabilities </a:t>
            </a:r>
            <a:r>
              <a:rPr lang="en-US" dirty="0" smtClean="0"/>
              <a:t>should </a:t>
            </a:r>
            <a:r>
              <a:rPr lang="en-US" dirty="0"/>
              <a:t>not necessarily be clustered </a:t>
            </a:r>
            <a:r>
              <a:rPr lang="en-US" dirty="0" smtClean="0"/>
              <a:t>in different entities.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95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State-of-the-art (1)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V. </a:t>
            </a:r>
            <a:r>
              <a:rPr lang="en-US" dirty="0" err="1" smtClean="0">
                <a:hlinkClick r:id="rId2"/>
              </a:rPr>
              <a:t>Gopalakrishnan</a:t>
            </a:r>
            <a:r>
              <a:rPr lang="en-US" dirty="0" smtClean="0">
                <a:hlinkClick r:id="rId2"/>
              </a:rPr>
              <a:t>, SP. </a:t>
            </a:r>
            <a:r>
              <a:rPr lang="en-US" dirty="0" err="1" smtClean="0">
                <a:hlinkClick r:id="rId2"/>
              </a:rPr>
              <a:t>Iyengar</a:t>
            </a:r>
            <a:r>
              <a:rPr lang="en-US" dirty="0" smtClean="0">
                <a:hlinkClick r:id="rId2"/>
              </a:rPr>
              <a:t>, A. </a:t>
            </a:r>
            <a:r>
              <a:rPr lang="en-US" dirty="0" err="1" smtClean="0">
                <a:hlinkClick r:id="rId2"/>
              </a:rPr>
              <a:t>Madaan</a:t>
            </a:r>
            <a:r>
              <a:rPr lang="en-US" dirty="0" smtClean="0">
                <a:hlinkClick r:id="rId2"/>
              </a:rPr>
              <a:t>, R. </a:t>
            </a:r>
            <a:r>
              <a:rPr lang="en-US" dirty="0" err="1" smtClean="0">
                <a:hlinkClick r:id="rId2"/>
              </a:rPr>
              <a:t>Rastogi</a:t>
            </a:r>
            <a:r>
              <a:rPr lang="en-US" dirty="0" smtClean="0">
                <a:hlinkClick r:id="rId2"/>
              </a:rPr>
              <a:t>, S. </a:t>
            </a:r>
            <a:r>
              <a:rPr lang="en-US" dirty="0" err="1" smtClean="0">
                <a:hlinkClick r:id="rId2"/>
              </a:rPr>
              <a:t>Sengamedu</a:t>
            </a:r>
            <a:r>
              <a:rPr lang="en-US" dirty="0" smtClean="0">
                <a:hlinkClick r:id="rId2"/>
              </a:rPr>
              <a:t>. Matching product titles using web-based enrichment. In Proceedings of the 21st ACM international conference on Information and knowledge management, pp. 605-614, 2012.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N. </a:t>
            </a:r>
            <a:r>
              <a:rPr lang="en-US" dirty="0" err="1" smtClean="0">
                <a:hlinkClick r:id="rId3"/>
              </a:rPr>
              <a:t>Londhe</a:t>
            </a:r>
            <a:r>
              <a:rPr lang="en-US" dirty="0" smtClean="0">
                <a:hlinkClick r:id="rId3"/>
              </a:rPr>
              <a:t>, V. </a:t>
            </a:r>
            <a:r>
              <a:rPr lang="en-US" dirty="0" err="1" smtClean="0">
                <a:hlinkClick r:id="rId3"/>
              </a:rPr>
              <a:t>Gopalakrishnan</a:t>
            </a:r>
            <a:r>
              <a:rPr lang="en-US" dirty="0" smtClean="0">
                <a:hlinkClick r:id="rId3"/>
              </a:rPr>
              <a:t>, A. Zhang, HQ Ngo, R. </a:t>
            </a:r>
            <a:r>
              <a:rPr lang="en-US" dirty="0" err="1" smtClean="0">
                <a:hlinkClick r:id="rId3"/>
              </a:rPr>
              <a:t>Srihari</a:t>
            </a:r>
            <a:r>
              <a:rPr lang="en-US" dirty="0" smtClean="0">
                <a:hlinkClick r:id="rId3"/>
              </a:rPr>
              <a:t>. Matching titles with cross title web-search enrichment and community detection. In Proceedings of the VLDB Endowment, pp. 1167-1178, 2014.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00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State-of-the-art (2)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These approaches are similar:</a:t>
            </a:r>
          </a:p>
          <a:p>
            <a:pPr lvl="1"/>
            <a:r>
              <a:rPr lang="en-US" dirty="0" smtClean="0"/>
              <a:t>They enrich each product title by injecting several missing words.</a:t>
            </a:r>
          </a:p>
          <a:p>
            <a:pPr lvl="1"/>
            <a:r>
              <a:rPr lang="en-US" dirty="0" smtClean="0"/>
              <a:t>They treat each word in the products’ titles differently, i.e. each word is assigned an importance score.</a:t>
            </a:r>
          </a:p>
          <a:p>
            <a:pPr lvl="1"/>
            <a:r>
              <a:rPr lang="en-US" dirty="0" smtClean="0"/>
              <a:t>After these two preprocessing phases, they apply the cosine similarity measure (with an over simplistic blocking method).</a:t>
            </a:r>
          </a:p>
          <a:p>
            <a:pPr lvl="1"/>
            <a:r>
              <a:rPr lang="en-US" dirty="0" smtClean="0"/>
              <a:t>They create clusters which consist of the same products.</a:t>
            </a:r>
          </a:p>
        </p:txBody>
      </p:sp>
    </p:spTree>
    <p:extLst>
      <p:ext uri="{BB962C8B-B14F-4D97-AF65-F5344CB8AC3E}">
        <p14:creationId xmlns:p14="http://schemas.microsoft.com/office/powerpoint/2010/main" xmlns="" val="318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State-of-the-art - Disadvantages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/>
          </a:bodyPr>
          <a:lstStyle/>
          <a:p>
            <a:r>
              <a:rPr lang="en-US" dirty="0" smtClean="0"/>
              <a:t>One query submitted to a SE per product:</a:t>
            </a:r>
          </a:p>
          <a:p>
            <a:pPr lvl="1"/>
            <a:r>
              <a:rPr lang="en-US" dirty="0" smtClean="0"/>
              <a:t>this approach is infeasible for large-scale datasets.</a:t>
            </a:r>
          </a:p>
          <a:p>
            <a:r>
              <a:rPr lang="en-US" dirty="0" smtClean="0"/>
              <a:t>In their experiments they use only 2 feeds.</a:t>
            </a:r>
          </a:p>
          <a:p>
            <a:pPr lvl="1"/>
            <a:r>
              <a:rPr lang="en-US" dirty="0" smtClean="0"/>
              <a:t>Most platforms include thousands of electronic stores (i.e. product feeds).</a:t>
            </a:r>
          </a:p>
          <a:p>
            <a:r>
              <a:rPr lang="en-US" sz="3500" dirty="0" smtClean="0"/>
              <a:t>They employ the cosine similarity metric.</a:t>
            </a:r>
          </a:p>
          <a:p>
            <a:pPr lvl="1"/>
            <a:r>
              <a:rPr lang="en-US" sz="3100" dirty="0" smtClean="0"/>
              <a:t>which does not perform well in this problem.</a:t>
            </a:r>
          </a:p>
          <a:p>
            <a:endParaRPr lang="en-US" sz="35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85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Our approach is…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Autofit/>
          </a:bodyPr>
          <a:lstStyle/>
          <a:p>
            <a:r>
              <a:rPr lang="en-US" dirty="0" smtClean="0"/>
              <a:t>Standalone: It does not rely on external data sources (i.e. Web search engines, Web sites, </a:t>
            </a:r>
            <a:r>
              <a:rPr lang="en-US" dirty="0" err="1" smtClean="0"/>
              <a:t>ect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Unsupervised: No requirement to manually train a classifier, or split the dataset in training and testing data subsets.</a:t>
            </a:r>
          </a:p>
          <a:p>
            <a:r>
              <a:rPr lang="en-US" dirty="0" smtClean="0"/>
              <a:t>Efficient: Faster than the adversary approach; it makes use of in-memory data structures.</a:t>
            </a:r>
          </a:p>
          <a:p>
            <a:r>
              <a:rPr lang="en-US" dirty="0" smtClean="0"/>
              <a:t>Flexible: It facilitates product classification into multiple clusters.</a:t>
            </a:r>
          </a:p>
        </p:txBody>
      </p:sp>
    </p:spTree>
    <p:extLst>
      <p:ext uri="{BB962C8B-B14F-4D97-AF65-F5344CB8AC3E}">
        <p14:creationId xmlns:p14="http://schemas.microsoft.com/office/powerpoint/2010/main" xmlns="" val="420122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1286</Words>
  <Application>Microsoft Office PowerPoint</Application>
  <PresentationFormat>Προβολή στην οθόνη (4:3)</PresentationFormat>
  <Paragraphs>112</Paragraphs>
  <Slides>24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27" baseType="lpstr">
      <vt:lpstr>Θέμα του Office</vt:lpstr>
      <vt:lpstr>Εξίσωση</vt:lpstr>
      <vt:lpstr>Equation</vt:lpstr>
      <vt:lpstr>Effective Unsupervised Matching of Product Titles with k-Combinations and Permutations</vt:lpstr>
      <vt:lpstr>The problem (1)</vt:lpstr>
      <vt:lpstr>The problem (2)</vt:lpstr>
      <vt:lpstr>Similarity/Distance Metrics</vt:lpstr>
      <vt:lpstr>Supervised Clustering</vt:lpstr>
      <vt:lpstr>State-of-the-art (1)</vt:lpstr>
      <vt:lpstr>State-of-the-art (2)</vt:lpstr>
      <vt:lpstr>State-of-the-art - Disadvantages</vt:lpstr>
      <vt:lpstr>Our approach is…</vt:lpstr>
      <vt:lpstr>Overview (1)</vt:lpstr>
      <vt:lpstr>Overview (2)</vt:lpstr>
      <vt:lpstr>k-combinations</vt:lpstr>
      <vt:lpstr>Phase 1 (1)</vt:lpstr>
      <vt:lpstr>Data Structures - Lexicon</vt:lpstr>
      <vt:lpstr>Data Structures – Forward Index</vt:lpstr>
      <vt:lpstr>Distance</vt:lpstr>
      <vt:lpstr>Phase 1 (2)</vt:lpstr>
      <vt:lpstr>Permutations (3)</vt:lpstr>
      <vt:lpstr>Phase 1 (3)</vt:lpstr>
      <vt:lpstr>Phase 2</vt:lpstr>
      <vt:lpstr>An indicative score function</vt:lpstr>
      <vt:lpstr>Results</vt:lpstr>
      <vt:lpstr>Effectiveness – F1 measure</vt:lpstr>
      <vt:lpstr>Efficiency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Matching product titles</dc:title>
  <dc:creator>leo</dc:creator>
  <cp:lastModifiedBy>leo</cp:lastModifiedBy>
  <cp:revision>88</cp:revision>
  <dcterms:created xsi:type="dcterms:W3CDTF">2018-02-12T11:40:51Z</dcterms:created>
  <dcterms:modified xsi:type="dcterms:W3CDTF">2018-08-24T20:44:28Z</dcterms:modified>
</cp:coreProperties>
</file>