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60" r:id="rId4"/>
    <p:sldId id="259" r:id="rId5"/>
    <p:sldId id="272" r:id="rId6"/>
    <p:sldId id="261" r:id="rId7"/>
    <p:sldId id="265" r:id="rId8"/>
    <p:sldId id="262" r:id="rId9"/>
    <p:sldId id="273" r:id="rId10"/>
    <p:sldId id="274" r:id="rId11"/>
    <p:sldId id="268" r:id="rId12"/>
    <p:sldId id="269" r:id="rId13"/>
    <p:sldId id="263" r:id="rId14"/>
    <p:sldId id="275" r:id="rId15"/>
    <p:sldId id="266" r:id="rId16"/>
    <p:sldId id="267" r:id="rId17"/>
    <p:sldId id="264" r:id="rId18"/>
    <p:sldId id="270" r:id="rId19"/>
    <p:sldId id="271" r:id="rId20"/>
    <p:sldId id="258"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5261" autoAdjust="0"/>
  </p:normalViewPr>
  <p:slideViewPr>
    <p:cSldViewPr>
      <p:cViewPr varScale="1">
        <p:scale>
          <a:sx n="96" d="100"/>
          <a:sy n="96" d="100"/>
        </p:scale>
        <p:origin x="-198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07A925-D57A-47CF-BC07-16A87056E302}" type="datetimeFigureOut">
              <a:rPr lang="el-GR" smtClean="0"/>
              <a:pPr/>
              <a:t>10/8/2018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F99F58-6E7B-4C9A-B4C9-44290D72A21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Μία απλή</a:t>
            </a:r>
            <a:r>
              <a:rPr lang="en-US" dirty="0" smtClean="0"/>
              <a:t> dictionary</a:t>
            </a:r>
            <a:r>
              <a:rPr lang="el-GR" dirty="0" smtClean="0"/>
              <a:t> </a:t>
            </a:r>
            <a:r>
              <a:rPr lang="en-US" dirty="0" smtClean="0"/>
              <a:t>data structure </a:t>
            </a:r>
            <a:r>
              <a:rPr lang="el-GR" dirty="0" smtClean="0"/>
              <a:t>είναι</a:t>
            </a:r>
            <a:r>
              <a:rPr lang="en-US" dirty="0" smtClean="0"/>
              <a:t>:</a:t>
            </a:r>
            <a:r>
              <a:rPr lang="en-US" baseline="0" dirty="0" smtClean="0"/>
              <a:t> </a:t>
            </a:r>
            <a:r>
              <a:rPr lang="el-GR" baseline="0" dirty="0" smtClean="0"/>
              <a:t>Για κάθε </a:t>
            </a:r>
            <a:r>
              <a:rPr lang="en-US" baseline="0" dirty="0" smtClean="0"/>
              <a:t>feature ID,</a:t>
            </a:r>
            <a:r>
              <a:rPr lang="el-GR" baseline="0" dirty="0" smtClean="0"/>
              <a:t> αποθηκεύουμε τις πληροφορίες που βλέπεις.</a:t>
            </a:r>
          </a:p>
          <a:p>
            <a:endParaRPr lang="el-GR" baseline="0" dirty="0" smtClean="0"/>
          </a:p>
          <a:p>
            <a:r>
              <a:rPr lang="en-US" baseline="0" dirty="0" smtClean="0"/>
              <a:t>To RDV (relevance description vector) </a:t>
            </a:r>
            <a:r>
              <a:rPr lang="el-GR" baseline="0" dirty="0" smtClean="0"/>
              <a:t>είναι σαν τις </a:t>
            </a:r>
            <a:r>
              <a:rPr lang="en-US" baseline="0" dirty="0" smtClean="0"/>
              <a:t>inverted lists</a:t>
            </a:r>
            <a:r>
              <a:rPr lang="el-GR" baseline="0" dirty="0" smtClean="0"/>
              <a:t> (έχουν </a:t>
            </a:r>
            <a:r>
              <a:rPr lang="en-US" baseline="0" dirty="0" smtClean="0"/>
              <a:t>“postings” </a:t>
            </a:r>
            <a:r>
              <a:rPr lang="el-GR" baseline="0" dirty="0" smtClean="0"/>
              <a:t>του τύπου (</a:t>
            </a:r>
            <a:r>
              <a:rPr lang="en-US" baseline="0" dirty="0" smtClean="0"/>
              <a:t>label ID, frequency)</a:t>
            </a:r>
            <a:r>
              <a:rPr lang="el-GR" baseline="0" dirty="0" smtClean="0"/>
              <a:t>)</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6</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smtClean="0"/>
              <a:t>H </a:t>
            </a:r>
            <a:r>
              <a:rPr lang="el-GR" dirty="0" smtClean="0"/>
              <a:t>συνάρτηση</a:t>
            </a:r>
            <a:r>
              <a:rPr lang="el-GR" baseline="0" dirty="0" smtClean="0"/>
              <a:t> </a:t>
            </a:r>
            <a:r>
              <a:rPr lang="en-US" baseline="0" dirty="0" smtClean="0"/>
              <a:t>train </a:t>
            </a:r>
            <a:r>
              <a:rPr lang="el-GR" baseline="0" dirty="0" smtClean="0"/>
              <a:t>διαβάζει μία-μία τις εγγραφές του </a:t>
            </a:r>
            <a:r>
              <a:rPr lang="en-US" baseline="0" dirty="0" smtClean="0"/>
              <a:t>dataset. </a:t>
            </a:r>
            <a:r>
              <a:rPr lang="el-GR" baseline="0" dirty="0" smtClean="0"/>
              <a:t>Οι εγγραφές είναι πλέον</a:t>
            </a:r>
            <a:r>
              <a:rPr lang="en-US" baseline="0" dirty="0" smtClean="0"/>
              <a:t> </a:t>
            </a:r>
            <a:r>
              <a:rPr lang="el-GR" baseline="0" dirty="0" smtClean="0"/>
              <a:t>σε μορφή </a:t>
            </a:r>
            <a:r>
              <a:rPr lang="en-US" baseline="0" dirty="0" err="1" smtClean="0"/>
              <a:t>LabeledPoints</a:t>
            </a:r>
            <a:r>
              <a:rPr lang="el-GR" baseline="0" dirty="0" smtClean="0"/>
              <a:t> – μορφή </a:t>
            </a:r>
            <a:r>
              <a:rPr lang="en-US" baseline="0" dirty="0" smtClean="0"/>
              <a:t>(label, sparse feature vector)</a:t>
            </a:r>
            <a:r>
              <a:rPr lang="el-GR" baseline="0" dirty="0" smtClean="0"/>
              <a:t>.</a:t>
            </a:r>
            <a:endParaRPr lang="en-US" baseline="0" dirty="0" smtClean="0"/>
          </a:p>
          <a:p>
            <a:r>
              <a:rPr lang="el-GR" baseline="0" dirty="0" smtClean="0"/>
              <a:t>Για κάθε τέτοια εγγραφή, η </a:t>
            </a:r>
            <a:r>
              <a:rPr lang="en-US" baseline="0" dirty="0" err="1" smtClean="0"/>
              <a:t>flatMap</a:t>
            </a:r>
            <a:r>
              <a:rPr lang="en-US" baseline="0" dirty="0" smtClean="0"/>
              <a:t> </a:t>
            </a:r>
            <a:r>
              <a:rPr lang="el-GR" baseline="0" dirty="0" smtClean="0"/>
              <a:t>επιστρέφει μία λίστα από (</a:t>
            </a:r>
            <a:r>
              <a:rPr lang="en-US" baseline="0" dirty="0" smtClean="0"/>
              <a:t>feature, label, weight) </a:t>
            </a:r>
            <a:r>
              <a:rPr lang="el-GR" baseline="0" dirty="0" smtClean="0"/>
              <a:t>πλειάδες.</a:t>
            </a:r>
          </a:p>
          <a:p>
            <a:r>
              <a:rPr lang="el-GR" baseline="0" dirty="0" smtClean="0"/>
              <a:t>Συγκεκριμένα:</a:t>
            </a:r>
          </a:p>
          <a:p>
            <a:r>
              <a:rPr lang="el-GR" baseline="0" dirty="0" smtClean="0"/>
              <a:t>Για κάθε εγγραφή {</a:t>
            </a:r>
            <a:endParaRPr lang="en-US" baseline="0" dirty="0" smtClean="0"/>
          </a:p>
          <a:p>
            <a:r>
              <a:rPr lang="en-US" baseline="0" dirty="0" smtClean="0"/>
              <a:t>  </a:t>
            </a:r>
            <a:r>
              <a:rPr lang="el-GR" baseline="0" dirty="0" smtClean="0"/>
              <a:t>Διάβασε το </a:t>
            </a:r>
            <a:r>
              <a:rPr lang="en-US" baseline="0" dirty="0" smtClean="0"/>
              <a:t>label y</a:t>
            </a:r>
            <a:endParaRPr lang="el-GR" baseline="0" dirty="0" smtClean="0"/>
          </a:p>
          <a:p>
            <a:r>
              <a:rPr lang="el-GR" baseline="0" dirty="0" smtClean="0"/>
              <a:t>  Για κάθε συνιστώσα του </a:t>
            </a:r>
            <a:r>
              <a:rPr lang="en-US" baseline="0" dirty="0" smtClean="0"/>
              <a:t>feature vector (</a:t>
            </a:r>
            <a:r>
              <a:rPr lang="el-GR" baseline="0" dirty="0" smtClean="0"/>
              <a:t>δηλαδή για κάθε </a:t>
            </a:r>
            <a:r>
              <a:rPr lang="en-US" baseline="0" dirty="0" smtClean="0"/>
              <a:t>(feature f, weight w) </a:t>
            </a:r>
            <a:r>
              <a:rPr lang="en-US" baseline="0" dirty="0" err="1" smtClean="0"/>
              <a:t>tuple</a:t>
            </a:r>
            <a:r>
              <a:rPr lang="en-US" baseline="0" dirty="0" smtClean="0"/>
              <a:t>)</a:t>
            </a:r>
            <a:r>
              <a:rPr lang="el-GR" baseline="0" dirty="0" smtClean="0"/>
              <a:t> {</a:t>
            </a:r>
            <a:endParaRPr lang="en-US" baseline="0" dirty="0" smtClean="0"/>
          </a:p>
          <a:p>
            <a:r>
              <a:rPr lang="en-US" baseline="0" dirty="0" smtClean="0"/>
              <a:t>     </a:t>
            </a:r>
            <a:r>
              <a:rPr lang="el-GR" baseline="0" dirty="0" smtClean="0"/>
              <a:t>Βάλε την εγγραφή (</a:t>
            </a:r>
            <a:r>
              <a:rPr lang="en-US" baseline="0" dirty="0" smtClean="0"/>
              <a:t>f, y, w) </a:t>
            </a:r>
            <a:r>
              <a:rPr lang="el-GR" baseline="0" dirty="0" smtClean="0"/>
              <a:t>σε μία τοπική λίστα λ (τοπική με την έννοια του </a:t>
            </a:r>
            <a:r>
              <a:rPr lang="en-US" baseline="0" dirty="0" smtClean="0"/>
              <a:t>input – </a:t>
            </a:r>
            <a:r>
              <a:rPr lang="el-GR" baseline="0" dirty="0" smtClean="0"/>
              <a:t>για κάθε </a:t>
            </a:r>
            <a:r>
              <a:rPr lang="en-US" baseline="0" dirty="0" smtClean="0"/>
              <a:t>labeled point </a:t>
            </a:r>
            <a:r>
              <a:rPr lang="el-GR" baseline="0" dirty="0" smtClean="0"/>
              <a:t>του </a:t>
            </a:r>
            <a:r>
              <a:rPr lang="en-US" baseline="0" dirty="0" smtClean="0"/>
              <a:t>input, </a:t>
            </a:r>
            <a:r>
              <a:rPr lang="el-GR" baseline="0" dirty="0" smtClean="0"/>
              <a:t>φτιάχνουμε μία τέτοια </a:t>
            </a:r>
            <a:r>
              <a:rPr lang="en-US" baseline="0" dirty="0" smtClean="0"/>
              <a:t>local list)</a:t>
            </a:r>
            <a:r>
              <a:rPr lang="el-GR" baseline="0" dirty="0" smtClean="0"/>
              <a:t>.</a:t>
            </a:r>
          </a:p>
          <a:p>
            <a:r>
              <a:rPr lang="el-GR" baseline="0" dirty="0" smtClean="0"/>
              <a:t>  }</a:t>
            </a:r>
          </a:p>
          <a:p>
            <a:r>
              <a:rPr lang="el-GR" baseline="0" dirty="0" smtClean="0"/>
              <a:t>} Μάζεψε όλες τις επιμέρους λίστες λ σε μία τελική λίστα </a:t>
            </a:r>
            <a:r>
              <a:rPr lang="en-US" baseline="0" dirty="0" smtClean="0"/>
              <a:t>l</a:t>
            </a:r>
            <a:r>
              <a:rPr lang="el-GR" baseline="0" dirty="0" smtClean="0"/>
              <a:t> (γραμμή 16 – </a:t>
            </a:r>
            <a:r>
              <a:rPr lang="en-US" baseline="0" dirty="0" smtClean="0"/>
              <a:t>collect).</a:t>
            </a:r>
          </a:p>
          <a:p>
            <a:endParaRPr lang="en-US" baseline="0" dirty="0" smtClean="0"/>
          </a:p>
          <a:p>
            <a:r>
              <a:rPr lang="el-GR" baseline="0" dirty="0" smtClean="0"/>
              <a:t>Για κάθε εγγραφή της λίστας </a:t>
            </a:r>
            <a:r>
              <a:rPr lang="en-US" baseline="0" dirty="0" smtClean="0"/>
              <a:t>l {</a:t>
            </a:r>
            <a:endParaRPr lang="el-GR" baseline="0" dirty="0" smtClean="0"/>
          </a:p>
          <a:p>
            <a:r>
              <a:rPr lang="el-GR" baseline="0" dirty="0" smtClean="0"/>
              <a:t>  Κάνε εισαγωγή του </a:t>
            </a:r>
            <a:r>
              <a:rPr lang="en-US" baseline="0" dirty="0" smtClean="0"/>
              <a:t>feature (</a:t>
            </a:r>
            <a:r>
              <a:rPr lang="el-GR" baseline="0" dirty="0" smtClean="0"/>
              <a:t>αν δεν υπάρχει) και φτιάξε το </a:t>
            </a:r>
            <a:r>
              <a:rPr lang="en-US" baseline="0" dirty="0" smtClean="0"/>
              <a:t>RDV.</a:t>
            </a:r>
          </a:p>
          <a:p>
            <a:r>
              <a:rPr lang="en-US" baseline="0" dirty="0" smtClean="0"/>
              <a:t>  </a:t>
            </a:r>
            <a:r>
              <a:rPr lang="el-GR" baseline="0" dirty="0" smtClean="0"/>
              <a:t>Αν το </a:t>
            </a:r>
            <a:r>
              <a:rPr lang="en-US" baseline="0" dirty="0" smtClean="0"/>
              <a:t>feature </a:t>
            </a:r>
            <a:r>
              <a:rPr lang="el-GR" baseline="0" dirty="0" smtClean="0"/>
              <a:t>υπάρχει κάνε </a:t>
            </a:r>
            <a:r>
              <a:rPr lang="en-US" baseline="0" dirty="0" smtClean="0"/>
              <a:t>update to frequency </a:t>
            </a:r>
            <a:r>
              <a:rPr lang="el-GR" baseline="0" dirty="0" smtClean="0"/>
              <a:t>και το </a:t>
            </a:r>
            <a:r>
              <a:rPr lang="en-US" baseline="0" dirty="0" smtClean="0"/>
              <a:t>RDV.</a:t>
            </a:r>
          </a:p>
          <a:p>
            <a:r>
              <a:rPr lang="en-US" baseline="0" dirty="0" smtClean="0"/>
              <a:t>}</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15</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smtClean="0"/>
              <a:t>HDFS:</a:t>
            </a:r>
            <a:r>
              <a:rPr lang="en-US" baseline="0" dirty="0" smtClean="0"/>
              <a:t> </a:t>
            </a:r>
            <a:r>
              <a:rPr lang="en-US" baseline="0" dirty="0" err="1" smtClean="0"/>
              <a:t>Hadoop</a:t>
            </a:r>
            <a:r>
              <a:rPr lang="en-US" baseline="0" dirty="0" smtClean="0"/>
              <a:t> Distributed File System</a:t>
            </a:r>
          </a:p>
          <a:p>
            <a:r>
              <a:rPr lang="en-US" baseline="0" dirty="0" smtClean="0"/>
              <a:t>YARN: </a:t>
            </a:r>
            <a:r>
              <a:rPr lang="el-GR" baseline="0" dirty="0" smtClean="0"/>
              <a:t>Από την έκδοση 2.0.0. του </a:t>
            </a:r>
            <a:r>
              <a:rPr lang="en-US" baseline="0" dirty="0" err="1" smtClean="0"/>
              <a:t>Hadoop</a:t>
            </a:r>
            <a:r>
              <a:rPr lang="en-US" baseline="0" dirty="0" smtClean="0"/>
              <a:t> </a:t>
            </a:r>
            <a:r>
              <a:rPr lang="el-GR" baseline="0" dirty="0" smtClean="0"/>
              <a:t>και μετά, δεν υπάρχει </a:t>
            </a:r>
            <a:r>
              <a:rPr lang="en-US" baseline="0" dirty="0" smtClean="0"/>
              <a:t>job scheduler. </a:t>
            </a:r>
            <a:r>
              <a:rPr lang="el-GR" baseline="0" dirty="0" smtClean="0"/>
              <a:t>Το </a:t>
            </a:r>
            <a:r>
              <a:rPr lang="en-US" baseline="0" dirty="0" smtClean="0"/>
              <a:t>job scheduling </a:t>
            </a:r>
            <a:r>
              <a:rPr lang="el-GR" baseline="0" dirty="0" smtClean="0"/>
              <a:t>και το </a:t>
            </a:r>
            <a:r>
              <a:rPr lang="en-US" baseline="0" dirty="0" smtClean="0"/>
              <a:t>cluster resource management </a:t>
            </a:r>
            <a:r>
              <a:rPr lang="el-GR" baseline="0" dirty="0" smtClean="0"/>
              <a:t>ανατίθεται σε</a:t>
            </a:r>
            <a:endParaRPr lang="en-US" baseline="0" dirty="0" smtClean="0"/>
          </a:p>
          <a:p>
            <a:r>
              <a:rPr lang="el-GR" baseline="0" dirty="0" smtClean="0"/>
              <a:t>εξωτερικό </a:t>
            </a:r>
            <a:r>
              <a:rPr lang="en-US" baseline="0" dirty="0" smtClean="0"/>
              <a:t>framework </a:t>
            </a:r>
            <a:r>
              <a:rPr lang="el-GR" baseline="0" dirty="0" smtClean="0"/>
              <a:t>όπως το </a:t>
            </a:r>
            <a:r>
              <a:rPr lang="en-US" baseline="0" dirty="0" smtClean="0"/>
              <a:t>YARN </a:t>
            </a:r>
            <a:r>
              <a:rPr lang="el-GR" baseline="0" dirty="0" smtClean="0"/>
              <a:t>και το </a:t>
            </a:r>
            <a:r>
              <a:rPr lang="en-US" baseline="0" dirty="0" err="1" smtClean="0"/>
              <a:t>Mesos</a:t>
            </a:r>
            <a:r>
              <a:rPr lang="en-US" baseline="0" dirty="0" smtClean="0"/>
              <a:t>. </a:t>
            </a:r>
            <a:r>
              <a:rPr lang="el-GR" baseline="0" dirty="0" smtClean="0"/>
              <a:t>Στο </a:t>
            </a:r>
            <a:r>
              <a:rPr lang="en-US" baseline="0" dirty="0" smtClean="0"/>
              <a:t>YARN </a:t>
            </a:r>
            <a:r>
              <a:rPr lang="el-GR" baseline="0" dirty="0" smtClean="0"/>
              <a:t>αυτό γίνεται μέσω του </a:t>
            </a:r>
            <a:r>
              <a:rPr lang="en-US" baseline="0" dirty="0" err="1" smtClean="0"/>
              <a:t>NodeManager</a:t>
            </a:r>
            <a:r>
              <a:rPr lang="en-US" baseline="0" dirty="0" smtClean="0"/>
              <a:t>, </a:t>
            </a:r>
            <a:r>
              <a:rPr lang="el-GR" baseline="0" dirty="0" smtClean="0"/>
              <a:t>του </a:t>
            </a:r>
            <a:r>
              <a:rPr lang="en-US" baseline="0" dirty="0" err="1" smtClean="0"/>
              <a:t>ResourceManager</a:t>
            </a:r>
            <a:r>
              <a:rPr lang="en-US" baseline="0" dirty="0" smtClean="0"/>
              <a:t> </a:t>
            </a:r>
            <a:r>
              <a:rPr lang="el-GR" baseline="0" dirty="0" smtClean="0"/>
              <a:t>και του </a:t>
            </a:r>
            <a:r>
              <a:rPr lang="en-US" baseline="0" dirty="0" err="1" smtClean="0"/>
              <a:t>ApplicationMaster</a:t>
            </a:r>
            <a:r>
              <a:rPr lang="en-US" baseline="0" dirty="0" smtClean="0"/>
              <a:t>.</a:t>
            </a:r>
          </a:p>
          <a:p>
            <a:r>
              <a:rPr lang="el-GR" baseline="0" dirty="0" smtClean="0"/>
              <a:t>Το τελευταίο είναι εφαρμογή που εκτελείται σε ένα τυχαίο </a:t>
            </a:r>
            <a:r>
              <a:rPr lang="en-US" baseline="0" dirty="0" smtClean="0"/>
              <a:t>node </a:t>
            </a:r>
            <a:r>
              <a:rPr lang="el-GR" baseline="0" dirty="0" smtClean="0"/>
              <a:t>του </a:t>
            </a:r>
            <a:r>
              <a:rPr lang="en-US" baseline="0" dirty="0" smtClean="0"/>
              <a:t>cluster.</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Όταν έρχεται ένα </a:t>
            </a:r>
            <a:r>
              <a:rPr lang="en-US" dirty="0" smtClean="0"/>
              <a:t>unlabeled article, </a:t>
            </a:r>
            <a:r>
              <a:rPr lang="el-GR" dirty="0" smtClean="0"/>
              <a:t>αρχικοποιούμε μια λίστα υποψηφίων </a:t>
            </a:r>
            <a:r>
              <a:rPr lang="en-US" dirty="0" smtClean="0"/>
              <a:t>labels </a:t>
            </a:r>
            <a:r>
              <a:rPr lang="el-GR" dirty="0" smtClean="0"/>
              <a:t>που αρχικά</a:t>
            </a:r>
            <a:r>
              <a:rPr lang="el-GR" baseline="0" dirty="0" smtClean="0"/>
              <a:t> είναι άδεια. Μετά </a:t>
            </a:r>
            <a:r>
              <a:rPr lang="el-GR" dirty="0" smtClean="0"/>
              <a:t>εξάγουμε</a:t>
            </a:r>
            <a:r>
              <a:rPr lang="el-GR" baseline="0" dirty="0" smtClean="0"/>
              <a:t> τα </a:t>
            </a:r>
            <a:r>
              <a:rPr lang="en-US" baseline="0" dirty="0" smtClean="0"/>
              <a:t>features </a:t>
            </a:r>
            <a:r>
              <a:rPr lang="el-GR" baseline="0" dirty="0" smtClean="0"/>
              <a:t>και</a:t>
            </a:r>
          </a:p>
          <a:p>
            <a:r>
              <a:rPr lang="el-GR" baseline="0" dirty="0" smtClean="0"/>
              <a:t>για κάθε ένα από αυτά, ψάχνουμε στο </a:t>
            </a:r>
            <a:r>
              <a:rPr lang="en-US" baseline="0" dirty="0" smtClean="0"/>
              <a:t>dictionary </a:t>
            </a:r>
            <a:r>
              <a:rPr lang="el-GR" baseline="0" dirty="0" smtClean="0"/>
              <a:t>της προηγούμενης διαφάνειας</a:t>
            </a:r>
            <a:r>
              <a:rPr lang="en-US" baseline="0" dirty="0" smtClean="0"/>
              <a:t>.</a:t>
            </a:r>
            <a:endParaRPr lang="el-GR" baseline="0" dirty="0" smtClean="0"/>
          </a:p>
          <a:p>
            <a:r>
              <a:rPr lang="el-GR" baseline="0" dirty="0" smtClean="0"/>
              <a:t>Αν το </a:t>
            </a:r>
            <a:r>
              <a:rPr lang="en-US" baseline="0" dirty="0" smtClean="0"/>
              <a:t>feature </a:t>
            </a:r>
            <a:r>
              <a:rPr lang="el-GR" baseline="0" dirty="0" smtClean="0"/>
              <a:t>βρεθεί, ανακαλούμε το </a:t>
            </a:r>
            <a:r>
              <a:rPr lang="en-US" baseline="0" dirty="0" smtClean="0"/>
              <a:t>global frequency </a:t>
            </a:r>
            <a:r>
              <a:rPr lang="el-GR" baseline="0" dirty="0" smtClean="0"/>
              <a:t>και το </a:t>
            </a:r>
            <a:r>
              <a:rPr lang="en-US" baseline="0" dirty="0" smtClean="0"/>
              <a:t>RDV. </a:t>
            </a:r>
            <a:r>
              <a:rPr lang="el-GR" baseline="0" dirty="0" smtClean="0"/>
              <a:t>Για κάθε κατηγορία μέσα στο </a:t>
            </a:r>
            <a:r>
              <a:rPr lang="en-US" baseline="0" dirty="0" smtClean="0"/>
              <a:t>RDV </a:t>
            </a:r>
            <a:r>
              <a:rPr lang="el-GR" baseline="0" dirty="0" smtClean="0"/>
              <a:t>υπολογίζουμε ένα </a:t>
            </a:r>
            <a:r>
              <a:rPr lang="en-US" baseline="0" dirty="0" smtClean="0"/>
              <a:t>score</a:t>
            </a:r>
            <a:r>
              <a:rPr lang="el-GR" baseline="0" dirty="0" smtClean="0"/>
              <a:t> και το βάζουμε στη λίστα υποψηφίων</a:t>
            </a:r>
            <a:r>
              <a:rPr lang="en-US" baseline="0" dirty="0" smtClean="0"/>
              <a:t>.</a:t>
            </a:r>
            <a:endParaRPr lang="el-GR" baseline="0" dirty="0" smtClean="0"/>
          </a:p>
          <a:p>
            <a:r>
              <a:rPr lang="el-GR" baseline="0" dirty="0" smtClean="0"/>
              <a:t>Αν το </a:t>
            </a:r>
            <a:r>
              <a:rPr lang="en-US" baseline="0" dirty="0" smtClean="0"/>
              <a:t>label </a:t>
            </a:r>
            <a:r>
              <a:rPr lang="el-GR" baseline="0" dirty="0" smtClean="0"/>
              <a:t>υπάρχει ήδη, προσθέτουμε το σκορ που βρήκαμε στο ήδη υπάρχον μέσα στη λίστα.</a:t>
            </a:r>
          </a:p>
          <a:p>
            <a:r>
              <a:rPr lang="el-GR" baseline="0" dirty="0" smtClean="0"/>
              <a:t>Στο τέλος ταξινομούμε τη λίστα και επιλέγουμε το </a:t>
            </a:r>
            <a:r>
              <a:rPr lang="en-US" baseline="0" dirty="0" smtClean="0"/>
              <a:t>highest-scoring label.</a:t>
            </a:r>
          </a:p>
          <a:p>
            <a:r>
              <a:rPr lang="el-GR" dirty="0" smtClean="0"/>
              <a:t>Τα</a:t>
            </a:r>
            <a:r>
              <a:rPr lang="el-GR" baseline="0" dirty="0" smtClean="0"/>
              <a:t> </a:t>
            </a:r>
            <a:r>
              <a:rPr lang="en-US" baseline="0" dirty="0" smtClean="0"/>
              <a:t>feature weights </a:t>
            </a:r>
            <a:r>
              <a:rPr lang="el-GR" baseline="0" dirty="0" smtClean="0"/>
              <a:t>τα πήραμε από τη δουλειά που είχαμε δημοσιεύσει στο </a:t>
            </a:r>
            <a:r>
              <a:rPr lang="en-US" baseline="0" dirty="0" smtClean="0"/>
              <a:t>SAC. </a:t>
            </a:r>
            <a:r>
              <a:rPr lang="el-GR" baseline="0" dirty="0" smtClean="0"/>
              <a:t>Εκεί είχα κάνει πειράματα με πολλαπλά </a:t>
            </a:r>
            <a:r>
              <a:rPr lang="en-US" baseline="0" dirty="0" smtClean="0"/>
              <a:t>settings </a:t>
            </a:r>
            <a:r>
              <a:rPr lang="el-GR" baseline="0" dirty="0" smtClean="0"/>
              <a:t>και αυτές οι τιμές έδωσαν το καλύτερο </a:t>
            </a:r>
            <a:r>
              <a:rPr lang="en-US" baseline="0" dirty="0" smtClean="0"/>
              <a:t>accuracy</a:t>
            </a:r>
          </a:p>
          <a:p>
            <a:r>
              <a:rPr lang="en-US" baseline="0" dirty="0" err="1" smtClean="0"/>
              <a:t>w_k</a:t>
            </a:r>
            <a:r>
              <a:rPr lang="en-US" baseline="0" dirty="0" smtClean="0"/>
              <a:t>: weight for the keywords (and title words)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w_a</a:t>
            </a:r>
            <a:r>
              <a:rPr lang="en-US" baseline="0" dirty="0" smtClean="0"/>
              <a:t>: weight for the authors (and co-authors)</a:t>
            </a:r>
            <a:endParaRPr lang="el-G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w_j</a:t>
            </a:r>
            <a:r>
              <a:rPr lang="en-US" baseline="0" dirty="0" smtClean="0"/>
              <a:t>: weight for the journals</a:t>
            </a:r>
            <a:endParaRPr lang="el-GR" dirty="0" smtClean="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7</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smtClean="0"/>
              <a:t>DAG: Directed Acyclic Graph</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8</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Υπάρχουν άλλοι δύο </a:t>
            </a:r>
            <a:r>
              <a:rPr lang="en-US" dirty="0" smtClean="0"/>
              <a:t>binary classifiers </a:t>
            </a:r>
            <a:r>
              <a:rPr lang="el-GR" dirty="0" smtClean="0"/>
              <a:t>μέσα στην </a:t>
            </a:r>
            <a:r>
              <a:rPr lang="en-US" dirty="0" err="1" smtClean="0"/>
              <a:t>mllib</a:t>
            </a:r>
            <a:r>
              <a:rPr lang="en-US" dirty="0" smtClean="0"/>
              <a:t>: </a:t>
            </a:r>
            <a:r>
              <a:rPr lang="el-GR" dirty="0" smtClean="0"/>
              <a:t>Το </a:t>
            </a:r>
            <a:r>
              <a:rPr lang="en-US" dirty="0" smtClean="0"/>
              <a:t>multilayer</a:t>
            </a:r>
            <a:r>
              <a:rPr lang="en-US" baseline="0" dirty="0" smtClean="0"/>
              <a:t> </a:t>
            </a:r>
            <a:r>
              <a:rPr lang="en-US" baseline="0" dirty="0" err="1" smtClean="0"/>
              <a:t>perceptron</a:t>
            </a:r>
            <a:r>
              <a:rPr lang="en-US" baseline="0" dirty="0" smtClean="0"/>
              <a:t> </a:t>
            </a:r>
            <a:r>
              <a:rPr lang="el-GR" baseline="0" dirty="0" smtClean="0"/>
              <a:t>και τ</a:t>
            </a:r>
            <a:r>
              <a:rPr lang="en-US" baseline="0" dirty="0" smtClean="0"/>
              <a:t>a gradient boosted trees. </a:t>
            </a:r>
            <a:r>
              <a:rPr lang="el-GR" baseline="0" dirty="0" smtClean="0"/>
              <a:t>Αυτές δεν τις εξετάζουμε γιατί είναι </a:t>
            </a:r>
            <a:r>
              <a:rPr lang="en-US" baseline="0" dirty="0" smtClean="0"/>
              <a:t>binary, </a:t>
            </a:r>
            <a:r>
              <a:rPr lang="el-GR" baseline="0" dirty="0" smtClean="0"/>
              <a:t>δηλαδή λειτουργούν</a:t>
            </a:r>
          </a:p>
          <a:p>
            <a:r>
              <a:rPr lang="el-GR" baseline="0" dirty="0" smtClean="0"/>
              <a:t>αποφασίζοντας αν ένα </a:t>
            </a:r>
            <a:r>
              <a:rPr lang="en-US" baseline="0" dirty="0" smtClean="0"/>
              <a:t>sample </a:t>
            </a:r>
            <a:r>
              <a:rPr lang="el-GR" baseline="0" dirty="0" smtClean="0"/>
              <a:t>ανήκει ή όχι σε ένα δοθέν </a:t>
            </a:r>
            <a:r>
              <a:rPr lang="en-US" baseline="0" dirty="0" smtClean="0"/>
              <a:t>label. </a:t>
            </a:r>
            <a:r>
              <a:rPr lang="el-GR" baseline="0" dirty="0" smtClean="0"/>
              <a:t>Με την τεχνική </a:t>
            </a:r>
            <a:r>
              <a:rPr lang="en-US" baseline="0" dirty="0" smtClean="0"/>
              <a:t>one-against-all, </a:t>
            </a:r>
            <a:r>
              <a:rPr lang="el-GR" baseline="0" dirty="0" smtClean="0"/>
              <a:t>οι </a:t>
            </a:r>
            <a:r>
              <a:rPr lang="en-US" baseline="0" dirty="0" smtClean="0"/>
              <a:t>binary classifiers </a:t>
            </a:r>
            <a:r>
              <a:rPr lang="el-GR" baseline="0" dirty="0" smtClean="0"/>
              <a:t>θα πρέπει να εξεταστούν για κάθε </a:t>
            </a:r>
            <a:r>
              <a:rPr lang="en-US" baseline="0" dirty="0" smtClean="0"/>
              <a:t>label</a:t>
            </a:r>
            <a:r>
              <a:rPr lang="el-GR" baseline="0" dirty="0" smtClean="0"/>
              <a:t>. Αυτό όμως δεν είναι</a:t>
            </a:r>
            <a:endParaRPr lang="en-US" baseline="0" dirty="0" smtClean="0"/>
          </a:p>
          <a:p>
            <a:r>
              <a:rPr lang="el-GR" baseline="0" dirty="0" smtClean="0"/>
              <a:t>Βιώσιμο σε </a:t>
            </a:r>
            <a:r>
              <a:rPr lang="en-US" baseline="0" dirty="0" smtClean="0"/>
              <a:t>large-scale collections.</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10</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lnSpcReduction="10000"/>
          </a:bodyPr>
          <a:lstStyle/>
          <a:p>
            <a:r>
              <a:rPr lang="en-US" dirty="0" smtClean="0"/>
              <a:t>1. </a:t>
            </a:r>
            <a:r>
              <a:rPr lang="el-GR" dirty="0" smtClean="0"/>
              <a:t>Το </a:t>
            </a:r>
            <a:r>
              <a:rPr lang="en-US" dirty="0" smtClean="0"/>
              <a:t>dataset</a:t>
            </a:r>
            <a:r>
              <a:rPr lang="en-US" baseline="0" dirty="0" smtClean="0"/>
              <a:t> </a:t>
            </a:r>
            <a:r>
              <a:rPr lang="el-GR" baseline="0" dirty="0" smtClean="0"/>
              <a:t>δεν έχει κάποια στάνταρ ιεραρχία </a:t>
            </a:r>
            <a:r>
              <a:rPr lang="el-GR" baseline="0" dirty="0" err="1" smtClean="0"/>
              <a:t>κατηγοριοποιήσης</a:t>
            </a:r>
            <a:r>
              <a:rPr lang="el-GR" baseline="0" dirty="0" smtClean="0"/>
              <a:t>. Αυτό ήταν ένα σημαντικό πρόβλημα. Η </a:t>
            </a:r>
            <a:r>
              <a:rPr lang="en-US" baseline="0" dirty="0" smtClean="0"/>
              <a:t>Microsoft </a:t>
            </a:r>
            <a:r>
              <a:rPr lang="el-GR" baseline="0" dirty="0" smtClean="0"/>
              <a:t>λέει ότι οι ετικέτες έχουν αποδοθεί αυτόματα</a:t>
            </a:r>
          </a:p>
          <a:p>
            <a:r>
              <a:rPr lang="el-GR" baseline="0" dirty="0" smtClean="0"/>
              <a:t>με </a:t>
            </a:r>
            <a:r>
              <a:rPr lang="en-US" baseline="0" dirty="0" smtClean="0"/>
              <a:t>deep learning </a:t>
            </a:r>
            <a:r>
              <a:rPr lang="el-GR" baseline="0" dirty="0" smtClean="0"/>
              <a:t>μεθόδους. Έτσι, υπάρχουν πάνω από 40000 κατηγορίες χωρίς προφανή συσχέτιση μεταξύ τους (δηλαδή δεν υπάρχει κάποια ιεραρχία πχ κάποιο</a:t>
            </a:r>
          </a:p>
          <a:p>
            <a:r>
              <a:rPr lang="el-GR" baseline="0" dirty="0" smtClean="0"/>
              <a:t>δέντρο με κατηγορίες-υποκατηγορίες-υποκατηγορίες αυτών κλπ). Σε ένα άρθρο μπορεί να δεις την κατηγορία </a:t>
            </a:r>
            <a:r>
              <a:rPr lang="en-US" baseline="0" dirty="0" smtClean="0"/>
              <a:t>optical engineering</a:t>
            </a:r>
            <a:r>
              <a:rPr lang="el-GR" baseline="0" dirty="0" smtClean="0"/>
              <a:t> μαζί με την </a:t>
            </a:r>
            <a:r>
              <a:rPr lang="en-US" baseline="0" dirty="0" smtClean="0"/>
              <a:t>physics </a:t>
            </a:r>
            <a:r>
              <a:rPr lang="el-GR" baseline="0" dirty="0" smtClean="0"/>
              <a:t>και σε άλλο</a:t>
            </a:r>
          </a:p>
          <a:p>
            <a:r>
              <a:rPr lang="el-GR" baseline="0" dirty="0" smtClean="0"/>
              <a:t>να λείπει το </a:t>
            </a:r>
            <a:r>
              <a:rPr lang="en-US" baseline="0" dirty="0" smtClean="0"/>
              <a:t>physics </a:t>
            </a:r>
            <a:r>
              <a:rPr lang="el-GR" baseline="0" dirty="0" smtClean="0"/>
              <a:t>και να υπάρχει το </a:t>
            </a:r>
            <a:r>
              <a:rPr lang="en-US" baseline="0" dirty="0" smtClean="0"/>
              <a:t>engineering.</a:t>
            </a:r>
            <a:endParaRPr lang="el-GR" baseline="0" dirty="0" smtClean="0"/>
          </a:p>
          <a:p>
            <a:r>
              <a:rPr lang="el-GR" baseline="0" dirty="0" smtClean="0"/>
              <a:t>Από αυτές τις 40000 κατηγορίες, οι 19 είναι στάνταρ (τα κύρια πεδία της επιστήμης). Αποφασίσαμε να κρατήσουμε μόνο αυτές. Το πρώτο φίλτρο πετάει όλα τα </a:t>
            </a:r>
            <a:r>
              <a:rPr lang="en-US" baseline="0" dirty="0" smtClean="0"/>
              <a:t>records</a:t>
            </a:r>
          </a:p>
          <a:p>
            <a:r>
              <a:rPr lang="el-GR" baseline="0" dirty="0" smtClean="0"/>
              <a:t>που είτε δεν έχουν καθόλου κατηγορία, είτε δεν έχουν ούτε μία κατηγορία από τις 19 βασικές.</a:t>
            </a:r>
          </a:p>
          <a:p>
            <a:r>
              <a:rPr lang="el-GR" dirty="0" smtClean="0"/>
              <a:t>Το φίλτρο είναι μία γραμμή κώδικα (κυριολεκτικά). Αυτή</a:t>
            </a:r>
            <a:r>
              <a:rPr lang="el-GR" baseline="0" dirty="0" smtClean="0"/>
              <a:t> η λειτουργικότητα παρέχεται από το </a:t>
            </a:r>
            <a:r>
              <a:rPr lang="en-US" baseline="0" dirty="0" err="1" smtClean="0"/>
              <a:t>SparkSQL</a:t>
            </a:r>
            <a:r>
              <a:rPr lang="en-US" baseline="0" dirty="0" smtClean="0"/>
              <a:t>.</a:t>
            </a:r>
            <a:endParaRPr lang="el-GR" dirty="0" smtClean="0"/>
          </a:p>
          <a:p>
            <a:r>
              <a:rPr lang="en-US" dirty="0" smtClean="0"/>
              <a:t>2. </a:t>
            </a:r>
            <a:r>
              <a:rPr lang="el-GR" dirty="0" smtClean="0"/>
              <a:t>Αν</a:t>
            </a:r>
            <a:r>
              <a:rPr lang="el-GR" baseline="0" dirty="0" smtClean="0"/>
              <a:t> σε ρωτήσουν για το </a:t>
            </a:r>
            <a:r>
              <a:rPr lang="en-US" baseline="0" dirty="0" smtClean="0"/>
              <a:t>hashing trick: </a:t>
            </a:r>
            <a:r>
              <a:rPr lang="el-GR" baseline="0" dirty="0" smtClean="0"/>
              <a:t>Θέλουμε να αποδώσουμε ακέραιες τιμές στα </a:t>
            </a:r>
            <a:r>
              <a:rPr lang="en-US" baseline="0" dirty="0" smtClean="0"/>
              <a:t>features (</a:t>
            </a:r>
            <a:r>
              <a:rPr lang="el-GR" baseline="0" dirty="0" smtClean="0"/>
              <a:t>που είναι </a:t>
            </a:r>
            <a:r>
              <a:rPr lang="en-US" baseline="0" dirty="0" smtClean="0"/>
              <a:t>text</a:t>
            </a:r>
            <a:r>
              <a:rPr lang="el-GR" baseline="0" dirty="0" smtClean="0"/>
              <a:t>). Αντί να χτίσεις μία δομή λεξικού και να αποδίδεις</a:t>
            </a:r>
            <a:endParaRPr lang="en-US" baseline="0" dirty="0" smtClean="0"/>
          </a:p>
          <a:p>
            <a:r>
              <a:rPr lang="en-US" baseline="0" dirty="0" smtClean="0"/>
              <a:t>incrementally </a:t>
            </a:r>
            <a:r>
              <a:rPr lang="el-GR" baseline="0" dirty="0" smtClean="0"/>
              <a:t>τα </a:t>
            </a:r>
            <a:r>
              <a:rPr lang="en-US" baseline="0" dirty="0" smtClean="0"/>
              <a:t>IDs, </a:t>
            </a:r>
            <a:r>
              <a:rPr lang="el-GR" dirty="0" smtClean="0"/>
              <a:t>εφαρμόζεις</a:t>
            </a:r>
            <a:r>
              <a:rPr lang="el-GR" baseline="0" dirty="0" smtClean="0"/>
              <a:t> μία </a:t>
            </a:r>
            <a:r>
              <a:rPr lang="en-US" baseline="0" dirty="0" smtClean="0"/>
              <a:t>hash function </a:t>
            </a:r>
            <a:r>
              <a:rPr lang="el-GR" baseline="0" dirty="0" smtClean="0"/>
              <a:t>και αντιστοιχίζεις το </a:t>
            </a:r>
            <a:r>
              <a:rPr lang="en-US" baseline="0" dirty="0" smtClean="0"/>
              <a:t>feature </a:t>
            </a:r>
            <a:r>
              <a:rPr lang="el-GR" baseline="0" dirty="0" smtClean="0"/>
              <a:t>στο υπολογισθέν </a:t>
            </a:r>
            <a:r>
              <a:rPr lang="en-US" baseline="0" dirty="0" smtClean="0"/>
              <a:t>hash value.</a:t>
            </a:r>
            <a:endParaRPr lang="el-GR" baseline="0" dirty="0" smtClean="0"/>
          </a:p>
          <a:p>
            <a:r>
              <a:rPr lang="el-GR" baseline="0" dirty="0" smtClean="0"/>
              <a:t>- Είναι πολύ γρηγορότερη τεχνική, και μας γλυτώνει από τον κόπο/χώρο/χρόνο της έξτρα δομής λεξικού.</a:t>
            </a:r>
          </a:p>
          <a:p>
            <a:pPr>
              <a:buFontTx/>
              <a:buChar char="-"/>
            </a:pPr>
            <a:r>
              <a:rPr lang="el-GR" baseline="0" dirty="0" smtClean="0"/>
              <a:t> Η συνάρτηση που χρησιμοποιήσαμε ήταν η </a:t>
            </a:r>
            <a:r>
              <a:rPr lang="en-US" baseline="0" dirty="0" smtClean="0"/>
              <a:t>MurmurHash3. </a:t>
            </a:r>
            <a:r>
              <a:rPr lang="el-GR" baseline="0" dirty="0" smtClean="0"/>
              <a:t>(έχει καλή κατανομή των κλειδιών (δηλ. υψηλή </a:t>
            </a:r>
            <a:r>
              <a:rPr lang="el-GR" baseline="0" dirty="0" err="1" smtClean="0"/>
              <a:t>τυχαιότητα</a:t>
            </a:r>
            <a:r>
              <a:rPr lang="el-GR" baseline="0" dirty="0" smtClean="0"/>
              <a:t>) αρκεί το </a:t>
            </a:r>
            <a:r>
              <a:rPr lang="en-US" baseline="0" dirty="0" smtClean="0"/>
              <a:t>target space </a:t>
            </a:r>
            <a:r>
              <a:rPr lang="el-GR" baseline="0" dirty="0" smtClean="0"/>
              <a:t>να έχει μέγεθος που να είναι δύναμη του 2).</a:t>
            </a:r>
          </a:p>
          <a:p>
            <a:pPr>
              <a:buFontTx/>
              <a:buChar char="-"/>
            </a:pPr>
            <a:r>
              <a:rPr lang="el-GR" baseline="0" dirty="0" smtClean="0"/>
              <a:t> Δεδομένου ότι υπάρχουν περίπου 80 εκατ. </a:t>
            </a:r>
            <a:r>
              <a:rPr lang="en-US" baseline="0" dirty="0" smtClean="0"/>
              <a:t>Features, </a:t>
            </a:r>
            <a:r>
              <a:rPr lang="el-GR" baseline="0" dirty="0" smtClean="0"/>
              <a:t>το </a:t>
            </a:r>
            <a:r>
              <a:rPr lang="en-US" baseline="0" dirty="0" smtClean="0"/>
              <a:t>target space </a:t>
            </a:r>
            <a:r>
              <a:rPr lang="el-GR" baseline="0" dirty="0" smtClean="0"/>
              <a:t>είχε διάσταση 2^27.</a:t>
            </a:r>
            <a:endParaRPr lang="en-US" baseline="0" dirty="0" smtClean="0"/>
          </a:p>
          <a:p>
            <a:pPr>
              <a:buFontTx/>
              <a:buChar char="-"/>
            </a:pPr>
            <a:r>
              <a:rPr lang="en-US" baseline="0" dirty="0" smtClean="0"/>
              <a:t> H </a:t>
            </a:r>
            <a:r>
              <a:rPr lang="el-GR" baseline="0" dirty="0" smtClean="0"/>
              <a:t>μέθοδος αυτή έχει τον κίνδυνο των </a:t>
            </a:r>
            <a:r>
              <a:rPr lang="en-US" baseline="0" dirty="0" smtClean="0"/>
              <a:t>collisions, </a:t>
            </a:r>
            <a:r>
              <a:rPr lang="el-GR" baseline="0" dirty="0" smtClean="0"/>
              <a:t>αλλά βάσει μελετών, η επίδραση αυτών των συγκρούσεων στην αποτελεσματικότητα του </a:t>
            </a:r>
            <a:r>
              <a:rPr lang="en-US" baseline="0" dirty="0" smtClean="0"/>
              <a:t>classifier </a:t>
            </a:r>
            <a:r>
              <a:rPr lang="el-GR" baseline="0" dirty="0" smtClean="0"/>
              <a:t>είναι αμελητέα.</a:t>
            </a:r>
          </a:p>
          <a:p>
            <a:pPr>
              <a:buFontTx/>
              <a:buChar char="-"/>
            </a:pP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11</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smtClean="0"/>
              <a:t>To feature</a:t>
            </a:r>
            <a:r>
              <a:rPr lang="en-US" baseline="0" dirty="0" smtClean="0"/>
              <a:t> space </a:t>
            </a:r>
            <a:r>
              <a:rPr lang="el-GR" baseline="0" dirty="0" smtClean="0"/>
              <a:t>είχε αρχικά 83.3 εκατ. </a:t>
            </a:r>
            <a:r>
              <a:rPr lang="en-US" baseline="0" dirty="0" smtClean="0"/>
              <a:t>Features. H </a:t>
            </a:r>
            <a:r>
              <a:rPr lang="el-GR" baseline="0" dirty="0" smtClean="0"/>
              <a:t>δικιά μας μέθοδος έτρεξε κανονικά (αν και μετά από προσεκτική παραμετροποίηση του </a:t>
            </a:r>
            <a:r>
              <a:rPr lang="en-US" baseline="0" dirty="0" smtClean="0"/>
              <a:t>YARN </a:t>
            </a:r>
            <a:r>
              <a:rPr lang="el-GR" baseline="0" dirty="0" smtClean="0"/>
              <a:t>και του </a:t>
            </a:r>
            <a:r>
              <a:rPr lang="en-US" baseline="0" dirty="0" smtClean="0"/>
              <a:t>Spark – see later).</a:t>
            </a:r>
          </a:p>
          <a:p>
            <a:r>
              <a:rPr lang="el-GR" baseline="0" dirty="0" smtClean="0"/>
              <a:t>Οι αντίπαλες μέθοδοι πετούσαν </a:t>
            </a:r>
            <a:r>
              <a:rPr lang="en-US" baseline="0" dirty="0" smtClean="0"/>
              <a:t>out of memory errors </a:t>
            </a:r>
            <a:r>
              <a:rPr lang="el-GR" baseline="0" dirty="0" smtClean="0"/>
              <a:t>και </a:t>
            </a:r>
            <a:r>
              <a:rPr lang="en-US" baseline="0" dirty="0" smtClean="0"/>
              <a:t>Java Heap Space errors.</a:t>
            </a:r>
          </a:p>
          <a:p>
            <a:r>
              <a:rPr lang="el-GR" baseline="0" dirty="0" smtClean="0"/>
              <a:t>Μειώσαμε το </a:t>
            </a:r>
            <a:r>
              <a:rPr lang="en-US" baseline="0" dirty="0" smtClean="0"/>
              <a:t>dimensionality </a:t>
            </a:r>
            <a:r>
              <a:rPr lang="el-GR" baseline="0" dirty="0" smtClean="0"/>
              <a:t>του </a:t>
            </a:r>
            <a:r>
              <a:rPr lang="en-US" baseline="0" dirty="0" smtClean="0"/>
              <a:t>feature space </a:t>
            </a:r>
            <a:r>
              <a:rPr lang="el-GR" baseline="0" dirty="0" smtClean="0"/>
              <a:t>από 83,3 </a:t>
            </a:r>
            <a:r>
              <a:rPr lang="el-GR" baseline="0" dirty="0" err="1" smtClean="0"/>
              <a:t>εκατ</a:t>
            </a:r>
            <a:r>
              <a:rPr lang="el-GR" baseline="0" dirty="0" smtClean="0"/>
              <a:t> </a:t>
            </a:r>
            <a:r>
              <a:rPr lang="en-US" baseline="0" dirty="0" smtClean="0"/>
              <a:t>features </a:t>
            </a:r>
            <a:r>
              <a:rPr lang="el-GR" baseline="0" dirty="0" smtClean="0"/>
              <a:t>σε 4181 </a:t>
            </a:r>
            <a:r>
              <a:rPr lang="en-US" baseline="0" dirty="0" smtClean="0"/>
              <a:t>features </a:t>
            </a:r>
            <a:r>
              <a:rPr lang="el-GR" baseline="0" dirty="0" smtClean="0"/>
              <a:t>εφαρμόζοντας τον αλγόριθμο </a:t>
            </a:r>
            <a:r>
              <a:rPr lang="en-US" baseline="0" dirty="0" smtClean="0"/>
              <a:t>sparse random projection.</a:t>
            </a:r>
          </a:p>
          <a:p>
            <a:r>
              <a:rPr lang="el-GR" baseline="0" dirty="0" smtClean="0"/>
              <a:t>Δεν μπορέσαμε να χρησιμοποιήσουμε τις </a:t>
            </a:r>
            <a:r>
              <a:rPr lang="en-US" baseline="0" dirty="0" smtClean="0"/>
              <a:t>built-in dimensionality reduction </a:t>
            </a:r>
            <a:r>
              <a:rPr lang="el-GR" baseline="0" dirty="0" smtClean="0"/>
              <a:t>μεθόδους της </a:t>
            </a:r>
            <a:r>
              <a:rPr lang="en-US" baseline="0" dirty="0" err="1" smtClean="0"/>
              <a:t>mllib</a:t>
            </a:r>
            <a:r>
              <a:rPr lang="en-US" baseline="0" dirty="0" smtClean="0"/>
              <a:t> </a:t>
            </a:r>
            <a:r>
              <a:rPr lang="el-GR" baseline="0" dirty="0" smtClean="0"/>
              <a:t>γιατί:</a:t>
            </a:r>
          </a:p>
          <a:p>
            <a:r>
              <a:rPr lang="el-GR" baseline="0" dirty="0" smtClean="0"/>
              <a:t> - Το </a:t>
            </a:r>
            <a:r>
              <a:rPr lang="en-US" baseline="0" dirty="0" smtClean="0"/>
              <a:t>SVD (Singular Value Decomposition) </a:t>
            </a:r>
            <a:r>
              <a:rPr lang="el-GR" baseline="0" dirty="0" smtClean="0"/>
              <a:t>εμφάνισε </a:t>
            </a:r>
            <a:r>
              <a:rPr lang="en-US" baseline="0" dirty="0" smtClean="0"/>
              <a:t>error </a:t>
            </a:r>
            <a:r>
              <a:rPr lang="el-GR" baseline="0" dirty="0" smtClean="0"/>
              <a:t>σχετικά με το μέγεθος του </a:t>
            </a:r>
            <a:r>
              <a:rPr lang="en-US" baseline="0" dirty="0" smtClean="0"/>
              <a:t>feature matrix</a:t>
            </a:r>
          </a:p>
          <a:p>
            <a:r>
              <a:rPr lang="en-US" baseline="0" dirty="0" smtClean="0"/>
              <a:t> - </a:t>
            </a:r>
            <a:r>
              <a:rPr lang="el-GR" baseline="0" dirty="0" smtClean="0"/>
              <a:t>Το </a:t>
            </a:r>
            <a:r>
              <a:rPr lang="en-US" baseline="0" dirty="0" smtClean="0"/>
              <a:t>PCA (Principal Component Analysis) </a:t>
            </a:r>
            <a:r>
              <a:rPr lang="el-GR" baseline="0" dirty="0" smtClean="0"/>
              <a:t>μπορεί να χειριστεί μέχρι 65536 </a:t>
            </a:r>
            <a:r>
              <a:rPr lang="en-US" baseline="0" dirty="0" smtClean="0"/>
              <a:t>features (</a:t>
            </a:r>
            <a:r>
              <a:rPr lang="el-GR" baseline="0" dirty="0" smtClean="0"/>
              <a:t>στην τρέχουσα υλοποίηση του)</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12</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Θέσαμε</a:t>
            </a:r>
            <a:r>
              <a:rPr lang="el-GR" baseline="0" dirty="0" smtClean="0"/>
              <a:t> Ν=0.6 (60% του </a:t>
            </a:r>
            <a:r>
              <a:rPr lang="en-US" baseline="0" dirty="0" smtClean="0"/>
              <a:t>dataset </a:t>
            </a:r>
            <a:r>
              <a:rPr lang="el-GR" baseline="0" dirty="0" smtClean="0"/>
              <a:t>χρησιμοποιήθηκε ως </a:t>
            </a:r>
            <a:r>
              <a:rPr lang="en-US" baseline="0" dirty="0" smtClean="0"/>
              <a:t>training set </a:t>
            </a:r>
            <a:r>
              <a:rPr lang="el-GR" baseline="0" dirty="0" smtClean="0"/>
              <a:t>και 40% ως </a:t>
            </a:r>
            <a:r>
              <a:rPr lang="en-US" baseline="0" dirty="0" smtClean="0"/>
              <a:t>test set)</a:t>
            </a:r>
            <a:r>
              <a:rPr lang="el-GR" baseline="0" dirty="0" smtClean="0"/>
              <a:t>. </a:t>
            </a:r>
            <a:endParaRPr lang="el-GR" dirty="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13</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smtClean="0"/>
              <a:t>H </a:t>
            </a:r>
            <a:r>
              <a:rPr lang="el-GR" dirty="0" smtClean="0"/>
              <a:t>συνάρτηση</a:t>
            </a:r>
            <a:r>
              <a:rPr lang="el-GR" baseline="0" dirty="0" smtClean="0"/>
              <a:t> </a:t>
            </a:r>
            <a:r>
              <a:rPr lang="en-US" baseline="0" dirty="0" smtClean="0"/>
              <a:t>train </a:t>
            </a:r>
            <a:r>
              <a:rPr lang="el-GR" baseline="0" dirty="0" smtClean="0"/>
              <a:t>διαβάζει μία-μία τις εγγραφές του </a:t>
            </a:r>
            <a:r>
              <a:rPr lang="en-US" baseline="0" dirty="0" smtClean="0"/>
              <a:t>dataset. </a:t>
            </a:r>
            <a:r>
              <a:rPr lang="el-GR" baseline="0" dirty="0" smtClean="0"/>
              <a:t>Οι εγγραφές είναι πλέον</a:t>
            </a:r>
            <a:r>
              <a:rPr lang="en-US" baseline="0" dirty="0" smtClean="0"/>
              <a:t> </a:t>
            </a:r>
            <a:r>
              <a:rPr lang="el-GR" baseline="0" dirty="0" smtClean="0"/>
              <a:t>σε μορφή </a:t>
            </a:r>
            <a:r>
              <a:rPr lang="en-US" baseline="0" dirty="0" err="1" smtClean="0"/>
              <a:t>LabeledPoints</a:t>
            </a:r>
            <a:r>
              <a:rPr lang="el-GR" baseline="0" dirty="0" smtClean="0"/>
              <a:t> – μορφή </a:t>
            </a:r>
            <a:r>
              <a:rPr lang="en-US" baseline="0" dirty="0" smtClean="0"/>
              <a:t>(label, sparse feature vector)</a:t>
            </a:r>
            <a:r>
              <a:rPr lang="el-GR" baseline="0" dirty="0" smtClean="0"/>
              <a:t>.</a:t>
            </a:r>
            <a:endParaRPr lang="en-US" baseline="0" dirty="0" smtClean="0"/>
          </a:p>
          <a:p>
            <a:r>
              <a:rPr lang="el-GR" baseline="0" dirty="0" smtClean="0"/>
              <a:t>Για κάθε τέτοια εγγραφή, η </a:t>
            </a:r>
            <a:r>
              <a:rPr lang="en-US" baseline="0" dirty="0" err="1" smtClean="0"/>
              <a:t>flatMap</a:t>
            </a:r>
            <a:r>
              <a:rPr lang="en-US" baseline="0" dirty="0" smtClean="0"/>
              <a:t> </a:t>
            </a:r>
            <a:r>
              <a:rPr lang="el-GR" baseline="0" dirty="0" smtClean="0"/>
              <a:t>επιστρέφει μία λίστα από (</a:t>
            </a:r>
            <a:r>
              <a:rPr lang="en-US" baseline="0" dirty="0" smtClean="0"/>
              <a:t>feature, label, weight) </a:t>
            </a:r>
            <a:r>
              <a:rPr lang="el-GR" baseline="0" dirty="0" smtClean="0"/>
              <a:t>πλειάδες.</a:t>
            </a:r>
          </a:p>
          <a:p>
            <a:r>
              <a:rPr lang="el-GR" baseline="0" dirty="0" smtClean="0"/>
              <a:t>Συγκεκριμένα:</a:t>
            </a:r>
          </a:p>
          <a:p>
            <a:r>
              <a:rPr lang="el-GR" baseline="0" dirty="0" smtClean="0"/>
              <a:t>Για κάθε εγγραφή {</a:t>
            </a:r>
            <a:endParaRPr lang="en-US" baseline="0" dirty="0" smtClean="0"/>
          </a:p>
          <a:p>
            <a:r>
              <a:rPr lang="en-US" baseline="0" dirty="0" smtClean="0"/>
              <a:t>  </a:t>
            </a:r>
            <a:r>
              <a:rPr lang="el-GR" baseline="0" dirty="0" smtClean="0"/>
              <a:t>Διάβασε το </a:t>
            </a:r>
            <a:r>
              <a:rPr lang="en-US" baseline="0" dirty="0" smtClean="0"/>
              <a:t>label y</a:t>
            </a:r>
            <a:endParaRPr lang="el-GR" baseline="0" dirty="0" smtClean="0"/>
          </a:p>
          <a:p>
            <a:r>
              <a:rPr lang="el-GR" baseline="0" dirty="0" smtClean="0"/>
              <a:t>  Για κάθε συνιστώσα του </a:t>
            </a:r>
            <a:r>
              <a:rPr lang="en-US" baseline="0" dirty="0" smtClean="0"/>
              <a:t>feature vector (</a:t>
            </a:r>
            <a:r>
              <a:rPr lang="el-GR" baseline="0" dirty="0" smtClean="0"/>
              <a:t>δηλαδή για κάθε </a:t>
            </a:r>
            <a:r>
              <a:rPr lang="en-US" baseline="0" dirty="0" smtClean="0"/>
              <a:t>(feature f, weight w) </a:t>
            </a:r>
            <a:r>
              <a:rPr lang="en-US" baseline="0" dirty="0" err="1" smtClean="0"/>
              <a:t>tuple</a:t>
            </a:r>
            <a:r>
              <a:rPr lang="en-US" baseline="0" dirty="0" smtClean="0"/>
              <a:t>)</a:t>
            </a:r>
            <a:r>
              <a:rPr lang="el-GR" baseline="0" dirty="0" smtClean="0"/>
              <a:t> {</a:t>
            </a:r>
            <a:endParaRPr lang="en-US" baseline="0" dirty="0" smtClean="0"/>
          </a:p>
          <a:p>
            <a:r>
              <a:rPr lang="en-US" baseline="0" dirty="0" smtClean="0"/>
              <a:t>     </a:t>
            </a:r>
            <a:r>
              <a:rPr lang="el-GR" baseline="0" dirty="0" smtClean="0"/>
              <a:t>Βάλε την εγγραφή (</a:t>
            </a:r>
            <a:r>
              <a:rPr lang="en-US" baseline="0" dirty="0" smtClean="0"/>
              <a:t>f, y, w) </a:t>
            </a:r>
            <a:r>
              <a:rPr lang="el-GR" baseline="0" dirty="0" smtClean="0"/>
              <a:t>σε μία τοπική λίστα λ (τοπική με την έννοια του </a:t>
            </a:r>
            <a:r>
              <a:rPr lang="en-US" baseline="0" dirty="0" smtClean="0"/>
              <a:t>input – </a:t>
            </a:r>
            <a:r>
              <a:rPr lang="el-GR" baseline="0" dirty="0" smtClean="0"/>
              <a:t>για κάθε </a:t>
            </a:r>
            <a:r>
              <a:rPr lang="en-US" baseline="0" dirty="0" smtClean="0"/>
              <a:t>labeled point </a:t>
            </a:r>
            <a:r>
              <a:rPr lang="el-GR" baseline="0" dirty="0" smtClean="0"/>
              <a:t>του </a:t>
            </a:r>
            <a:r>
              <a:rPr lang="en-US" baseline="0" dirty="0" smtClean="0"/>
              <a:t>input, </a:t>
            </a:r>
            <a:r>
              <a:rPr lang="el-GR" baseline="0" dirty="0" smtClean="0"/>
              <a:t>φτιάχνουμε μία τέτοια </a:t>
            </a:r>
            <a:r>
              <a:rPr lang="en-US" baseline="0" dirty="0" smtClean="0"/>
              <a:t>local list)</a:t>
            </a:r>
            <a:r>
              <a:rPr lang="el-GR" baseline="0" dirty="0" smtClean="0"/>
              <a:t>.</a:t>
            </a:r>
          </a:p>
          <a:p>
            <a:r>
              <a:rPr lang="el-GR" baseline="0" dirty="0" smtClean="0"/>
              <a:t>  }</a:t>
            </a:r>
          </a:p>
          <a:p>
            <a:r>
              <a:rPr lang="el-GR" baseline="0" dirty="0" smtClean="0"/>
              <a:t>} Μάζεψε όλες τις επιμέρους λίστες λ σε μία τελική λίστα </a:t>
            </a:r>
            <a:r>
              <a:rPr lang="en-US" baseline="0" dirty="0" smtClean="0"/>
              <a:t>l</a:t>
            </a:r>
            <a:r>
              <a:rPr lang="el-GR" baseline="0" dirty="0" smtClean="0"/>
              <a:t> (γραμμή 16 – </a:t>
            </a:r>
            <a:r>
              <a:rPr lang="en-US" baseline="0" dirty="0" smtClean="0"/>
              <a:t>collect).</a:t>
            </a:r>
          </a:p>
          <a:p>
            <a:endParaRPr lang="en-US" baseline="0" dirty="0" smtClean="0"/>
          </a:p>
          <a:p>
            <a:r>
              <a:rPr lang="el-GR" baseline="0" dirty="0" smtClean="0"/>
              <a:t>Για κάθε εγγραφή της λίστας </a:t>
            </a:r>
            <a:r>
              <a:rPr lang="en-US" baseline="0" dirty="0" smtClean="0"/>
              <a:t>l {</a:t>
            </a:r>
            <a:endParaRPr lang="el-GR" baseline="0" dirty="0" smtClean="0"/>
          </a:p>
          <a:p>
            <a:r>
              <a:rPr lang="el-GR" baseline="0" dirty="0" smtClean="0"/>
              <a:t>  Κάνε εισαγωγή του </a:t>
            </a:r>
            <a:r>
              <a:rPr lang="en-US" baseline="0" dirty="0" smtClean="0"/>
              <a:t>feature (</a:t>
            </a:r>
            <a:r>
              <a:rPr lang="el-GR" baseline="0" dirty="0" smtClean="0"/>
              <a:t>αν δεν υπάρχει) και φτιάξε το </a:t>
            </a:r>
            <a:r>
              <a:rPr lang="en-US" baseline="0" dirty="0" smtClean="0"/>
              <a:t>RDV.</a:t>
            </a:r>
          </a:p>
          <a:p>
            <a:r>
              <a:rPr lang="en-US" baseline="0" dirty="0" smtClean="0"/>
              <a:t>  </a:t>
            </a:r>
            <a:r>
              <a:rPr lang="el-GR" baseline="0" dirty="0" smtClean="0"/>
              <a:t>Αν το </a:t>
            </a:r>
            <a:r>
              <a:rPr lang="en-US" baseline="0" dirty="0" smtClean="0"/>
              <a:t>feature </a:t>
            </a:r>
            <a:r>
              <a:rPr lang="el-GR" baseline="0" dirty="0" smtClean="0"/>
              <a:t>υπάρχει κάνε </a:t>
            </a:r>
            <a:r>
              <a:rPr lang="en-US" baseline="0" dirty="0" smtClean="0"/>
              <a:t>update to frequency </a:t>
            </a:r>
            <a:r>
              <a:rPr lang="el-GR" baseline="0" dirty="0" smtClean="0"/>
              <a:t>και το </a:t>
            </a:r>
            <a:r>
              <a:rPr lang="en-US" baseline="0" dirty="0" smtClean="0"/>
              <a:t>RDV.</a:t>
            </a:r>
          </a:p>
          <a:p>
            <a:r>
              <a:rPr lang="en-US" baseline="0" dirty="0" smtClean="0"/>
              <a:t>}</a:t>
            </a:r>
            <a:endParaRPr lang="el-GR" dirty="0" smtClean="0"/>
          </a:p>
        </p:txBody>
      </p:sp>
      <p:sp>
        <p:nvSpPr>
          <p:cNvPr id="4" name="3 - Θέση αριθμού διαφάνειας"/>
          <p:cNvSpPr>
            <a:spLocks noGrp="1"/>
          </p:cNvSpPr>
          <p:nvPr>
            <p:ph type="sldNum" sz="quarter" idx="10"/>
          </p:nvPr>
        </p:nvSpPr>
        <p:spPr/>
        <p:txBody>
          <a:bodyPr/>
          <a:lstStyle/>
          <a:p>
            <a:fld id="{E1F99F58-6E7B-4C9A-B4C9-44290D72A216}"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t>L. Akritidis, P. Bozanis, A. Fevgas</a:t>
            </a:r>
            <a:endParaRPr lang="el-GR"/>
          </a:p>
        </p:txBody>
      </p:sp>
      <p:sp>
        <p:nvSpPr>
          <p:cNvPr id="5" name="Θέση υποσέλιδου 4"/>
          <p:cNvSpPr>
            <a:spLocks noGrp="1"/>
          </p:cNvSpPr>
          <p:nvPr>
            <p:ph type="ftr" sz="quarter" idx="11"/>
          </p:nvPr>
        </p:nvSpPr>
        <p:spPr/>
        <p:txBody>
          <a:bodyPr/>
          <a:lstStyle/>
          <a:p>
            <a:r>
              <a:rPr lang="en-US" smtClean="0"/>
              <a:t>IEEE DataCom 2018</a:t>
            </a:r>
            <a:endParaRPr lang="el-GR"/>
          </a:p>
        </p:txBody>
      </p:sp>
      <p:sp>
        <p:nvSpPr>
          <p:cNvPr id="6" name="Θέση αριθμού διαφάνειας 5"/>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96180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t>L. Akritidis, P. Bozanis, A. Fevgas</a:t>
            </a:r>
            <a:endParaRPr lang="el-GR"/>
          </a:p>
        </p:txBody>
      </p:sp>
      <p:sp>
        <p:nvSpPr>
          <p:cNvPr id="5" name="Θέση υποσέλιδου 4"/>
          <p:cNvSpPr>
            <a:spLocks noGrp="1"/>
          </p:cNvSpPr>
          <p:nvPr>
            <p:ph type="ftr" sz="quarter" idx="11"/>
          </p:nvPr>
        </p:nvSpPr>
        <p:spPr/>
        <p:txBody>
          <a:bodyPr/>
          <a:lstStyle/>
          <a:p>
            <a:r>
              <a:rPr lang="en-US" smtClean="0"/>
              <a:t>IEEE DataCom 2018</a:t>
            </a:r>
            <a:endParaRPr lang="el-GR"/>
          </a:p>
        </p:txBody>
      </p:sp>
      <p:sp>
        <p:nvSpPr>
          <p:cNvPr id="6" name="Θέση αριθμού διαφάνειας 5"/>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585994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t>L. Akritidis, P. Bozanis, A. Fevgas</a:t>
            </a:r>
            <a:endParaRPr lang="el-GR"/>
          </a:p>
        </p:txBody>
      </p:sp>
      <p:sp>
        <p:nvSpPr>
          <p:cNvPr id="5" name="Θέση υποσέλιδου 4"/>
          <p:cNvSpPr>
            <a:spLocks noGrp="1"/>
          </p:cNvSpPr>
          <p:nvPr>
            <p:ph type="ftr" sz="quarter" idx="11"/>
          </p:nvPr>
        </p:nvSpPr>
        <p:spPr/>
        <p:txBody>
          <a:bodyPr/>
          <a:lstStyle/>
          <a:p>
            <a:r>
              <a:rPr lang="en-US" smtClean="0"/>
              <a:t>IEEE DataCom 2018</a:t>
            </a:r>
            <a:endParaRPr lang="el-GR"/>
          </a:p>
        </p:txBody>
      </p:sp>
      <p:sp>
        <p:nvSpPr>
          <p:cNvPr id="6" name="Θέση αριθμού διαφάνειας 5"/>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1261537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t>L. Akritidis, P. Bozanis, A. Fevgas</a:t>
            </a:r>
            <a:endParaRPr lang="el-GR"/>
          </a:p>
        </p:txBody>
      </p:sp>
      <p:sp>
        <p:nvSpPr>
          <p:cNvPr id="5" name="Θέση υποσέλιδου 4"/>
          <p:cNvSpPr>
            <a:spLocks noGrp="1"/>
          </p:cNvSpPr>
          <p:nvPr>
            <p:ph type="ftr" sz="quarter" idx="11"/>
          </p:nvPr>
        </p:nvSpPr>
        <p:spPr/>
        <p:txBody>
          <a:bodyPr/>
          <a:lstStyle/>
          <a:p>
            <a:r>
              <a:rPr lang="en-US" smtClean="0"/>
              <a:t>IEEE DataCom 2018</a:t>
            </a:r>
            <a:endParaRPr lang="el-GR"/>
          </a:p>
        </p:txBody>
      </p:sp>
      <p:sp>
        <p:nvSpPr>
          <p:cNvPr id="6" name="Θέση αριθμού διαφάνειας 5"/>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66313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t>L. Akritidis, P. Bozanis, A. Fevgas</a:t>
            </a:r>
            <a:endParaRPr lang="el-GR"/>
          </a:p>
        </p:txBody>
      </p:sp>
      <p:sp>
        <p:nvSpPr>
          <p:cNvPr id="5" name="Θέση υποσέλιδου 4"/>
          <p:cNvSpPr>
            <a:spLocks noGrp="1"/>
          </p:cNvSpPr>
          <p:nvPr>
            <p:ph type="ftr" sz="quarter" idx="11"/>
          </p:nvPr>
        </p:nvSpPr>
        <p:spPr/>
        <p:txBody>
          <a:bodyPr/>
          <a:lstStyle/>
          <a:p>
            <a:r>
              <a:rPr lang="en-US" smtClean="0"/>
              <a:t>IEEE DataCom 2018</a:t>
            </a:r>
            <a:endParaRPr lang="el-GR"/>
          </a:p>
        </p:txBody>
      </p:sp>
      <p:sp>
        <p:nvSpPr>
          <p:cNvPr id="6" name="Θέση αριθμού διαφάνειας 5"/>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79379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t>L. Akritidis, P. Bozanis, A. Fevgas</a:t>
            </a:r>
            <a:endParaRPr lang="el-GR"/>
          </a:p>
        </p:txBody>
      </p:sp>
      <p:sp>
        <p:nvSpPr>
          <p:cNvPr id="6" name="Θέση υποσέλιδου 5"/>
          <p:cNvSpPr>
            <a:spLocks noGrp="1"/>
          </p:cNvSpPr>
          <p:nvPr>
            <p:ph type="ftr" sz="quarter" idx="11"/>
          </p:nvPr>
        </p:nvSpPr>
        <p:spPr/>
        <p:txBody>
          <a:bodyPr/>
          <a:lstStyle/>
          <a:p>
            <a:r>
              <a:rPr lang="en-US" smtClean="0"/>
              <a:t>IEEE DataCom 2018</a:t>
            </a:r>
            <a:endParaRPr lang="el-GR"/>
          </a:p>
        </p:txBody>
      </p:sp>
      <p:sp>
        <p:nvSpPr>
          <p:cNvPr id="7" name="Θέση αριθμού διαφάνειας 6"/>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130949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t>L. Akritidis, P. Bozanis, A. Fevgas</a:t>
            </a:r>
            <a:endParaRPr lang="el-GR"/>
          </a:p>
        </p:txBody>
      </p:sp>
      <p:sp>
        <p:nvSpPr>
          <p:cNvPr id="8" name="Θέση υποσέλιδου 7"/>
          <p:cNvSpPr>
            <a:spLocks noGrp="1"/>
          </p:cNvSpPr>
          <p:nvPr>
            <p:ph type="ftr" sz="quarter" idx="11"/>
          </p:nvPr>
        </p:nvSpPr>
        <p:spPr/>
        <p:txBody>
          <a:bodyPr/>
          <a:lstStyle/>
          <a:p>
            <a:r>
              <a:rPr lang="en-US" smtClean="0"/>
              <a:t>IEEE DataCom 2018</a:t>
            </a:r>
            <a:endParaRPr lang="el-GR"/>
          </a:p>
        </p:txBody>
      </p:sp>
      <p:sp>
        <p:nvSpPr>
          <p:cNvPr id="9" name="Θέση αριθμού διαφάνειας 8"/>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61760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t>L. Akritidis, P. Bozanis, A. Fevgas</a:t>
            </a:r>
            <a:endParaRPr lang="el-GR"/>
          </a:p>
        </p:txBody>
      </p:sp>
      <p:sp>
        <p:nvSpPr>
          <p:cNvPr id="4" name="Θέση υποσέλιδου 3"/>
          <p:cNvSpPr>
            <a:spLocks noGrp="1"/>
          </p:cNvSpPr>
          <p:nvPr>
            <p:ph type="ftr" sz="quarter" idx="11"/>
          </p:nvPr>
        </p:nvSpPr>
        <p:spPr/>
        <p:txBody>
          <a:bodyPr/>
          <a:lstStyle/>
          <a:p>
            <a:r>
              <a:rPr lang="en-US" smtClean="0"/>
              <a:t>IEEE DataCom 2018</a:t>
            </a:r>
            <a:endParaRPr lang="el-GR"/>
          </a:p>
        </p:txBody>
      </p:sp>
      <p:sp>
        <p:nvSpPr>
          <p:cNvPr id="5" name="Θέση αριθμού διαφάνειας 4"/>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76309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t>L. Akritidis, P. Bozanis, A. Fevgas</a:t>
            </a:r>
            <a:endParaRPr lang="el-GR"/>
          </a:p>
        </p:txBody>
      </p:sp>
      <p:sp>
        <p:nvSpPr>
          <p:cNvPr id="3" name="Θέση υποσέλιδου 2"/>
          <p:cNvSpPr>
            <a:spLocks noGrp="1"/>
          </p:cNvSpPr>
          <p:nvPr>
            <p:ph type="ftr" sz="quarter" idx="11"/>
          </p:nvPr>
        </p:nvSpPr>
        <p:spPr/>
        <p:txBody>
          <a:bodyPr/>
          <a:lstStyle/>
          <a:p>
            <a:r>
              <a:rPr lang="en-US" smtClean="0"/>
              <a:t>IEEE DataCom 2018</a:t>
            </a:r>
            <a:endParaRPr lang="el-GR"/>
          </a:p>
        </p:txBody>
      </p:sp>
      <p:sp>
        <p:nvSpPr>
          <p:cNvPr id="4" name="Θέση αριθμού διαφάνειας 3"/>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308096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t>L. Akritidis, P. Bozanis, A. Fevgas</a:t>
            </a:r>
            <a:endParaRPr lang="el-GR"/>
          </a:p>
        </p:txBody>
      </p:sp>
      <p:sp>
        <p:nvSpPr>
          <p:cNvPr id="6" name="Θέση υποσέλιδου 5"/>
          <p:cNvSpPr>
            <a:spLocks noGrp="1"/>
          </p:cNvSpPr>
          <p:nvPr>
            <p:ph type="ftr" sz="quarter" idx="11"/>
          </p:nvPr>
        </p:nvSpPr>
        <p:spPr/>
        <p:txBody>
          <a:bodyPr/>
          <a:lstStyle/>
          <a:p>
            <a:r>
              <a:rPr lang="en-US" smtClean="0"/>
              <a:t>IEEE DataCom 2018</a:t>
            </a:r>
            <a:endParaRPr lang="el-GR"/>
          </a:p>
        </p:txBody>
      </p:sp>
      <p:sp>
        <p:nvSpPr>
          <p:cNvPr id="7" name="Θέση αριθμού διαφάνειας 6"/>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97602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t>L. Akritidis, P. Bozanis, A. Fevgas</a:t>
            </a:r>
            <a:endParaRPr lang="el-GR"/>
          </a:p>
        </p:txBody>
      </p:sp>
      <p:sp>
        <p:nvSpPr>
          <p:cNvPr id="6" name="Θέση υποσέλιδου 5"/>
          <p:cNvSpPr>
            <a:spLocks noGrp="1"/>
          </p:cNvSpPr>
          <p:nvPr>
            <p:ph type="ftr" sz="quarter" idx="11"/>
          </p:nvPr>
        </p:nvSpPr>
        <p:spPr/>
        <p:txBody>
          <a:bodyPr/>
          <a:lstStyle/>
          <a:p>
            <a:r>
              <a:rPr lang="en-US" smtClean="0"/>
              <a:t>IEEE DataCom 2018</a:t>
            </a:r>
            <a:endParaRPr lang="el-GR"/>
          </a:p>
        </p:txBody>
      </p:sp>
      <p:sp>
        <p:nvSpPr>
          <p:cNvPr id="7" name="Θέση αριθμού διαφάνειας 6"/>
          <p:cNvSpPr>
            <a:spLocks noGrp="1"/>
          </p:cNvSpPr>
          <p:nvPr>
            <p:ph type="sldNum" sz="quarter" idx="12"/>
          </p:nvPr>
        </p:nvSpPr>
        <p:spPr/>
        <p:txBody>
          <a:body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207744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t>L. Akritidis, P. Bozanis, A. Fevgas</a:t>
            </a:r>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IEEE DataCom 2018</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3EBC0-1EE4-4BAC-9FB9-7011FD4E6C20}" type="slidenum">
              <a:rPr lang="el-GR" smtClean="0"/>
              <a:pPr/>
              <a:t>‹#›</a:t>
            </a:fld>
            <a:endParaRPr lang="el-GR"/>
          </a:p>
        </p:txBody>
      </p:sp>
    </p:spTree>
    <p:extLst>
      <p:ext uri="{BB962C8B-B14F-4D97-AF65-F5344CB8AC3E}">
        <p14:creationId xmlns="" xmlns:p14="http://schemas.microsoft.com/office/powerpoint/2010/main" val="2320982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penacademic.ai/oa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4282" y="571480"/>
            <a:ext cx="8643998" cy="1470025"/>
          </a:xfrm>
        </p:spPr>
        <p:txBody>
          <a:bodyPr>
            <a:noAutofit/>
          </a:bodyPr>
          <a:lstStyle/>
          <a:p>
            <a:r>
              <a:rPr lang="en-US" sz="3400" b="1" dirty="0" smtClean="0"/>
              <a:t>Supervised Papers Classification on Large-Scale High-Dimensional  Data with Apache Spark</a:t>
            </a:r>
            <a:endParaRPr lang="el-GR" sz="3400" b="1" dirty="0"/>
          </a:p>
        </p:txBody>
      </p:sp>
      <p:sp>
        <p:nvSpPr>
          <p:cNvPr id="3" name="Υπότιτλος 2"/>
          <p:cNvSpPr>
            <a:spLocks noGrp="1"/>
          </p:cNvSpPr>
          <p:nvPr>
            <p:ph type="subTitle" idx="1"/>
          </p:nvPr>
        </p:nvSpPr>
        <p:spPr>
          <a:xfrm>
            <a:off x="357158" y="2500306"/>
            <a:ext cx="8429684" cy="3786214"/>
          </a:xfrm>
        </p:spPr>
        <p:txBody>
          <a:bodyPr>
            <a:normAutofit/>
          </a:bodyPr>
          <a:lstStyle/>
          <a:p>
            <a:r>
              <a:rPr lang="en-US" sz="2800" dirty="0" err="1" smtClean="0">
                <a:solidFill>
                  <a:schemeClr val="tx1"/>
                </a:solidFill>
              </a:rPr>
              <a:t>Leonidas</a:t>
            </a:r>
            <a:r>
              <a:rPr lang="en-US" sz="2800" dirty="0" smtClean="0">
                <a:solidFill>
                  <a:schemeClr val="tx1"/>
                </a:solidFill>
              </a:rPr>
              <a:t> </a:t>
            </a:r>
            <a:r>
              <a:rPr lang="en-US" sz="2800" dirty="0" err="1" smtClean="0">
                <a:solidFill>
                  <a:schemeClr val="tx1"/>
                </a:solidFill>
              </a:rPr>
              <a:t>Akritidis</a:t>
            </a:r>
            <a:r>
              <a:rPr lang="en-US" sz="2800" dirty="0" smtClean="0">
                <a:solidFill>
                  <a:schemeClr val="tx1"/>
                </a:solidFill>
              </a:rPr>
              <a:t>, Panayiotis </a:t>
            </a:r>
            <a:r>
              <a:rPr lang="en-US" sz="2800" dirty="0" err="1" smtClean="0">
                <a:solidFill>
                  <a:schemeClr val="tx1"/>
                </a:solidFill>
              </a:rPr>
              <a:t>Bozanis</a:t>
            </a:r>
            <a:r>
              <a:rPr lang="en-US" sz="2800" dirty="0" smtClean="0">
                <a:solidFill>
                  <a:schemeClr val="tx1"/>
                </a:solidFill>
              </a:rPr>
              <a:t>, </a:t>
            </a:r>
            <a:r>
              <a:rPr lang="en-US" sz="2800" dirty="0" err="1" smtClean="0">
                <a:solidFill>
                  <a:schemeClr val="tx1"/>
                </a:solidFill>
              </a:rPr>
              <a:t>Athanasios</a:t>
            </a:r>
            <a:r>
              <a:rPr lang="en-US" sz="2800" dirty="0" smtClean="0">
                <a:solidFill>
                  <a:schemeClr val="tx1"/>
                </a:solidFill>
              </a:rPr>
              <a:t> </a:t>
            </a:r>
            <a:r>
              <a:rPr lang="en-US" sz="2800" dirty="0" err="1" smtClean="0">
                <a:solidFill>
                  <a:schemeClr val="tx1"/>
                </a:solidFill>
              </a:rPr>
              <a:t>Fevgas</a:t>
            </a:r>
            <a:endParaRPr lang="en-US" sz="2800" dirty="0" smtClean="0">
              <a:solidFill>
                <a:schemeClr val="tx1"/>
              </a:solidFill>
            </a:endParaRPr>
          </a:p>
          <a:p>
            <a:r>
              <a:rPr lang="en-US" sz="2200" dirty="0" smtClean="0">
                <a:solidFill>
                  <a:schemeClr val="tx1"/>
                </a:solidFill>
              </a:rPr>
              <a:t>Department of Electrical and Computer Engineering</a:t>
            </a:r>
          </a:p>
          <a:p>
            <a:r>
              <a:rPr lang="en-US" sz="2200" dirty="0" smtClean="0">
                <a:solidFill>
                  <a:schemeClr val="tx1"/>
                </a:solidFill>
              </a:rPr>
              <a:t>Data Structuring and Engineering Lab</a:t>
            </a:r>
            <a:endParaRPr lang="en-US" sz="2200" dirty="0" smtClean="0">
              <a:solidFill>
                <a:schemeClr val="tx1"/>
              </a:solidFill>
            </a:endParaRPr>
          </a:p>
          <a:p>
            <a:r>
              <a:rPr lang="en-US" sz="2200" dirty="0" smtClean="0">
                <a:solidFill>
                  <a:schemeClr val="tx1"/>
                </a:solidFill>
              </a:rPr>
              <a:t>University of Thessaly</a:t>
            </a:r>
          </a:p>
          <a:p>
            <a:endParaRPr lang="en-US" sz="2800" dirty="0" smtClean="0"/>
          </a:p>
          <a:p>
            <a:r>
              <a:rPr lang="en-US" sz="2800" dirty="0" smtClean="0"/>
              <a:t>The Fourth IEEE International Conference on Big Data Intelligence and Computing (</a:t>
            </a:r>
            <a:r>
              <a:rPr lang="en-US" sz="2800" dirty="0" err="1" smtClean="0"/>
              <a:t>DataCom</a:t>
            </a:r>
            <a:r>
              <a:rPr lang="en-US" sz="2800" dirty="0" smtClean="0"/>
              <a:t> 2018)</a:t>
            </a:r>
          </a:p>
          <a:p>
            <a:r>
              <a:rPr lang="en-US" sz="2800" dirty="0" smtClean="0"/>
              <a:t>12-15 August </a:t>
            </a:r>
            <a:r>
              <a:rPr lang="en-US" sz="2800" dirty="0" smtClean="0"/>
              <a:t>2018, Athens</a:t>
            </a:r>
            <a:r>
              <a:rPr lang="en-US" sz="2800" dirty="0" smtClean="0"/>
              <a:t>, Greece</a:t>
            </a:r>
          </a:p>
        </p:txBody>
      </p:sp>
    </p:spTree>
    <p:extLst>
      <p:ext uri="{BB962C8B-B14F-4D97-AF65-F5344CB8AC3E}">
        <p14:creationId xmlns="" xmlns:p14="http://schemas.microsoft.com/office/powerpoint/2010/main" val="758573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The LIBSVM Format</a:t>
            </a:r>
            <a:endParaRPr lang="el-GR" dirty="0"/>
          </a:p>
        </p:txBody>
      </p:sp>
      <p:sp>
        <p:nvSpPr>
          <p:cNvPr id="3" name="Θέση περιεχομένου 2"/>
          <p:cNvSpPr>
            <a:spLocks noGrp="1"/>
          </p:cNvSpPr>
          <p:nvPr>
            <p:ph idx="1"/>
          </p:nvPr>
        </p:nvSpPr>
        <p:spPr>
          <a:xfrm>
            <a:off x="179512" y="1268760"/>
            <a:ext cx="8784976" cy="5017760"/>
          </a:xfrm>
        </p:spPr>
        <p:txBody>
          <a:bodyPr>
            <a:normAutofit/>
          </a:bodyPr>
          <a:lstStyle/>
          <a:p>
            <a:r>
              <a:rPr lang="en-US" dirty="0" err="1" smtClean="0"/>
              <a:t>MLlib</a:t>
            </a:r>
            <a:r>
              <a:rPr lang="en-US" dirty="0" smtClean="0"/>
              <a:t> algorithms accept their input data in LIBSVM format.</a:t>
            </a:r>
          </a:p>
          <a:p>
            <a:r>
              <a:rPr lang="en-US" dirty="0" smtClean="0"/>
              <a:t>Each row is represented by a </a:t>
            </a:r>
            <a:r>
              <a:rPr lang="en-US" dirty="0" err="1" smtClean="0">
                <a:latin typeface="Courier New" pitchFamily="49" charset="0"/>
                <a:cs typeface="Courier New" pitchFamily="49" charset="0"/>
              </a:rPr>
              <a:t>LabeledPoint</a:t>
            </a:r>
            <a:r>
              <a:rPr lang="en-US" dirty="0" smtClean="0"/>
              <a:t>, an abstraction which contains:</a:t>
            </a:r>
          </a:p>
          <a:p>
            <a:pPr lvl="1"/>
            <a:r>
              <a:rPr lang="en-US" dirty="0" smtClean="0"/>
              <a:t>The label of the data sample (double).</a:t>
            </a:r>
          </a:p>
          <a:p>
            <a:pPr lvl="1"/>
            <a:r>
              <a:rPr lang="en-US" dirty="0" smtClean="0"/>
              <a:t>A sparse vector of feature-weight pairs (</a:t>
            </a:r>
            <a:r>
              <a:rPr lang="en-US" dirty="0" err="1" smtClean="0"/>
              <a:t>int</a:t>
            </a:r>
            <a:r>
              <a:rPr lang="en-US" dirty="0" smtClean="0"/>
              <a:t>, double).</a:t>
            </a:r>
          </a:p>
          <a:p>
            <a:r>
              <a:rPr lang="en-US" dirty="0" smtClean="0"/>
              <a:t>We converted the dataset in LIBSVM format with the aim of comparing our method with the adversary classifiers of </a:t>
            </a:r>
            <a:r>
              <a:rPr lang="en-US" dirty="0" err="1" smtClean="0"/>
              <a:t>MLlib</a:t>
            </a:r>
            <a:r>
              <a:rPr lang="en-US" dirty="0" smtClean="0"/>
              <a:t>.</a:t>
            </a:r>
          </a:p>
          <a:p>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10</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Dataset Preprocessing</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r>
              <a:rPr lang="en-US" dirty="0" smtClean="0"/>
              <a:t>Spark offers a powerful SQL-</a:t>
            </a:r>
            <a:br>
              <a:rPr lang="en-US" dirty="0" smtClean="0"/>
            </a:br>
            <a:r>
              <a:rPr lang="en-US" dirty="0" smtClean="0"/>
              <a:t>like filtration mechanism.</a:t>
            </a:r>
          </a:p>
          <a:p>
            <a:pPr lvl="1"/>
            <a:r>
              <a:rPr lang="en-US" dirty="0" smtClean="0"/>
              <a:t>We discard all the unlabeled</a:t>
            </a:r>
            <a:br>
              <a:rPr lang="en-US" dirty="0" smtClean="0"/>
            </a:br>
            <a:r>
              <a:rPr lang="en-US" dirty="0" smtClean="0"/>
              <a:t>samples and all the samples</a:t>
            </a:r>
            <a:br>
              <a:rPr lang="en-US" dirty="0" smtClean="0"/>
            </a:br>
            <a:r>
              <a:rPr lang="en-US" dirty="0" smtClean="0"/>
              <a:t>with irrelevant labels.</a:t>
            </a:r>
            <a:endParaRPr lang="el-GR" dirty="0" smtClean="0"/>
          </a:p>
          <a:p>
            <a:pPr lvl="1"/>
            <a:r>
              <a:rPr lang="en-US" dirty="0" smtClean="0"/>
              <a:t>We discard all the non-English</a:t>
            </a:r>
            <a:br>
              <a:rPr lang="en-US" dirty="0" smtClean="0"/>
            </a:br>
            <a:r>
              <a:rPr lang="en-US" dirty="0" smtClean="0"/>
              <a:t>articles.</a:t>
            </a:r>
          </a:p>
          <a:p>
            <a:pPr lvl="1"/>
            <a:r>
              <a:rPr lang="en-US" dirty="0" smtClean="0"/>
              <a:t>We convert the dataset to the</a:t>
            </a:r>
            <a:br>
              <a:rPr lang="en-US" dirty="0" smtClean="0"/>
            </a:br>
            <a:r>
              <a:rPr lang="en-US" dirty="0" smtClean="0"/>
              <a:t>LIBSVM format by applying the</a:t>
            </a:r>
            <a:br>
              <a:rPr lang="en-US" dirty="0" smtClean="0"/>
            </a:br>
            <a:r>
              <a:rPr lang="en-US" dirty="0" smtClean="0"/>
              <a:t>hashing trick.</a:t>
            </a:r>
          </a:p>
          <a:p>
            <a:endParaRPr lang="en-US" dirty="0" smtClean="0"/>
          </a:p>
          <a:p>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11</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40962" name="Picture 2"/>
          <p:cNvPicPr>
            <a:picLocks noChangeAspect="1" noChangeArrowheads="1"/>
          </p:cNvPicPr>
          <p:nvPr/>
        </p:nvPicPr>
        <p:blipFill>
          <a:blip r:embed="rId3"/>
          <a:srcRect/>
          <a:stretch>
            <a:fillRect/>
          </a:stretch>
        </p:blipFill>
        <p:spPr bwMode="auto">
          <a:xfrm>
            <a:off x="5429256" y="1285860"/>
            <a:ext cx="3305173" cy="4059138"/>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Dimensionality Reduction</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r>
              <a:rPr lang="en-US" dirty="0" smtClean="0"/>
              <a:t>After preprocessing, our dataset consisted of about 75 million articles and 83 million features.</a:t>
            </a:r>
          </a:p>
          <a:p>
            <a:r>
              <a:rPr lang="en-US" dirty="0" smtClean="0"/>
              <a:t>Our method executes normally on this huge feature space. However, </a:t>
            </a:r>
            <a:r>
              <a:rPr lang="en-US" dirty="0" err="1" smtClean="0"/>
              <a:t>MLlib</a:t>
            </a:r>
            <a:r>
              <a:rPr lang="en-US" dirty="0" smtClean="0"/>
              <a:t> algorithms do not:</a:t>
            </a:r>
          </a:p>
          <a:p>
            <a:pPr lvl="1"/>
            <a:r>
              <a:rPr lang="en-US" dirty="0" smtClean="0"/>
              <a:t>Out of memory errors</a:t>
            </a:r>
          </a:p>
          <a:p>
            <a:r>
              <a:rPr lang="en-US" dirty="0" smtClean="0"/>
              <a:t>Therefore, we applied Sparse Random Projection to reduce the dimensionality of the feature space.</a:t>
            </a:r>
          </a:p>
          <a:p>
            <a:pPr lvl="1"/>
            <a:r>
              <a:rPr lang="en-US" dirty="0" smtClean="0"/>
              <a:t>The built-in dimensionality reduction algorithms of </a:t>
            </a:r>
            <a:r>
              <a:rPr lang="en-US" dirty="0" err="1" smtClean="0"/>
              <a:t>MLlib</a:t>
            </a:r>
            <a:r>
              <a:rPr lang="en-US" dirty="0" smtClean="0"/>
              <a:t>, SVD and PCA, failed to complete the task.</a:t>
            </a:r>
          </a:p>
          <a:p>
            <a:pPr lvl="1"/>
            <a:r>
              <a:rPr lang="en-US" dirty="0" smtClean="0"/>
              <a:t>The final projected space included only 4181 features.</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12</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Algorithm parallelization on Spark (1)</a:t>
            </a:r>
            <a:endParaRPr lang="el-GR" dirty="0"/>
          </a:p>
        </p:txBody>
      </p:sp>
      <p:sp>
        <p:nvSpPr>
          <p:cNvPr id="3" name="Θέση περιεχομένου 2"/>
          <p:cNvSpPr>
            <a:spLocks noGrp="1"/>
          </p:cNvSpPr>
          <p:nvPr>
            <p:ph idx="1"/>
          </p:nvPr>
        </p:nvSpPr>
        <p:spPr>
          <a:xfrm>
            <a:off x="179512" y="1268760"/>
            <a:ext cx="8784976" cy="5017760"/>
          </a:xfrm>
        </p:spPr>
        <p:txBody>
          <a:bodyPr>
            <a:normAutofit lnSpcReduction="10000"/>
          </a:bodyPr>
          <a:lstStyle/>
          <a:p>
            <a:r>
              <a:rPr lang="en-US" dirty="0" smtClean="0"/>
              <a:t>The Driver program controls</a:t>
            </a:r>
            <a:br>
              <a:rPr lang="en-US" dirty="0" smtClean="0"/>
            </a:br>
            <a:r>
              <a:rPr lang="en-US" dirty="0" smtClean="0"/>
              <a:t>the execution flow of the job.</a:t>
            </a:r>
          </a:p>
          <a:p>
            <a:r>
              <a:rPr lang="en-US" dirty="0" smtClean="0"/>
              <a:t>The dataset has been</a:t>
            </a:r>
            <a:br>
              <a:rPr lang="en-US" dirty="0" smtClean="0"/>
            </a:br>
            <a:r>
              <a:rPr lang="en-US" dirty="0" smtClean="0"/>
              <a:t>converted to LIBSVM format.</a:t>
            </a:r>
          </a:p>
          <a:p>
            <a:r>
              <a:rPr lang="en-US" dirty="0" smtClean="0"/>
              <a:t>The </a:t>
            </a:r>
            <a:r>
              <a:rPr lang="en-US" dirty="0" smtClean="0">
                <a:latin typeface="Courier New" pitchFamily="49" charset="0"/>
                <a:cs typeface="Courier New" pitchFamily="49" charset="0"/>
              </a:rPr>
              <a:t>split</a:t>
            </a:r>
            <a:r>
              <a:rPr lang="en-US" dirty="0" smtClean="0"/>
              <a:t> method automatically shuffles the dataset and splits it in the training and test sets, based on the parameter </a:t>
            </a:r>
            <a:r>
              <a:rPr lang="en-US" i="1" dirty="0" smtClean="0">
                <a:latin typeface="Times New Roman" pitchFamily="18" charset="0"/>
                <a:cs typeface="Times New Roman" pitchFamily="18" charset="0"/>
              </a:rPr>
              <a:t>N </a:t>
            </a:r>
            <a:r>
              <a:rPr lang="en-US" dirty="0" smtClean="0"/>
              <a:t>(we set </a:t>
            </a:r>
            <a:r>
              <a:rPr lang="en-US" i="1" dirty="0" smtClean="0">
                <a:latin typeface="Times New Roman" pitchFamily="18" charset="0"/>
                <a:cs typeface="Times New Roman" pitchFamily="18" charset="0"/>
              </a:rPr>
              <a:t>N=0.6</a:t>
            </a:r>
            <a:r>
              <a:rPr lang="en-US" dirty="0" smtClean="0"/>
              <a:t>).</a:t>
            </a:r>
          </a:p>
          <a:p>
            <a:r>
              <a:rPr lang="en-US" dirty="0" smtClean="0"/>
              <a:t>After the model </a:t>
            </a:r>
            <a:r>
              <a:rPr lang="en-US" i="1" dirty="0" smtClean="0">
                <a:latin typeface="Times New Roman" pitchFamily="18" charset="0"/>
                <a:cs typeface="Times New Roman" pitchFamily="18" charset="0"/>
              </a:rPr>
              <a:t>M</a:t>
            </a:r>
            <a:r>
              <a:rPr lang="en-US" dirty="0" smtClean="0"/>
              <a:t> has been trained, it is transmitted to all cluster nodes via a special </a:t>
            </a:r>
            <a:r>
              <a:rPr lang="en-US" dirty="0" smtClean="0">
                <a:latin typeface="Courier New" pitchFamily="49" charset="0"/>
                <a:cs typeface="Courier New" pitchFamily="49" charset="0"/>
              </a:rPr>
              <a:t>broadcast</a:t>
            </a:r>
            <a:r>
              <a:rPr lang="en-US" dirty="0" smtClean="0"/>
              <a:t> call.</a:t>
            </a:r>
          </a:p>
          <a:p>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13</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8" name="Picture 2"/>
          <p:cNvPicPr>
            <a:picLocks noChangeAspect="1" noChangeArrowheads="1"/>
          </p:cNvPicPr>
          <p:nvPr/>
        </p:nvPicPr>
        <p:blipFill>
          <a:blip r:embed="rId3"/>
          <a:srcRect/>
          <a:stretch>
            <a:fillRect/>
          </a:stretch>
        </p:blipFill>
        <p:spPr bwMode="auto">
          <a:xfrm>
            <a:off x="5643570" y="1164347"/>
            <a:ext cx="3214710" cy="1907463"/>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Algorithm parallelization on Spark (2)</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r>
              <a:rPr lang="en-US" dirty="0" smtClean="0"/>
              <a:t>Our parallel model implementation includes:</a:t>
            </a:r>
          </a:p>
          <a:p>
            <a:pPr lvl="1"/>
            <a:r>
              <a:rPr lang="en-US" dirty="0" smtClean="0"/>
              <a:t>The features dictionary </a:t>
            </a:r>
            <a:r>
              <a:rPr lang="en-US" i="1" dirty="0" smtClean="0">
                <a:latin typeface="Times New Roman" pitchFamily="18" charset="0"/>
                <a:cs typeface="Times New Roman" pitchFamily="18" charset="0"/>
              </a:rPr>
              <a:t>M</a:t>
            </a:r>
            <a:r>
              <a:rPr lang="en-US" dirty="0" smtClean="0"/>
              <a:t>.</a:t>
            </a:r>
          </a:p>
          <a:p>
            <a:pPr lvl="1"/>
            <a:r>
              <a:rPr lang="en-US" dirty="0" smtClean="0"/>
              <a:t>The training (fitting) function.</a:t>
            </a:r>
          </a:p>
          <a:p>
            <a:pPr lvl="1"/>
            <a:r>
              <a:rPr lang="en-US" dirty="0" smtClean="0"/>
              <a:t>The classification function.</a:t>
            </a:r>
          </a:p>
          <a:p>
            <a:r>
              <a:rPr lang="en-US" dirty="0" smtClean="0"/>
              <a:t>The training phase is a </a:t>
            </a:r>
            <a:r>
              <a:rPr lang="en-US" dirty="0" err="1" smtClean="0"/>
              <a:t>flatMap</a:t>
            </a:r>
            <a:r>
              <a:rPr lang="en-US" dirty="0" smtClean="0"/>
              <a:t/>
            </a:r>
            <a:br>
              <a:rPr lang="en-US" dirty="0" smtClean="0"/>
            </a:br>
            <a:r>
              <a:rPr lang="en-US" dirty="0" smtClean="0"/>
              <a:t>function which operates in two</a:t>
            </a:r>
            <a:br>
              <a:rPr lang="en-US" dirty="0" smtClean="0"/>
            </a:br>
            <a:r>
              <a:rPr lang="en-US" dirty="0" smtClean="0"/>
              <a:t>phases:</a:t>
            </a:r>
            <a:endParaRPr lang="en-US" i="1" dirty="0" smtClean="0">
              <a:latin typeface="Times New Roman" pitchFamily="18" charset="0"/>
              <a:cs typeface="Times New Roman" pitchFamily="18" charset="0"/>
            </a:endParaRP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14</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37891" name="Picture 3"/>
          <p:cNvPicPr>
            <a:picLocks noChangeAspect="1" noChangeArrowheads="1"/>
          </p:cNvPicPr>
          <p:nvPr/>
        </p:nvPicPr>
        <p:blipFill>
          <a:blip r:embed="rId3"/>
          <a:srcRect/>
          <a:stretch>
            <a:fillRect/>
          </a:stretch>
        </p:blipFill>
        <p:spPr bwMode="auto">
          <a:xfrm>
            <a:off x="5929322" y="1857364"/>
            <a:ext cx="3029609" cy="4429156"/>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Algorithm parallelization on Spark (3)</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r>
              <a:rPr lang="en-US" dirty="0" smtClean="0"/>
              <a:t>Stage 1: For each </a:t>
            </a:r>
            <a:r>
              <a:rPr lang="en-US" dirty="0" err="1" smtClean="0"/>
              <a:t>LabeledPoint</a:t>
            </a:r>
            <a:r>
              <a:rPr lang="en-US" dirty="0" smtClean="0"/>
              <a:t> of the input return a local list</a:t>
            </a:r>
            <a:r>
              <a:rPr lang="el-GR" dirty="0" smtClean="0"/>
              <a:t> </a:t>
            </a:r>
            <a:r>
              <a:rPr lang="el-GR" i="1" dirty="0" smtClean="0">
                <a:latin typeface="Times New Roman" pitchFamily="18" charset="0"/>
                <a:cs typeface="Times New Roman" pitchFamily="18" charset="0"/>
              </a:rPr>
              <a:t>λ</a:t>
            </a:r>
            <a:r>
              <a:rPr lang="en-US" dirty="0" smtClean="0"/>
              <a:t> of </a:t>
            </a:r>
            <a:r>
              <a:rPr lang="en-US" i="1"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f,y,w</a:t>
            </a:r>
            <a:r>
              <a:rPr lang="en-US" i="1" baseline="-25000" dirty="0" err="1" smtClean="0">
                <a:latin typeface="Times New Roman" pitchFamily="18" charset="0"/>
                <a:cs typeface="Times New Roman" pitchFamily="18" charset="0"/>
              </a:rPr>
              <a:t>f</a:t>
            </a:r>
            <a:r>
              <a:rPr lang="en-US" i="1" dirty="0" smtClean="0">
                <a:latin typeface="Times New Roman" pitchFamily="18" charset="0"/>
                <a:cs typeface="Times New Roman" pitchFamily="18" charset="0"/>
              </a:rPr>
              <a:t>)</a:t>
            </a:r>
            <a:r>
              <a:rPr lang="en-US" dirty="0" smtClean="0"/>
              <a:t> </a:t>
            </a:r>
            <a:r>
              <a:rPr lang="en-US" dirty="0" err="1" smtClean="0"/>
              <a:t>tuples</a:t>
            </a:r>
            <a:r>
              <a:rPr lang="en-US" dirty="0" smtClean="0"/>
              <a:t>.</a:t>
            </a:r>
          </a:p>
          <a:p>
            <a:r>
              <a:rPr lang="en-US" dirty="0" smtClean="0"/>
              <a:t>Collect all local lists </a:t>
            </a:r>
            <a:r>
              <a:rPr lang="el-GR" i="1" dirty="0" smtClean="0">
                <a:latin typeface="Times New Roman" pitchFamily="18" charset="0"/>
                <a:cs typeface="Times New Roman" pitchFamily="18" charset="0"/>
              </a:rPr>
              <a:t>λ</a:t>
            </a:r>
            <a:r>
              <a:rPr lang="el-GR" dirty="0" smtClean="0"/>
              <a:t> </a:t>
            </a:r>
            <a:r>
              <a:rPr lang="en-US" dirty="0" smtClean="0"/>
              <a:t>and merge</a:t>
            </a:r>
            <a:br>
              <a:rPr lang="en-US" dirty="0" smtClean="0"/>
            </a:br>
            <a:r>
              <a:rPr lang="en-US" dirty="0" smtClean="0"/>
              <a:t>them into a list </a:t>
            </a:r>
            <a:r>
              <a:rPr lang="en-US" i="1" dirty="0" smtClean="0">
                <a:latin typeface="Times New Roman" pitchFamily="18" charset="0"/>
                <a:cs typeface="Times New Roman" pitchFamily="18" charset="0"/>
              </a:rPr>
              <a:t>l</a:t>
            </a:r>
            <a:r>
              <a:rPr lang="en-US" dirty="0" smtClean="0"/>
              <a:t>.</a:t>
            </a:r>
          </a:p>
          <a:p>
            <a:r>
              <a:rPr lang="en-US" dirty="0" smtClean="0"/>
              <a:t>Stage 2: Traverse the list </a:t>
            </a:r>
            <a:r>
              <a:rPr lang="en-US" i="1" dirty="0" smtClean="0">
                <a:latin typeface="Times New Roman" pitchFamily="18" charset="0"/>
                <a:cs typeface="Times New Roman" pitchFamily="18" charset="0"/>
              </a:rPr>
              <a:t>l</a:t>
            </a:r>
            <a:r>
              <a:rPr lang="en-US" dirty="0" smtClean="0"/>
              <a:t> and</a:t>
            </a:r>
            <a:br>
              <a:rPr lang="en-US" dirty="0" smtClean="0"/>
            </a:br>
            <a:r>
              <a:rPr lang="en-US" dirty="0" smtClean="0"/>
              <a:t>build the model </a:t>
            </a:r>
            <a:r>
              <a:rPr lang="en-US" i="1" dirty="0" smtClean="0">
                <a:latin typeface="Times New Roman" pitchFamily="18" charset="0"/>
                <a:cs typeface="Times New Roman" pitchFamily="18" charset="0"/>
              </a:rPr>
              <a:t>M</a:t>
            </a:r>
            <a:r>
              <a:rPr lang="en-US" dirty="0" smtClean="0"/>
              <a:t> (insert the </a:t>
            </a:r>
            <a:br>
              <a:rPr lang="en-US" dirty="0" smtClean="0"/>
            </a:br>
            <a:r>
              <a:rPr lang="en-US" dirty="0" smtClean="0"/>
              <a:t>features, compute frequencies,</a:t>
            </a:r>
            <a:br>
              <a:rPr lang="en-US" dirty="0" smtClean="0"/>
            </a:br>
            <a:r>
              <a:rPr lang="en-US" dirty="0" smtClean="0"/>
              <a:t>build the RDVs).</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15</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37891" name="Picture 3"/>
          <p:cNvPicPr>
            <a:picLocks noChangeAspect="1" noChangeArrowheads="1"/>
          </p:cNvPicPr>
          <p:nvPr/>
        </p:nvPicPr>
        <p:blipFill>
          <a:blip r:embed="rId3"/>
          <a:srcRect/>
          <a:stretch>
            <a:fillRect/>
          </a:stretch>
        </p:blipFill>
        <p:spPr bwMode="auto">
          <a:xfrm>
            <a:off x="5929322" y="1857364"/>
            <a:ext cx="3029609" cy="4429156"/>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Algorithm parallelization on Spark (4)</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r>
              <a:rPr lang="en-US" dirty="0" smtClean="0"/>
              <a:t>Test Phase: For each unlabeled article, establish a</a:t>
            </a:r>
            <a:br>
              <a:rPr lang="en-US" dirty="0" smtClean="0"/>
            </a:br>
            <a:r>
              <a:rPr lang="en-US" dirty="0" smtClean="0"/>
              <a:t>list of candidate labels </a:t>
            </a:r>
            <a:r>
              <a:rPr lang="en-US" i="1" dirty="0" smtClean="0">
                <a:latin typeface="Times New Roman" pitchFamily="18" charset="0"/>
                <a:cs typeface="Times New Roman" pitchFamily="18" charset="0"/>
              </a:rPr>
              <a:t>Y</a:t>
            </a:r>
            <a:r>
              <a:rPr lang="en-US" dirty="0" smtClean="0"/>
              <a:t>.</a:t>
            </a:r>
          </a:p>
          <a:p>
            <a:r>
              <a:rPr lang="en-US" dirty="0" smtClean="0"/>
              <a:t>For each feature, search </a:t>
            </a:r>
            <a:r>
              <a:rPr lang="en-US" i="1" dirty="0" smtClean="0">
                <a:latin typeface="Times New Roman" pitchFamily="18" charset="0"/>
                <a:cs typeface="Times New Roman" pitchFamily="18" charset="0"/>
              </a:rPr>
              <a:t>M</a:t>
            </a:r>
            <a:r>
              <a:rPr lang="en-US" dirty="0" smtClean="0"/>
              <a:t>.</a:t>
            </a:r>
          </a:p>
          <a:p>
            <a:r>
              <a:rPr lang="en-US" dirty="0" smtClean="0"/>
              <a:t>In case it is found, retrieve</a:t>
            </a:r>
            <a:br>
              <a:rPr lang="en-US" dirty="0" smtClean="0"/>
            </a:br>
            <a:r>
              <a:rPr lang="en-US" dirty="0" smtClean="0"/>
              <a:t>its RDV and for each entry in</a:t>
            </a:r>
            <a:br>
              <a:rPr lang="en-US" dirty="0" smtClean="0"/>
            </a:br>
            <a:r>
              <a:rPr lang="en-US" dirty="0" smtClean="0"/>
              <a:t>the RDV, compute the scores</a:t>
            </a:r>
            <a:br>
              <a:rPr lang="en-US" dirty="0" smtClean="0"/>
            </a:br>
            <a:r>
              <a:rPr lang="en-US" dirty="0" smtClean="0"/>
              <a:t>and update </a:t>
            </a:r>
            <a:r>
              <a:rPr lang="en-US" i="1" dirty="0" smtClean="0">
                <a:latin typeface="Times New Roman" pitchFamily="18" charset="0"/>
                <a:cs typeface="Times New Roman" pitchFamily="18" charset="0"/>
              </a:rPr>
              <a:t>Y</a:t>
            </a:r>
            <a:r>
              <a:rPr lang="en-US" dirty="0" smtClean="0"/>
              <a:t>.</a:t>
            </a:r>
          </a:p>
          <a:p>
            <a:r>
              <a:rPr lang="en-US" dirty="0" smtClean="0"/>
              <a:t>Sort </a:t>
            </a:r>
            <a:r>
              <a:rPr lang="en-US" i="1" dirty="0" smtClean="0">
                <a:latin typeface="Times New Roman" pitchFamily="18" charset="0"/>
                <a:cs typeface="Times New Roman" pitchFamily="18" charset="0"/>
              </a:rPr>
              <a:t>Y</a:t>
            </a:r>
            <a:r>
              <a:rPr lang="en-US" dirty="0" smtClean="0"/>
              <a:t> in decreasing score order.</a:t>
            </a:r>
          </a:p>
          <a:p>
            <a:r>
              <a:rPr lang="en-US" dirty="0" smtClean="0"/>
              <a:t>Assign the highest-scoring label to the article.</a:t>
            </a:r>
          </a:p>
          <a:p>
            <a:endParaRPr lang="en-US" dirty="0" smtClean="0"/>
          </a:p>
          <a:p>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16</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38914" name="Picture 2"/>
          <p:cNvPicPr>
            <a:picLocks noChangeAspect="1" noChangeArrowheads="1"/>
          </p:cNvPicPr>
          <p:nvPr/>
        </p:nvPicPr>
        <p:blipFill>
          <a:blip r:embed="rId2"/>
          <a:srcRect/>
          <a:stretch>
            <a:fillRect/>
          </a:stretch>
        </p:blipFill>
        <p:spPr bwMode="auto">
          <a:xfrm>
            <a:off x="5386418" y="1857364"/>
            <a:ext cx="3543300" cy="3343275"/>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Experiments</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r>
              <a:rPr lang="en-US" dirty="0" smtClean="0"/>
              <a:t>We used the cluster of our department: 8 nodes with 16 CPUs and 64GB of RAM each.</a:t>
            </a:r>
          </a:p>
          <a:p>
            <a:r>
              <a:rPr lang="en-US" dirty="0" smtClean="0"/>
              <a:t>Java 1.8, </a:t>
            </a:r>
            <a:r>
              <a:rPr lang="en-US" dirty="0" err="1" smtClean="0"/>
              <a:t>Hadoop</a:t>
            </a:r>
            <a:r>
              <a:rPr lang="en-US" dirty="0" smtClean="0"/>
              <a:t> 2.9.0, HDFS, YARN, Spark 2.3.0.</a:t>
            </a:r>
          </a:p>
          <a:p>
            <a:r>
              <a:rPr lang="en-US" dirty="0" smtClean="0"/>
              <a:t>15 executors (2 executors per node) with 28 GB of available RAM each.</a:t>
            </a:r>
          </a:p>
          <a:p>
            <a:pPr lvl="1"/>
            <a:r>
              <a:rPr lang="en-US" sz="2400" dirty="0" smtClean="0"/>
              <a:t>One node runs only 1 executor plus the Application Master.</a:t>
            </a:r>
          </a:p>
          <a:p>
            <a:r>
              <a:rPr lang="en-US" dirty="0" smtClean="0"/>
              <a:t>Our method: Paper Classifier (PC)</a:t>
            </a:r>
          </a:p>
          <a:p>
            <a:r>
              <a:rPr lang="en-US" dirty="0" err="1" smtClean="0"/>
              <a:t>MLlib</a:t>
            </a:r>
            <a:r>
              <a:rPr lang="en-US" dirty="0" smtClean="0"/>
              <a:t> adversaries: Logistic Regression, Decision Trees, Random Forests.</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17</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Accuracy Measurements</a:t>
            </a:r>
            <a:endParaRPr lang="el-GR" dirty="0"/>
          </a:p>
        </p:txBody>
      </p:sp>
      <p:sp>
        <p:nvSpPr>
          <p:cNvPr id="3" name="Θέση περιεχομένου 2"/>
          <p:cNvSpPr>
            <a:spLocks noGrp="1"/>
          </p:cNvSpPr>
          <p:nvPr>
            <p:ph idx="1"/>
          </p:nvPr>
        </p:nvSpPr>
        <p:spPr>
          <a:xfrm>
            <a:off x="179512" y="1268760"/>
            <a:ext cx="8784976" cy="5256584"/>
          </a:xfrm>
        </p:spPr>
        <p:txBody>
          <a:bodyPr>
            <a:normAutofit/>
          </a:bodyPr>
          <a:lstStyle/>
          <a:p>
            <a:endParaRPr lang="en-US" dirty="0" smtClean="0"/>
          </a:p>
          <a:p>
            <a:endParaRPr lang="en-US" dirty="0" smtClean="0"/>
          </a:p>
          <a:p>
            <a:endParaRPr lang="en-US" dirty="0" smtClean="0"/>
          </a:p>
          <a:p>
            <a:r>
              <a:rPr lang="en-US" dirty="0" smtClean="0"/>
              <a:t>In the original feature space (83,3M features) only our method managed to complete, achieving accuracy of 79.1%.</a:t>
            </a:r>
          </a:p>
          <a:p>
            <a:r>
              <a:rPr lang="en-US" dirty="0" smtClean="0"/>
              <a:t>In the reduced feature space, our method lost a portion of its accuracy (52.1%), however, it outperformed all the classifiers of </a:t>
            </a:r>
            <a:r>
              <a:rPr lang="en-US" dirty="0" err="1" smtClean="0"/>
              <a:t>MLlib</a:t>
            </a:r>
            <a:r>
              <a:rPr lang="en-US" dirty="0" smtClean="0"/>
              <a:t>.</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18</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41988" name="Picture 4"/>
          <p:cNvPicPr>
            <a:picLocks noChangeAspect="1" noChangeArrowheads="1"/>
          </p:cNvPicPr>
          <p:nvPr/>
        </p:nvPicPr>
        <p:blipFill>
          <a:blip r:embed="rId2"/>
          <a:srcRect/>
          <a:stretch>
            <a:fillRect/>
          </a:stretch>
        </p:blipFill>
        <p:spPr bwMode="auto">
          <a:xfrm>
            <a:off x="2738450" y="1214422"/>
            <a:ext cx="3619500" cy="1847850"/>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Efficiency Measurements</a:t>
            </a:r>
            <a:endParaRPr lang="el-GR" dirty="0"/>
          </a:p>
        </p:txBody>
      </p:sp>
      <p:sp>
        <p:nvSpPr>
          <p:cNvPr id="3" name="Θέση περιεχομένου 2"/>
          <p:cNvSpPr>
            <a:spLocks noGrp="1"/>
          </p:cNvSpPr>
          <p:nvPr>
            <p:ph idx="1"/>
          </p:nvPr>
        </p:nvSpPr>
        <p:spPr>
          <a:xfrm>
            <a:off x="179512" y="1268760"/>
            <a:ext cx="8784976" cy="4946322"/>
          </a:xfrm>
        </p:spPr>
        <p:txBody>
          <a:bodyPr>
            <a:normAutofit lnSpcReduction="10000"/>
          </a:bodyPr>
          <a:lstStyle/>
          <a:p>
            <a:endParaRPr lang="en-US" dirty="0" smtClean="0"/>
          </a:p>
          <a:p>
            <a:pPr>
              <a:buNone/>
            </a:pPr>
            <a:endParaRPr lang="en-US" dirty="0" smtClean="0"/>
          </a:p>
          <a:p>
            <a:endParaRPr lang="en-US" dirty="0" smtClean="0"/>
          </a:p>
          <a:p>
            <a:r>
              <a:rPr lang="en-US" dirty="0" smtClean="0"/>
              <a:t>Our method was much faster than the algorithms of </a:t>
            </a:r>
            <a:r>
              <a:rPr lang="en-US" dirty="0" err="1" smtClean="0"/>
              <a:t>MLlib</a:t>
            </a:r>
            <a:r>
              <a:rPr lang="en-US" dirty="0" smtClean="0"/>
              <a:t>. Even in the original feature space (83M features), it was twice as fast as Logistic Regression in the reduced feature space. In the reduced feature space, it was 11 times faster.</a:t>
            </a:r>
          </a:p>
          <a:p>
            <a:r>
              <a:rPr lang="en-US" dirty="0" smtClean="0"/>
              <a:t>The dashes symbolize the failure of SVD and PCA in reducing the feature space. </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19</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43010" name="Picture 2"/>
          <p:cNvPicPr>
            <a:picLocks noChangeAspect="1" noChangeArrowheads="1"/>
          </p:cNvPicPr>
          <p:nvPr/>
        </p:nvPicPr>
        <p:blipFill>
          <a:blip r:embed="rId2"/>
          <a:srcRect/>
          <a:stretch>
            <a:fillRect/>
          </a:stretch>
        </p:blipFill>
        <p:spPr bwMode="auto">
          <a:xfrm>
            <a:off x="2824175" y="928670"/>
            <a:ext cx="3533775" cy="1924050"/>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Supervised papers classification</a:t>
            </a:r>
            <a:endParaRPr lang="el-GR" dirty="0"/>
          </a:p>
        </p:txBody>
      </p:sp>
      <p:sp>
        <p:nvSpPr>
          <p:cNvPr id="3" name="Θέση περιεχομένου 2"/>
          <p:cNvSpPr>
            <a:spLocks noGrp="1"/>
          </p:cNvSpPr>
          <p:nvPr>
            <p:ph idx="1"/>
          </p:nvPr>
        </p:nvSpPr>
        <p:spPr>
          <a:xfrm>
            <a:off x="179512" y="1268760"/>
            <a:ext cx="8784976" cy="5017760"/>
          </a:xfrm>
        </p:spPr>
        <p:txBody>
          <a:bodyPr>
            <a:normAutofit fontScale="92500"/>
          </a:bodyPr>
          <a:lstStyle/>
          <a:p>
            <a:r>
              <a:rPr lang="en-US" sz="3500" dirty="0" smtClean="0"/>
              <a:t>Classify a set of unlabeled articles </a:t>
            </a:r>
            <a:r>
              <a:rPr lang="en-US" sz="3500" i="1" dirty="0" smtClean="0">
                <a:latin typeface="Times New Roman" pitchFamily="18" charset="0"/>
                <a:cs typeface="Times New Roman" pitchFamily="18" charset="0"/>
              </a:rPr>
              <a:t>X</a:t>
            </a:r>
            <a:r>
              <a:rPr lang="en-US" sz="3500" dirty="0" smtClean="0"/>
              <a:t> into one research field </a:t>
            </a:r>
            <a:r>
              <a:rPr lang="en-US" sz="3500" i="1" dirty="0" smtClean="0">
                <a:latin typeface="Times New Roman" pitchFamily="18" charset="0"/>
                <a:cs typeface="Times New Roman" pitchFamily="18" charset="0"/>
              </a:rPr>
              <a:t>y</a:t>
            </a:r>
            <a:r>
              <a:rPr lang="en-US" sz="3500" dirty="0" smtClean="0"/>
              <a:t> of a given taxonomy structure </a:t>
            </a:r>
            <a:r>
              <a:rPr lang="en-US" sz="3500" i="1" dirty="0" smtClean="0">
                <a:latin typeface="Times New Roman" pitchFamily="18" charset="0"/>
                <a:cs typeface="Times New Roman" pitchFamily="18" charset="0"/>
              </a:rPr>
              <a:t>Y</a:t>
            </a:r>
            <a:r>
              <a:rPr lang="en-US" sz="3500" dirty="0" smtClean="0"/>
              <a:t>.</a:t>
            </a:r>
          </a:p>
          <a:p>
            <a:r>
              <a:rPr lang="en-US" sz="3500" dirty="0" smtClean="0"/>
              <a:t>Supervised learning problem: The algorithm will  exploit a given set of articles with known labels.</a:t>
            </a:r>
          </a:p>
          <a:p>
            <a:r>
              <a:rPr lang="en-US" sz="3500" dirty="0" smtClean="0"/>
              <a:t>Important problem for academic search engines &amp; digital libraries - a robust solution allows:</a:t>
            </a:r>
          </a:p>
          <a:p>
            <a:pPr lvl="1"/>
            <a:r>
              <a:rPr lang="en-US" dirty="0" smtClean="0"/>
              <a:t>Results refinement by category.</a:t>
            </a:r>
          </a:p>
          <a:p>
            <a:pPr lvl="1"/>
            <a:r>
              <a:rPr lang="en-US" dirty="0" smtClean="0"/>
              <a:t>Browsing of articles by category.</a:t>
            </a:r>
          </a:p>
          <a:p>
            <a:pPr lvl="1"/>
            <a:r>
              <a:rPr lang="en-US" dirty="0" smtClean="0"/>
              <a:t>Recommendations of Similar articles.</a:t>
            </a:r>
          </a:p>
          <a:p>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2</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Conclusions</a:t>
            </a:r>
            <a:endParaRPr lang="el-GR" dirty="0"/>
          </a:p>
        </p:txBody>
      </p:sp>
      <p:sp>
        <p:nvSpPr>
          <p:cNvPr id="3" name="Θέση περιεχομένου 2"/>
          <p:cNvSpPr>
            <a:spLocks noGrp="1"/>
          </p:cNvSpPr>
          <p:nvPr>
            <p:ph idx="1"/>
          </p:nvPr>
        </p:nvSpPr>
        <p:spPr>
          <a:xfrm>
            <a:off x="179512" y="1268760"/>
            <a:ext cx="8784976" cy="4874884"/>
          </a:xfrm>
        </p:spPr>
        <p:txBody>
          <a:bodyPr>
            <a:normAutofit lnSpcReduction="10000"/>
          </a:bodyPr>
          <a:lstStyle/>
          <a:p>
            <a:r>
              <a:rPr lang="en-US" dirty="0" smtClean="0"/>
              <a:t>We presented a parallel supervised learning algorithm for classifying research articles on Apache Spark.</a:t>
            </a:r>
          </a:p>
          <a:p>
            <a:r>
              <a:rPr lang="en-US" dirty="0" smtClean="0"/>
              <a:t>Our method takes into consideration multiple features including keywords, title words, authors, and publishing journals of the articles.</a:t>
            </a:r>
          </a:p>
          <a:p>
            <a:r>
              <a:rPr lang="en-US" dirty="0" smtClean="0"/>
              <a:t>Our method operates effectively and efficiently on large, high-dimensional datasets.</a:t>
            </a:r>
          </a:p>
          <a:p>
            <a:r>
              <a:rPr lang="en-US" dirty="0" smtClean="0"/>
              <a:t>It outperforms the built-in Spark </a:t>
            </a:r>
            <a:r>
              <a:rPr lang="en-US" dirty="0" err="1" smtClean="0"/>
              <a:t>MLlib</a:t>
            </a:r>
            <a:r>
              <a:rPr lang="en-US" dirty="0" smtClean="0"/>
              <a:t> classifiers by a significant margin.</a:t>
            </a:r>
          </a:p>
        </p:txBody>
      </p:sp>
      <p:sp>
        <p:nvSpPr>
          <p:cNvPr id="4" name="3 - Θέση ημερομηνίας"/>
          <p:cNvSpPr>
            <a:spLocks noGrp="1"/>
          </p:cNvSpPr>
          <p:nvPr>
            <p:ph type="dt" sz="half" idx="10"/>
          </p:nvPr>
        </p:nvSpPr>
        <p:spPr>
          <a:xfrm>
            <a:off x="457200" y="6356350"/>
            <a:ext cx="2400288"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20</a:t>
            </a:fld>
            <a:endParaRPr lang="el-GR"/>
          </a:p>
        </p:txBody>
      </p:sp>
      <p:sp>
        <p:nvSpPr>
          <p:cNvPr id="6" name="5 - Θέση υποσέλιδου"/>
          <p:cNvSpPr>
            <a:spLocks noGrp="1"/>
          </p:cNvSpPr>
          <p:nvPr>
            <p:ph type="ftr" sz="quarter" idx="11"/>
          </p:nvPr>
        </p:nvSpPr>
        <p:spPr/>
        <p:txBody>
          <a:bodyPr/>
          <a:lstStyle/>
          <a:p>
            <a:r>
              <a:rPr lang="en-US" smtClean="0"/>
              <a:t>IEEE DataCom 2018</a:t>
            </a:r>
            <a:endParaRPr lang="el-GR"/>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Large-Scale Dataset</a:t>
            </a:r>
            <a:endParaRPr lang="el-GR" dirty="0"/>
          </a:p>
        </p:txBody>
      </p:sp>
      <p:sp>
        <p:nvSpPr>
          <p:cNvPr id="3" name="Θέση περιεχομένου 2"/>
          <p:cNvSpPr>
            <a:spLocks noGrp="1"/>
          </p:cNvSpPr>
          <p:nvPr>
            <p:ph idx="1"/>
          </p:nvPr>
        </p:nvSpPr>
        <p:spPr>
          <a:xfrm>
            <a:off x="179512" y="1268760"/>
            <a:ext cx="8784976" cy="5017760"/>
          </a:xfrm>
        </p:spPr>
        <p:txBody>
          <a:bodyPr>
            <a:normAutofit/>
          </a:bodyPr>
          <a:lstStyle/>
          <a:p>
            <a:r>
              <a:rPr lang="en-US" dirty="0" smtClean="0"/>
              <a:t>This work makes use of the </a:t>
            </a:r>
            <a:r>
              <a:rPr lang="en-US" i="1" dirty="0" smtClean="0"/>
              <a:t>Open Academic Graph </a:t>
            </a:r>
            <a:r>
              <a:rPr lang="en-US" dirty="0" smtClean="0"/>
              <a:t> </a:t>
            </a:r>
            <a:r>
              <a:rPr lang="en-US" dirty="0" smtClean="0">
                <a:hlinkClick r:id="rId2"/>
              </a:rPr>
              <a:t>https://www.openacademic.ai/oag</a:t>
            </a:r>
            <a:endParaRPr lang="en-US" dirty="0" smtClean="0"/>
          </a:p>
          <a:p>
            <a:r>
              <a:rPr lang="en-US" dirty="0" smtClean="0"/>
              <a:t>It contains 167 million publications.</a:t>
            </a:r>
          </a:p>
          <a:p>
            <a:r>
              <a:rPr lang="en-US" dirty="0" smtClean="0"/>
              <a:t>The articles are classified in 19 primary research areas and thousands of children categories.</a:t>
            </a:r>
          </a:p>
          <a:p>
            <a:r>
              <a:rPr lang="en-US" dirty="0" smtClean="0"/>
              <a:t>It occupies 300GB in uncompressed form.</a:t>
            </a:r>
          </a:p>
          <a:p>
            <a:r>
              <a:rPr lang="en-US" dirty="0" smtClean="0"/>
              <a:t>Each paper and its characteristics are represented by a record in JSON format.</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3</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Features</a:t>
            </a:r>
            <a:endParaRPr lang="el-GR" dirty="0"/>
          </a:p>
        </p:txBody>
      </p:sp>
      <p:sp>
        <p:nvSpPr>
          <p:cNvPr id="3" name="Θέση περιεχομένου 2"/>
          <p:cNvSpPr>
            <a:spLocks noGrp="1"/>
          </p:cNvSpPr>
          <p:nvPr>
            <p:ph idx="1"/>
          </p:nvPr>
        </p:nvSpPr>
        <p:spPr>
          <a:xfrm>
            <a:off x="179512" y="1268760"/>
            <a:ext cx="8784976" cy="5017760"/>
          </a:xfrm>
        </p:spPr>
        <p:txBody>
          <a:bodyPr>
            <a:normAutofit fontScale="92500" lnSpcReduction="10000"/>
          </a:bodyPr>
          <a:lstStyle/>
          <a:p>
            <a:r>
              <a:rPr lang="en-US" i="1" dirty="0" smtClean="0"/>
              <a:t>Keywords</a:t>
            </a:r>
            <a:r>
              <a:rPr lang="en-US" dirty="0" smtClean="0"/>
              <a:t>: Special words which are selected by the authors to highlight the contents of their articles. Present in some papers.</a:t>
            </a:r>
          </a:p>
          <a:p>
            <a:r>
              <a:rPr lang="en-US" i="1" dirty="0" smtClean="0"/>
              <a:t>Title words</a:t>
            </a:r>
            <a:r>
              <a:rPr lang="en-US" dirty="0" smtClean="0"/>
              <a:t>: treated as normal keywords after removing the stop words. Present in all papers.</a:t>
            </a:r>
          </a:p>
          <a:p>
            <a:r>
              <a:rPr lang="en-US" i="1" dirty="0" smtClean="0"/>
              <a:t>Authors history</a:t>
            </a:r>
            <a:r>
              <a:rPr lang="en-US" dirty="0" smtClean="0"/>
              <a:t>: The research fields of the each author and the respective frequency for each field.</a:t>
            </a:r>
          </a:p>
          <a:p>
            <a:r>
              <a:rPr lang="en-US" i="1" dirty="0" smtClean="0"/>
              <a:t>Co-authorship information:</a:t>
            </a:r>
            <a:r>
              <a:rPr lang="en-US" dirty="0" smtClean="0"/>
              <a:t> We record the research fields of the each (author, coauthor) pair.</a:t>
            </a:r>
          </a:p>
          <a:p>
            <a:r>
              <a:rPr lang="en-US" i="1" dirty="0" smtClean="0"/>
              <a:t>Journal history:</a:t>
            </a:r>
            <a:r>
              <a:rPr lang="en-US" dirty="0" smtClean="0"/>
              <a:t> The research fields of the each journal and the respective frequency for each field.</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4</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The original classification algorithm</a:t>
            </a:r>
            <a:endParaRPr lang="el-GR" dirty="0"/>
          </a:p>
        </p:txBody>
      </p:sp>
      <p:sp>
        <p:nvSpPr>
          <p:cNvPr id="3" name="Θέση περιεχομένου 2"/>
          <p:cNvSpPr>
            <a:spLocks noGrp="1"/>
          </p:cNvSpPr>
          <p:nvPr>
            <p:ph idx="1"/>
          </p:nvPr>
        </p:nvSpPr>
        <p:spPr>
          <a:xfrm>
            <a:off x="179512" y="1268760"/>
            <a:ext cx="8784976" cy="4517694"/>
          </a:xfrm>
        </p:spPr>
        <p:txBody>
          <a:bodyPr>
            <a:normAutofit/>
          </a:bodyPr>
          <a:lstStyle/>
          <a:p>
            <a:r>
              <a:rPr lang="en-US" dirty="0" smtClean="0"/>
              <a:t>L. </a:t>
            </a:r>
            <a:r>
              <a:rPr lang="en-US" dirty="0" err="1" smtClean="0"/>
              <a:t>Akritidis</a:t>
            </a:r>
            <a:r>
              <a:rPr lang="en-US" dirty="0" smtClean="0"/>
              <a:t>, P. </a:t>
            </a:r>
            <a:r>
              <a:rPr lang="en-US" dirty="0" err="1" smtClean="0"/>
              <a:t>Bozanis</a:t>
            </a:r>
            <a:r>
              <a:rPr lang="en-US" dirty="0" smtClean="0"/>
              <a:t>. “A supervised machine learning classification algorithm for research articles”, ACM SAC, pp. 115-120, 2013.</a:t>
            </a:r>
          </a:p>
          <a:p>
            <a:r>
              <a:rPr lang="en-US" dirty="0" smtClean="0"/>
              <a:t>Given a set of labeled articles, we build a model which correlates the keywords, the authors and the journals with one or more research fields.</a:t>
            </a:r>
          </a:p>
          <a:p>
            <a:r>
              <a:rPr lang="en-US" dirty="0" smtClean="0"/>
              <a:t>The model contains a dictionary data structure </a:t>
            </a:r>
            <a:r>
              <a:rPr lang="en-US" i="1" dirty="0" smtClean="0">
                <a:latin typeface="Times New Roman" pitchFamily="18" charset="0"/>
                <a:cs typeface="Times New Roman" pitchFamily="18" charset="0"/>
              </a:rPr>
              <a:t>M</a:t>
            </a:r>
            <a:r>
              <a:rPr lang="en-US" dirty="0" smtClean="0"/>
              <a:t> with the features </a:t>
            </a:r>
            <a:r>
              <a:rPr lang="en-US" i="1" dirty="0" smtClean="0">
                <a:latin typeface="Times New Roman" pitchFamily="18" charset="0"/>
                <a:cs typeface="Times New Roman" pitchFamily="18" charset="0"/>
              </a:rPr>
              <a:t>F</a:t>
            </a:r>
            <a:r>
              <a:rPr lang="en-US" dirty="0" smtClean="0"/>
              <a:t> of the dataset.</a:t>
            </a:r>
          </a:p>
          <a:p>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5</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Original algorithm: Training phase</a:t>
            </a:r>
            <a:endParaRPr lang="el-GR" dirty="0"/>
          </a:p>
        </p:txBody>
      </p:sp>
      <p:sp>
        <p:nvSpPr>
          <p:cNvPr id="3" name="Θέση περιεχομένου 2"/>
          <p:cNvSpPr>
            <a:spLocks noGrp="1"/>
          </p:cNvSpPr>
          <p:nvPr>
            <p:ph idx="1"/>
          </p:nvPr>
        </p:nvSpPr>
        <p:spPr>
          <a:xfrm>
            <a:off x="179512" y="1268760"/>
            <a:ext cx="8784976" cy="4446256"/>
          </a:xfrm>
        </p:spPr>
        <p:txBody>
          <a:bodyPr>
            <a:normAutofit/>
          </a:bodyPr>
          <a:lstStyle/>
          <a:p>
            <a:r>
              <a:rPr lang="en-US" dirty="0" smtClean="0"/>
              <a:t>For each feature </a:t>
            </a:r>
            <a:r>
              <a:rPr lang="en-US" i="1" dirty="0" smtClean="0">
                <a:latin typeface="Times New Roman" pitchFamily="18" charset="0"/>
                <a:cs typeface="Times New Roman" pitchFamily="18" charset="0"/>
              </a:rPr>
              <a:t>f</a:t>
            </a:r>
            <a:r>
              <a:rPr lang="en-US" dirty="0" smtClean="0"/>
              <a:t>  we store:</a:t>
            </a:r>
          </a:p>
          <a:p>
            <a:pPr lvl="1"/>
            <a:r>
              <a:rPr lang="en-US" dirty="0" smtClean="0"/>
              <a:t>A global frequency value </a:t>
            </a:r>
            <a:r>
              <a:rPr lang="en-US" i="1"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X</a:t>
            </a:r>
            <a:r>
              <a:rPr lang="en-US" i="1" baseline="-25000" dirty="0" err="1" smtClean="0">
                <a:latin typeface="Times New Roman" pitchFamily="18" charset="0"/>
                <a:cs typeface="Times New Roman" pitchFamily="18" charset="0"/>
              </a:rPr>
              <a:t>f</a:t>
            </a:r>
            <a:r>
              <a:rPr lang="en-US" i="1" dirty="0" smtClean="0">
                <a:latin typeface="Times New Roman" pitchFamily="18" charset="0"/>
                <a:cs typeface="Times New Roman" pitchFamily="18" charset="0"/>
              </a:rPr>
              <a:t>|</a:t>
            </a:r>
            <a:br>
              <a:rPr lang="en-US" i="1" dirty="0" smtClean="0">
                <a:latin typeface="Times New Roman" pitchFamily="18" charset="0"/>
                <a:cs typeface="Times New Roman" pitchFamily="18" charset="0"/>
              </a:rPr>
            </a:br>
            <a:r>
              <a:rPr lang="en-US" dirty="0" smtClean="0">
                <a:latin typeface="+mj-lt"/>
                <a:cs typeface="Times New Roman" pitchFamily="18" charset="0"/>
              </a:rPr>
              <a:t>(occurrences of </a:t>
            </a:r>
            <a:r>
              <a:rPr lang="en-US" i="1" dirty="0" smtClean="0">
                <a:latin typeface="Times New Roman" pitchFamily="18" charset="0"/>
                <a:cs typeface="Times New Roman" pitchFamily="18" charset="0"/>
              </a:rPr>
              <a:t>f</a:t>
            </a:r>
            <a:r>
              <a:rPr lang="en-US" dirty="0" smtClean="0">
                <a:latin typeface="+mj-lt"/>
                <a:cs typeface="Times New Roman" pitchFamily="18" charset="0"/>
              </a:rPr>
              <a:t> in dataset)</a:t>
            </a:r>
          </a:p>
          <a:p>
            <a:pPr lvl="1"/>
            <a:r>
              <a:rPr lang="en-US" dirty="0" smtClean="0"/>
              <a:t>A relevance </a:t>
            </a:r>
            <a:r>
              <a:rPr lang="en-US" dirty="0" err="1" smtClean="0"/>
              <a:t>desc</a:t>
            </a:r>
            <a:r>
              <a:rPr lang="en-US" dirty="0" smtClean="0"/>
              <a:t>. vector (RDV) </a:t>
            </a:r>
            <a:br>
              <a:rPr lang="en-US" dirty="0" smtClean="0"/>
            </a:br>
            <a:r>
              <a:rPr lang="en-US" dirty="0" smtClean="0"/>
              <a:t>with components </a:t>
            </a:r>
            <a:r>
              <a:rPr lang="en-US" i="1" dirty="0" smtClean="0">
                <a:latin typeface="Times New Roman" pitchFamily="18" charset="0"/>
                <a:cs typeface="Times New Roman" pitchFamily="18" charset="0"/>
              </a:rPr>
              <a:t>(y, |</a:t>
            </a:r>
            <a:r>
              <a:rPr lang="en-US" i="1" dirty="0" err="1" smtClean="0">
                <a:latin typeface="Times New Roman" pitchFamily="18" charset="0"/>
                <a:cs typeface="Times New Roman" pitchFamily="18" charset="0"/>
              </a:rPr>
              <a:t>X</a:t>
            </a:r>
            <a:r>
              <a:rPr lang="en-US" i="1" baseline="-25000" dirty="0" err="1" smtClean="0">
                <a:latin typeface="Times New Roman" pitchFamily="18" charset="0"/>
                <a:cs typeface="Times New Roman" pitchFamily="18" charset="0"/>
              </a:rPr>
              <a:t>f,y</a:t>
            </a:r>
            <a:r>
              <a:rPr lang="en-US" i="1" dirty="0" smtClean="0">
                <a:latin typeface="Times New Roman" pitchFamily="18" charset="0"/>
                <a:cs typeface="Times New Roman" pitchFamily="18" charset="0"/>
              </a:rPr>
              <a:t>|)</a:t>
            </a:r>
            <a:r>
              <a:rPr lang="en-US" dirty="0" smtClean="0"/>
              <a:t>.</a:t>
            </a:r>
          </a:p>
          <a:p>
            <a:pPr lvl="1"/>
            <a:r>
              <a:rPr lang="en-US" i="1"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X</a:t>
            </a:r>
            <a:r>
              <a:rPr lang="en-US" i="1" baseline="-25000" dirty="0" err="1" smtClean="0">
                <a:latin typeface="Times New Roman" pitchFamily="18" charset="0"/>
                <a:cs typeface="Times New Roman" pitchFamily="18" charset="0"/>
              </a:rPr>
              <a:t>f,y</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smtClean="0">
                <a:latin typeface="+mj-lt"/>
                <a:cs typeface="Times New Roman" pitchFamily="18" charset="0"/>
              </a:rPr>
              <a:t>number of </a:t>
            </a:r>
            <a:r>
              <a:rPr lang="en-US" i="1" dirty="0" smtClean="0">
                <a:latin typeface="Times New Roman" pitchFamily="18" charset="0"/>
                <a:cs typeface="Times New Roman" pitchFamily="18" charset="0"/>
              </a:rPr>
              <a:t>f</a:t>
            </a:r>
            <a:r>
              <a:rPr lang="en-US" dirty="0" smtClean="0">
                <a:latin typeface="+mj-lt"/>
                <a:cs typeface="Times New Roman" pitchFamily="18" charset="0"/>
              </a:rPr>
              <a:t> and </a:t>
            </a:r>
            <a:r>
              <a:rPr lang="en-US" i="1" dirty="0" smtClean="0">
                <a:latin typeface="Times New Roman" pitchFamily="18" charset="0"/>
                <a:cs typeface="Times New Roman" pitchFamily="18" charset="0"/>
              </a:rPr>
              <a:t>y</a:t>
            </a:r>
            <a:br>
              <a:rPr lang="en-US" i="1" dirty="0" smtClean="0">
                <a:latin typeface="Times New Roman" pitchFamily="18" charset="0"/>
                <a:cs typeface="Times New Roman" pitchFamily="18" charset="0"/>
              </a:rPr>
            </a:br>
            <a:r>
              <a:rPr lang="en-US" dirty="0" smtClean="0">
                <a:latin typeface="+mj-lt"/>
                <a:cs typeface="Times New Roman" pitchFamily="18" charset="0"/>
              </a:rPr>
              <a:t>co-occurrences (i.e. how many</a:t>
            </a:r>
            <a:br>
              <a:rPr lang="en-US" dirty="0" smtClean="0">
                <a:latin typeface="+mj-lt"/>
                <a:cs typeface="Times New Roman" pitchFamily="18" charset="0"/>
              </a:rPr>
            </a:br>
            <a:r>
              <a:rPr lang="en-US" dirty="0" smtClean="0">
                <a:latin typeface="+mj-lt"/>
                <a:cs typeface="Times New Roman" pitchFamily="18" charset="0"/>
              </a:rPr>
              <a:t>times </a:t>
            </a:r>
            <a:r>
              <a:rPr lang="en-US" i="1" dirty="0" smtClean="0">
                <a:latin typeface="Times New Roman" pitchFamily="18" charset="0"/>
                <a:cs typeface="Times New Roman" pitchFamily="18" charset="0"/>
              </a:rPr>
              <a:t>y</a:t>
            </a:r>
            <a:r>
              <a:rPr lang="en-US" dirty="0" smtClean="0">
                <a:latin typeface="+mj-lt"/>
                <a:cs typeface="Times New Roman" pitchFamily="18" charset="0"/>
              </a:rPr>
              <a:t> has been correlated</a:t>
            </a:r>
            <a:br>
              <a:rPr lang="en-US" dirty="0" smtClean="0">
                <a:latin typeface="+mj-lt"/>
                <a:cs typeface="Times New Roman" pitchFamily="18" charset="0"/>
              </a:rPr>
            </a:br>
            <a:r>
              <a:rPr lang="en-US" dirty="0" smtClean="0">
                <a:latin typeface="+mj-lt"/>
                <a:cs typeface="Times New Roman" pitchFamily="18" charset="0"/>
              </a:rPr>
              <a:t>with </a:t>
            </a:r>
            <a:r>
              <a:rPr lang="en-US" i="1" dirty="0" smtClean="0">
                <a:latin typeface="Times New Roman" pitchFamily="18" charset="0"/>
                <a:cs typeface="Times New Roman" pitchFamily="18" charset="0"/>
              </a:rPr>
              <a:t>f</a:t>
            </a:r>
            <a:r>
              <a:rPr lang="en-US" dirty="0" smtClean="0">
                <a:latin typeface="+mj-lt"/>
                <a:cs typeface="Times New Roman" pitchFamily="18" charset="0"/>
              </a:rPr>
              <a:t>).</a:t>
            </a:r>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6</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34818" name="Picture 2"/>
          <p:cNvPicPr>
            <a:picLocks noChangeAspect="1" noChangeArrowheads="1"/>
          </p:cNvPicPr>
          <p:nvPr/>
        </p:nvPicPr>
        <p:blipFill>
          <a:blip r:embed="rId3"/>
          <a:srcRect/>
          <a:stretch>
            <a:fillRect/>
          </a:stretch>
        </p:blipFill>
        <p:spPr bwMode="auto">
          <a:xfrm>
            <a:off x="5733910" y="1368001"/>
            <a:ext cx="3052932" cy="3359930"/>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Original algorithm: Test phase</a:t>
            </a:r>
            <a:endParaRPr lang="el-GR" dirty="0"/>
          </a:p>
        </p:txBody>
      </p:sp>
      <p:sp>
        <p:nvSpPr>
          <p:cNvPr id="3" name="Θέση περιεχομένου 2"/>
          <p:cNvSpPr>
            <a:spLocks noGrp="1"/>
          </p:cNvSpPr>
          <p:nvPr>
            <p:ph idx="1"/>
          </p:nvPr>
        </p:nvSpPr>
        <p:spPr>
          <a:xfrm>
            <a:off x="179512" y="1268760"/>
            <a:ext cx="8784976" cy="5089198"/>
          </a:xfrm>
        </p:spPr>
        <p:txBody>
          <a:bodyPr>
            <a:normAutofit/>
          </a:bodyPr>
          <a:lstStyle/>
          <a:p>
            <a:r>
              <a:rPr lang="en-US" dirty="0" smtClean="0"/>
              <a:t>For each unlabeled article</a:t>
            </a:r>
            <a:br>
              <a:rPr lang="en-US" dirty="0" smtClean="0"/>
            </a:br>
            <a:r>
              <a:rPr lang="en-US" i="1" dirty="0" smtClean="0">
                <a:latin typeface="Times New Roman" pitchFamily="18" charset="0"/>
                <a:cs typeface="Times New Roman" pitchFamily="18" charset="0"/>
              </a:rPr>
              <a:t>x</a:t>
            </a:r>
            <a:r>
              <a:rPr lang="en-US" dirty="0" smtClean="0"/>
              <a:t> we extract the features </a:t>
            </a:r>
            <a:br>
              <a:rPr lang="en-US" dirty="0" smtClean="0"/>
            </a:br>
            <a:r>
              <a:rPr lang="en-US" dirty="0" smtClean="0"/>
              <a:t>and               we search </a:t>
            </a:r>
            <a:r>
              <a:rPr lang="en-US" i="1" dirty="0" smtClean="0">
                <a:latin typeface="Times New Roman" pitchFamily="18" charset="0"/>
                <a:cs typeface="Times New Roman" pitchFamily="18" charset="0"/>
              </a:rPr>
              <a:t>M</a:t>
            </a:r>
            <a:r>
              <a:rPr lang="en-US" dirty="0" smtClean="0"/>
              <a:t>.</a:t>
            </a:r>
          </a:p>
          <a:p>
            <a:r>
              <a:rPr lang="en-US" dirty="0" smtClean="0"/>
              <a:t>We retrieve its RDV and we</a:t>
            </a:r>
            <a:br>
              <a:rPr lang="en-US" dirty="0" smtClean="0"/>
            </a:br>
            <a:r>
              <a:rPr lang="en-US" dirty="0" smtClean="0"/>
              <a:t>compute a score </a:t>
            </a:r>
            <a:r>
              <a:rPr lang="en-US" i="1" dirty="0" err="1" smtClean="0">
                <a:latin typeface="Times New Roman" pitchFamily="18" charset="0"/>
                <a:cs typeface="Times New Roman" pitchFamily="18" charset="0"/>
              </a:rPr>
              <a:t>S</a:t>
            </a:r>
            <a:r>
              <a:rPr lang="en-US" i="1" baseline="-25000" dirty="0" err="1" smtClean="0">
                <a:latin typeface="Times New Roman" pitchFamily="18" charset="0"/>
                <a:cs typeface="Times New Roman" pitchFamily="18" charset="0"/>
              </a:rPr>
              <a:t>y</a:t>
            </a:r>
            <a:r>
              <a:rPr lang="en-US" dirty="0" smtClean="0"/>
              <a:t> for each</a:t>
            </a:r>
            <a:br>
              <a:rPr lang="en-US" dirty="0" smtClean="0"/>
            </a:br>
            <a:r>
              <a:rPr lang="en-US" dirty="0" smtClean="0"/>
              <a:t>label </a:t>
            </a:r>
            <a:r>
              <a:rPr lang="en-US" i="1" dirty="0" smtClean="0">
                <a:latin typeface="Times New Roman" pitchFamily="18" charset="0"/>
                <a:cs typeface="Times New Roman" pitchFamily="18" charset="0"/>
              </a:rPr>
              <a:t>y</a:t>
            </a:r>
            <a:r>
              <a:rPr lang="en-US" dirty="0" smtClean="0"/>
              <a:t> in the RDV:</a:t>
            </a:r>
          </a:p>
          <a:p>
            <a:pPr>
              <a:buNone/>
            </a:pPr>
            <a:endParaRPr lang="en-US" dirty="0" smtClean="0"/>
          </a:p>
          <a:p>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f</a:t>
            </a:r>
            <a:r>
              <a:rPr lang="en-US" dirty="0" smtClean="0"/>
              <a:t>: The weight of the feature</a:t>
            </a:r>
            <a:r>
              <a:rPr lang="el-GR" dirty="0" smtClean="0"/>
              <a:t>.</a:t>
            </a:r>
          </a:p>
          <a:p>
            <a:r>
              <a:rPr lang="en-US" dirty="0" smtClean="0"/>
              <a:t>Good accuracy: </a:t>
            </a:r>
            <a:r>
              <a:rPr lang="en-US" i="1" dirty="0" smtClean="0">
                <a:latin typeface="Times New Roman" pitchFamily="18" charset="0"/>
                <a:cs typeface="Times New Roman" pitchFamily="18" charset="0"/>
              </a:rPr>
              <a:t>w</a:t>
            </a:r>
            <a:r>
              <a:rPr lang="en-US" i="1" baseline="-25000" dirty="0" smtClean="0">
                <a:latin typeface="Times New Roman" pitchFamily="18" charset="0"/>
                <a:cs typeface="Times New Roman" pitchFamily="18" charset="0"/>
              </a:rPr>
              <a:t>k</a:t>
            </a:r>
            <a:r>
              <a:rPr lang="en-US" i="1" dirty="0" smtClean="0">
                <a:latin typeface="Times New Roman" pitchFamily="18" charset="0"/>
                <a:cs typeface="Times New Roman" pitchFamily="18" charset="0"/>
              </a:rPr>
              <a:t>=0.3, </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a</a:t>
            </a:r>
            <a:r>
              <a:rPr lang="en-US" i="1" dirty="0" smtClean="0">
                <a:latin typeface="Times New Roman" pitchFamily="18" charset="0"/>
                <a:cs typeface="Times New Roman" pitchFamily="18" charset="0"/>
              </a:rPr>
              <a:t>=0.2, </a:t>
            </a:r>
            <a:r>
              <a:rPr lang="en-US" i="1" dirty="0" err="1" smtClean="0">
                <a:latin typeface="Times New Roman" pitchFamily="18" charset="0"/>
                <a:cs typeface="Times New Roman" pitchFamily="18" charset="0"/>
              </a:rPr>
              <a:t>w</a:t>
            </a:r>
            <a:r>
              <a:rPr lang="en-US" i="1" baseline="-25000" dirty="0" err="1" smtClean="0">
                <a:latin typeface="Times New Roman" pitchFamily="18" charset="0"/>
                <a:cs typeface="Times New Roman" pitchFamily="18" charset="0"/>
              </a:rPr>
              <a:t>j</a:t>
            </a:r>
            <a:r>
              <a:rPr lang="en-US" i="1" dirty="0" smtClean="0">
                <a:latin typeface="Times New Roman" pitchFamily="18" charset="0"/>
                <a:cs typeface="Times New Roman" pitchFamily="18" charset="0"/>
              </a:rPr>
              <a:t>=0.5</a:t>
            </a:r>
            <a:endParaRPr lang="en-US" dirty="0" smtClean="0"/>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7</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pic>
        <p:nvPicPr>
          <p:cNvPr id="9" name="Picture 3"/>
          <p:cNvPicPr>
            <a:picLocks noChangeAspect="1" noChangeArrowheads="1"/>
          </p:cNvPicPr>
          <p:nvPr/>
        </p:nvPicPr>
        <p:blipFill>
          <a:blip r:embed="rId4"/>
          <a:srcRect/>
          <a:stretch>
            <a:fillRect/>
          </a:stretch>
        </p:blipFill>
        <p:spPr bwMode="auto">
          <a:xfrm>
            <a:off x="5500694" y="1368001"/>
            <a:ext cx="3261325" cy="2605416"/>
          </a:xfrm>
          <a:prstGeom prst="rect">
            <a:avLst/>
          </a:prstGeom>
          <a:noFill/>
          <a:ln w="9525">
            <a:noFill/>
            <a:miter lim="800000"/>
            <a:headEnd/>
            <a:tailEnd/>
          </a:ln>
          <a:effectLst/>
        </p:spPr>
      </p:pic>
      <p:graphicFrame>
        <p:nvGraphicFramePr>
          <p:cNvPr id="8" name="7 - Αντικείμενο"/>
          <p:cNvGraphicFramePr>
            <a:graphicFrameLocks noChangeAspect="1"/>
          </p:cNvGraphicFramePr>
          <p:nvPr/>
        </p:nvGraphicFramePr>
        <p:xfrm>
          <a:off x="1357290" y="2294784"/>
          <a:ext cx="1250950" cy="561975"/>
        </p:xfrm>
        <a:graphic>
          <a:graphicData uri="http://schemas.openxmlformats.org/presentationml/2006/ole">
            <p:oleObj spid="_x0000_s1026" name="Equation" r:id="rId5" imgW="507960" imgH="228600" progId="Equation.DSMT4">
              <p:embed/>
            </p:oleObj>
          </a:graphicData>
        </a:graphic>
      </p:graphicFrame>
      <p:graphicFrame>
        <p:nvGraphicFramePr>
          <p:cNvPr id="1027" name="Object 3"/>
          <p:cNvGraphicFramePr>
            <a:graphicFrameLocks noChangeAspect="1"/>
          </p:cNvGraphicFramePr>
          <p:nvPr/>
        </p:nvGraphicFramePr>
        <p:xfrm>
          <a:off x="4770439" y="1812302"/>
          <a:ext cx="444503" cy="571504"/>
        </p:xfrm>
        <a:graphic>
          <a:graphicData uri="http://schemas.openxmlformats.org/presentationml/2006/ole">
            <p:oleObj spid="_x0000_s1027" name="Equation" r:id="rId6" imgW="177480" imgH="228600" progId="Equation.DSMT4">
              <p:embed/>
            </p:oleObj>
          </a:graphicData>
        </a:graphic>
      </p:graphicFrame>
      <p:pic>
        <p:nvPicPr>
          <p:cNvPr id="1029" name="Picture 5"/>
          <p:cNvPicPr>
            <a:picLocks noChangeAspect="1" noChangeArrowheads="1"/>
          </p:cNvPicPr>
          <p:nvPr/>
        </p:nvPicPr>
        <p:blipFill>
          <a:blip r:embed="rId7"/>
          <a:srcRect/>
          <a:stretch>
            <a:fillRect/>
          </a:stretch>
        </p:blipFill>
        <p:spPr bwMode="auto">
          <a:xfrm>
            <a:off x="2071671" y="4286257"/>
            <a:ext cx="2113850" cy="785818"/>
          </a:xfrm>
          <a:prstGeom prst="rect">
            <a:avLst/>
          </a:prstGeom>
          <a:noFill/>
          <a:ln w="9525">
            <a:noFill/>
            <a:miter lim="800000"/>
            <a:headEnd/>
            <a:tailEnd/>
          </a:ln>
          <a:effectLst/>
        </p:spPr>
      </p:pic>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Apache Spark</a:t>
            </a:r>
            <a:endParaRPr lang="el-GR" dirty="0"/>
          </a:p>
        </p:txBody>
      </p:sp>
      <p:sp>
        <p:nvSpPr>
          <p:cNvPr id="3" name="Θέση περιεχομένου 2"/>
          <p:cNvSpPr>
            <a:spLocks noGrp="1"/>
          </p:cNvSpPr>
          <p:nvPr>
            <p:ph idx="1"/>
          </p:nvPr>
        </p:nvSpPr>
        <p:spPr>
          <a:xfrm>
            <a:off x="179512" y="1268760"/>
            <a:ext cx="8784976" cy="5017760"/>
          </a:xfrm>
        </p:spPr>
        <p:txBody>
          <a:bodyPr>
            <a:normAutofit fontScale="92500"/>
          </a:bodyPr>
          <a:lstStyle/>
          <a:p>
            <a:r>
              <a:rPr lang="en-US" dirty="0" smtClean="0"/>
              <a:t>Spark is a fault-tolerant parallelization framework.</a:t>
            </a:r>
          </a:p>
          <a:p>
            <a:r>
              <a:rPr lang="en-US" dirty="0" smtClean="0"/>
              <a:t>In contrast to </a:t>
            </a:r>
            <a:r>
              <a:rPr lang="en-US" dirty="0" err="1" smtClean="0"/>
              <a:t>MapReduce</a:t>
            </a:r>
            <a:r>
              <a:rPr lang="en-US" dirty="0" smtClean="0"/>
              <a:t>, it has been designed to allow storage of intermediate data in the main memory of the cluster nodes.</a:t>
            </a:r>
          </a:p>
          <a:p>
            <a:r>
              <a:rPr lang="en-US" dirty="0" smtClean="0"/>
              <a:t>In contrast to </a:t>
            </a:r>
            <a:r>
              <a:rPr lang="en-US" dirty="0" err="1" smtClean="0"/>
              <a:t>MapReduce</a:t>
            </a:r>
            <a:r>
              <a:rPr lang="en-US" dirty="0" smtClean="0"/>
              <a:t> which forces a linear dataflow, it is based on a </a:t>
            </a:r>
            <a:r>
              <a:rPr lang="en-US" i="1" dirty="0" smtClean="0"/>
              <a:t>DAG Scheduler </a:t>
            </a:r>
            <a:r>
              <a:rPr lang="en-US" dirty="0" smtClean="0"/>
              <a:t>which enhances the job execution performance.</a:t>
            </a:r>
          </a:p>
          <a:p>
            <a:r>
              <a:rPr lang="en-US" dirty="0" smtClean="0"/>
              <a:t>The core element is its </a:t>
            </a:r>
            <a:r>
              <a:rPr lang="en-US" i="1" dirty="0" smtClean="0"/>
              <a:t>Resilient Distributed Datasets </a:t>
            </a:r>
            <a:r>
              <a:rPr lang="en-US" dirty="0" smtClean="0"/>
              <a:t>(</a:t>
            </a:r>
            <a:r>
              <a:rPr lang="en-US" i="1" dirty="0" smtClean="0"/>
              <a:t>RDDs</a:t>
            </a:r>
            <a:r>
              <a:rPr lang="en-US" dirty="0" smtClean="0"/>
              <a:t>), i.e. fault-tolerant &amp; read-only abstractions for data handling with various persistence levels.</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8</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p:spPr>
        <p:txBody>
          <a:bodyPr/>
          <a:lstStyle/>
          <a:p>
            <a:r>
              <a:rPr lang="en-US" dirty="0" smtClean="0"/>
              <a:t>Apache </a:t>
            </a:r>
            <a:r>
              <a:rPr lang="en-US" dirty="0" err="1" smtClean="0"/>
              <a:t>MLlib</a:t>
            </a:r>
            <a:endParaRPr lang="el-GR" dirty="0"/>
          </a:p>
        </p:txBody>
      </p:sp>
      <p:sp>
        <p:nvSpPr>
          <p:cNvPr id="3" name="Θέση περιεχομένου 2"/>
          <p:cNvSpPr>
            <a:spLocks noGrp="1"/>
          </p:cNvSpPr>
          <p:nvPr>
            <p:ph idx="1"/>
          </p:nvPr>
        </p:nvSpPr>
        <p:spPr>
          <a:xfrm>
            <a:off x="179512" y="1268760"/>
            <a:ext cx="8784976" cy="5017760"/>
          </a:xfrm>
        </p:spPr>
        <p:txBody>
          <a:bodyPr>
            <a:normAutofit/>
          </a:bodyPr>
          <a:lstStyle/>
          <a:p>
            <a:r>
              <a:rPr lang="en-US" dirty="0" smtClean="0"/>
              <a:t>Spark powers a set of libraries including Spark SQL, </a:t>
            </a:r>
            <a:r>
              <a:rPr lang="en-US" dirty="0" err="1" smtClean="0"/>
              <a:t>GraphX</a:t>
            </a:r>
            <a:r>
              <a:rPr lang="en-US" dirty="0" smtClean="0"/>
              <a:t>, Spark Streaming and </a:t>
            </a:r>
            <a:r>
              <a:rPr lang="en-US" dirty="0" err="1" smtClean="0"/>
              <a:t>MLlib</a:t>
            </a:r>
            <a:r>
              <a:rPr lang="en-US" dirty="0" smtClean="0"/>
              <a:t>.</a:t>
            </a:r>
          </a:p>
          <a:p>
            <a:r>
              <a:rPr lang="en-US" dirty="0" err="1" smtClean="0"/>
              <a:t>MLlib</a:t>
            </a:r>
            <a:r>
              <a:rPr lang="en-US" dirty="0" smtClean="0"/>
              <a:t> is Spark’s scalable machine learning library.</a:t>
            </a:r>
          </a:p>
          <a:p>
            <a:r>
              <a:rPr lang="en-US" dirty="0" smtClean="0"/>
              <a:t>It implements a series of classification and regression algorithms.</a:t>
            </a:r>
          </a:p>
          <a:p>
            <a:r>
              <a:rPr lang="en-US" dirty="0" smtClean="0"/>
              <a:t>We are interested in comparing our model with  the multi-class classification algorithms of </a:t>
            </a:r>
            <a:r>
              <a:rPr lang="en-US" dirty="0" err="1" smtClean="0"/>
              <a:t>MLlib</a:t>
            </a:r>
            <a:r>
              <a:rPr lang="en-US" dirty="0" smtClean="0"/>
              <a:t>:</a:t>
            </a:r>
          </a:p>
          <a:p>
            <a:pPr lvl="1"/>
            <a:r>
              <a:rPr lang="en-US" sz="2400" dirty="0" smtClean="0"/>
              <a:t>i.e., Logistic Regression, Decision Trees and Random Forests.</a:t>
            </a:r>
          </a:p>
        </p:txBody>
      </p:sp>
      <p:sp>
        <p:nvSpPr>
          <p:cNvPr id="4" name="3 - Θέση ημερομηνίας"/>
          <p:cNvSpPr>
            <a:spLocks noGrp="1"/>
          </p:cNvSpPr>
          <p:nvPr>
            <p:ph type="dt" sz="half" idx="10"/>
          </p:nvPr>
        </p:nvSpPr>
        <p:spPr>
          <a:xfrm>
            <a:off x="457200" y="6356350"/>
            <a:ext cx="2257412" cy="365125"/>
          </a:xfrm>
        </p:spPr>
        <p:txBody>
          <a:bodyPr/>
          <a:lstStyle/>
          <a:p>
            <a:r>
              <a:rPr lang="el-GR" dirty="0" smtClean="0"/>
              <a:t>L. </a:t>
            </a:r>
            <a:r>
              <a:rPr lang="el-GR" dirty="0" err="1" smtClean="0"/>
              <a:t>Akritidis</a:t>
            </a:r>
            <a:r>
              <a:rPr lang="el-GR" dirty="0" smtClean="0"/>
              <a:t>, P. </a:t>
            </a:r>
            <a:r>
              <a:rPr lang="el-GR" dirty="0" err="1" smtClean="0"/>
              <a:t>Bozanis</a:t>
            </a:r>
            <a:r>
              <a:rPr lang="el-GR" dirty="0" smtClean="0"/>
              <a:t>, A. </a:t>
            </a:r>
            <a:r>
              <a:rPr lang="el-GR" dirty="0" err="1" smtClean="0"/>
              <a:t>Fevgas</a:t>
            </a:r>
            <a:endParaRPr lang="el-GR" dirty="0"/>
          </a:p>
        </p:txBody>
      </p:sp>
      <p:sp>
        <p:nvSpPr>
          <p:cNvPr id="5" name="4 - Θέση αριθμού διαφάνειας"/>
          <p:cNvSpPr>
            <a:spLocks noGrp="1"/>
          </p:cNvSpPr>
          <p:nvPr>
            <p:ph type="sldNum" sz="quarter" idx="12"/>
          </p:nvPr>
        </p:nvSpPr>
        <p:spPr/>
        <p:txBody>
          <a:bodyPr/>
          <a:lstStyle/>
          <a:p>
            <a:fld id="{F373EBC0-1EE4-4BAC-9FB9-7011FD4E6C20}" type="slidenum">
              <a:rPr lang="el-GR" smtClean="0"/>
              <a:pPr/>
              <a:t>9</a:t>
            </a:fld>
            <a:endParaRPr lang="el-GR"/>
          </a:p>
        </p:txBody>
      </p:sp>
      <p:sp>
        <p:nvSpPr>
          <p:cNvPr id="6" name="5 - Θέση υποσέλιδου"/>
          <p:cNvSpPr>
            <a:spLocks noGrp="1"/>
          </p:cNvSpPr>
          <p:nvPr>
            <p:ph type="ftr" sz="quarter" idx="11"/>
          </p:nvPr>
        </p:nvSpPr>
        <p:spPr>
          <a:xfrm>
            <a:off x="3124200" y="6356350"/>
            <a:ext cx="3376626" cy="365125"/>
          </a:xfrm>
        </p:spPr>
        <p:txBody>
          <a:bodyPr/>
          <a:lstStyle/>
          <a:p>
            <a:r>
              <a:rPr lang="en-US" dirty="0" smtClean="0"/>
              <a:t>IEEE </a:t>
            </a:r>
            <a:r>
              <a:rPr lang="en-US" dirty="0" err="1" smtClean="0"/>
              <a:t>DataCom</a:t>
            </a:r>
            <a:r>
              <a:rPr lang="en-US" dirty="0" smtClean="0"/>
              <a:t> 2018, 12-15 August 2018, Athens</a:t>
            </a:r>
            <a:endParaRPr lang="el-GR" dirty="0"/>
          </a:p>
        </p:txBody>
      </p:sp>
    </p:spTree>
    <p:extLst>
      <p:ext uri="{BB962C8B-B14F-4D97-AF65-F5344CB8AC3E}">
        <p14:creationId xmlns="" xmlns:p14="http://schemas.microsoft.com/office/powerpoint/2010/main" val="906397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1563</TotalTime>
  <Words>2545</Words>
  <Application>Microsoft Office PowerPoint</Application>
  <PresentationFormat>Προβολή στην οθόνη (4:3)</PresentationFormat>
  <Paragraphs>252</Paragraphs>
  <Slides>20</Slides>
  <Notes>11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20</vt:i4>
      </vt:variant>
    </vt:vector>
  </HeadingPairs>
  <TitlesOfParts>
    <vt:vector size="22" baseType="lpstr">
      <vt:lpstr>Θέμα του Office</vt:lpstr>
      <vt:lpstr>Equation</vt:lpstr>
      <vt:lpstr>Supervised Papers Classification on Large-Scale High-Dimensional  Data with Apache Spark</vt:lpstr>
      <vt:lpstr>Supervised papers classification</vt:lpstr>
      <vt:lpstr>Large-Scale Dataset</vt:lpstr>
      <vt:lpstr>Features</vt:lpstr>
      <vt:lpstr>The original classification algorithm</vt:lpstr>
      <vt:lpstr>Original algorithm: Training phase</vt:lpstr>
      <vt:lpstr>Original algorithm: Test phase</vt:lpstr>
      <vt:lpstr>Apache Spark</vt:lpstr>
      <vt:lpstr>Apache MLlib</vt:lpstr>
      <vt:lpstr>The LIBSVM Format</vt:lpstr>
      <vt:lpstr>Dataset Preprocessing</vt:lpstr>
      <vt:lpstr>Dimensionality Reduction</vt:lpstr>
      <vt:lpstr>Algorithm parallelization on Spark (1)</vt:lpstr>
      <vt:lpstr>Algorithm parallelization on Spark (2)</vt:lpstr>
      <vt:lpstr>Algorithm parallelization on Spark (3)</vt:lpstr>
      <vt:lpstr>Algorithm parallelization on Spark (4)</vt:lpstr>
      <vt:lpstr>Experiments</vt:lpstr>
      <vt:lpstr>Accuracy Measurements</vt:lpstr>
      <vt:lpstr>Efficiency Measurements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Matching product titles</dc:title>
  <dc:creator>leo</dc:creator>
  <cp:lastModifiedBy>leo</cp:lastModifiedBy>
  <cp:revision>148</cp:revision>
  <dcterms:created xsi:type="dcterms:W3CDTF">2018-02-12T11:40:51Z</dcterms:created>
  <dcterms:modified xsi:type="dcterms:W3CDTF">2018-08-10T00:54:40Z</dcterms:modified>
</cp:coreProperties>
</file>