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58" r:id="rId4"/>
    <p:sldId id="259" r:id="rId5"/>
    <p:sldId id="263" r:id="rId6"/>
    <p:sldId id="264" r:id="rId7"/>
    <p:sldId id="262" r:id="rId8"/>
    <p:sldId id="265" r:id="rId9"/>
    <p:sldId id="266" r:id="rId10"/>
    <p:sldId id="270" r:id="rId11"/>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Προεπιλεγμένη ενότητα" id="{6D3F9CD5-B18D-4C0D-9850-582FE3C42FDB}">
          <p14:sldIdLst>
            <p14:sldId id="256"/>
            <p14:sldId id="269"/>
            <p14:sldId id="258"/>
            <p14:sldId id="259"/>
            <p14:sldId id="263"/>
            <p14:sldId id="264"/>
            <p14:sldId id="262"/>
            <p14:sldId id="265"/>
            <p14:sldId id="266"/>
            <p14:sldId id="27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DF6D2F-09E0-46D3-8852-0A552A6E8954}" v="539" dt="2025-01-30T16:59:58.971"/>
    <p1510:client id="{7DABA370-1E94-4EC0-9C7A-C0D49D2527F5}" v="836" dt="2025-01-31T02:09:30.7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8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1524000" y="1122363"/>
            <a:ext cx="9144000" cy="2387600"/>
          </a:xfrm>
        </p:spPr>
        <p:txBody>
          <a:bodyPr anchor="b"/>
          <a:lstStyle>
            <a:lvl1pPr algn="ctr">
              <a:defRPr sz="6000"/>
            </a:lvl1pPr>
          </a:lstStyle>
          <a:p>
            <a:r>
              <a:rPr lang="el-GR"/>
              <a:t>Στυλ κύριου τίτλου</a:t>
            </a:r>
          </a:p>
        </p:txBody>
      </p:sp>
      <p:sp>
        <p:nvSpPr>
          <p:cNvPr id="3" name="Υπότιτλο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p>
        </p:txBody>
      </p:sp>
      <p:sp>
        <p:nvSpPr>
          <p:cNvPr id="4" name="Θέση ημερομηνίας 3"/>
          <p:cNvSpPr>
            <a:spLocks noGrp="1"/>
          </p:cNvSpPr>
          <p:nvPr>
            <p:ph type="dt" sz="half" idx="10"/>
          </p:nvPr>
        </p:nvSpPr>
        <p:spPr/>
        <p:txBody>
          <a:bodyPr/>
          <a:lstStyle/>
          <a:p>
            <a:fld id="{8526F0F3-3C53-41BC-8FFD-0BFB6DD91672}" type="datetimeFigureOut">
              <a:rPr lang="el-GR" smtClean="0"/>
              <a:t>30/1/2025</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1975687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a:t>Στυλ κύριου τίτλου</a:t>
            </a:r>
          </a:p>
        </p:txBody>
      </p:sp>
      <p:sp>
        <p:nvSpPr>
          <p:cNvPr id="3" name="Θέση κατακόρυφου κειμένου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ημερομηνίας 3"/>
          <p:cNvSpPr>
            <a:spLocks noGrp="1"/>
          </p:cNvSpPr>
          <p:nvPr>
            <p:ph type="dt" sz="half" idx="10"/>
          </p:nvPr>
        </p:nvSpPr>
        <p:spPr/>
        <p:txBody>
          <a:bodyPr/>
          <a:lstStyle/>
          <a:p>
            <a:fld id="{8526F0F3-3C53-41BC-8FFD-0BFB6DD91672}" type="datetimeFigureOut">
              <a:rPr lang="el-GR" smtClean="0"/>
              <a:t>30/1/2025</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380166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8724900" y="365125"/>
            <a:ext cx="2628900" cy="5811838"/>
          </a:xfrm>
        </p:spPr>
        <p:txBody>
          <a:bodyPr vert="eaVert"/>
          <a:lstStyle/>
          <a:p>
            <a:r>
              <a:rPr lang="el-GR"/>
              <a:t>Στυλ κύριου τίτλου</a:t>
            </a:r>
          </a:p>
        </p:txBody>
      </p:sp>
      <p:sp>
        <p:nvSpPr>
          <p:cNvPr id="3" name="Θέση κατακόρυφου κειμένου 2"/>
          <p:cNvSpPr>
            <a:spLocks noGrp="1"/>
          </p:cNvSpPr>
          <p:nvPr>
            <p:ph type="body" orient="vert" idx="1"/>
          </p:nvPr>
        </p:nvSpPr>
        <p:spPr>
          <a:xfrm>
            <a:off x="838200" y="365125"/>
            <a:ext cx="7734300"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ημερομηνίας 3"/>
          <p:cNvSpPr>
            <a:spLocks noGrp="1"/>
          </p:cNvSpPr>
          <p:nvPr>
            <p:ph type="dt" sz="half" idx="10"/>
          </p:nvPr>
        </p:nvSpPr>
        <p:spPr/>
        <p:txBody>
          <a:bodyPr/>
          <a:lstStyle/>
          <a:p>
            <a:fld id="{8526F0F3-3C53-41BC-8FFD-0BFB6DD91672}" type="datetimeFigureOut">
              <a:rPr lang="el-GR" smtClean="0"/>
              <a:t>30/1/2025</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2938526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a:t>Στυλ κύριου τίτλου</a:t>
            </a:r>
          </a:p>
        </p:txBody>
      </p:sp>
      <p:sp>
        <p:nvSpPr>
          <p:cNvPr id="3" name="Θέση περιεχομένου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ημερομηνίας 3"/>
          <p:cNvSpPr>
            <a:spLocks noGrp="1"/>
          </p:cNvSpPr>
          <p:nvPr>
            <p:ph type="dt" sz="half" idx="10"/>
          </p:nvPr>
        </p:nvSpPr>
        <p:spPr/>
        <p:txBody>
          <a:bodyPr/>
          <a:lstStyle/>
          <a:p>
            <a:fld id="{8526F0F3-3C53-41BC-8FFD-0BFB6DD91672}" type="datetimeFigureOut">
              <a:rPr lang="el-GR" smtClean="0"/>
              <a:t>30/1/2025</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3235862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831850" y="1709738"/>
            <a:ext cx="10515600" cy="2852737"/>
          </a:xfrm>
        </p:spPr>
        <p:txBody>
          <a:bodyPr anchor="b"/>
          <a:lstStyle>
            <a:lvl1pPr>
              <a:defRPr sz="6000"/>
            </a:lvl1pPr>
          </a:lstStyle>
          <a:p>
            <a:r>
              <a:rPr lang="el-GR"/>
              <a:t>Στυλ κύριου τίτλου</a:t>
            </a:r>
          </a:p>
        </p:txBody>
      </p:sp>
      <p:sp>
        <p:nvSpPr>
          <p:cNvPr id="3" name="Θέση κειμένου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l-GR"/>
              <a:t>Στυλ υποδείγματος κειμένου</a:t>
            </a:r>
          </a:p>
        </p:txBody>
      </p:sp>
      <p:sp>
        <p:nvSpPr>
          <p:cNvPr id="4" name="Θέση ημερομηνίας 3"/>
          <p:cNvSpPr>
            <a:spLocks noGrp="1"/>
          </p:cNvSpPr>
          <p:nvPr>
            <p:ph type="dt" sz="half" idx="10"/>
          </p:nvPr>
        </p:nvSpPr>
        <p:spPr/>
        <p:txBody>
          <a:bodyPr/>
          <a:lstStyle/>
          <a:p>
            <a:fld id="{8526F0F3-3C53-41BC-8FFD-0BFB6DD91672}" type="datetimeFigureOut">
              <a:rPr lang="el-GR" smtClean="0"/>
              <a:t>30/1/2025</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1359469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a:t>Στυλ κύριου τίτλου</a:t>
            </a:r>
          </a:p>
        </p:txBody>
      </p:sp>
      <p:sp>
        <p:nvSpPr>
          <p:cNvPr id="3" name="Θέση περιεχομένου 2"/>
          <p:cNvSpPr>
            <a:spLocks noGrp="1"/>
          </p:cNvSpPr>
          <p:nvPr>
            <p:ph sz="half" idx="1"/>
          </p:nvPr>
        </p:nvSpPr>
        <p:spPr>
          <a:xfrm>
            <a:off x="838200" y="1825625"/>
            <a:ext cx="51816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περιεχομένου 3"/>
          <p:cNvSpPr>
            <a:spLocks noGrp="1"/>
          </p:cNvSpPr>
          <p:nvPr>
            <p:ph sz="half" idx="2"/>
          </p:nvPr>
        </p:nvSpPr>
        <p:spPr>
          <a:xfrm>
            <a:off x="6172200" y="1825625"/>
            <a:ext cx="51816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5" name="Θέση ημερομηνίας 4"/>
          <p:cNvSpPr>
            <a:spLocks noGrp="1"/>
          </p:cNvSpPr>
          <p:nvPr>
            <p:ph type="dt" sz="half" idx="10"/>
          </p:nvPr>
        </p:nvSpPr>
        <p:spPr/>
        <p:txBody>
          <a:bodyPr/>
          <a:lstStyle/>
          <a:p>
            <a:fld id="{8526F0F3-3C53-41BC-8FFD-0BFB6DD91672}" type="datetimeFigureOut">
              <a:rPr lang="el-GR" smtClean="0"/>
              <a:t>30/1/2025</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4241057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a:xfrm>
            <a:off x="839788" y="365125"/>
            <a:ext cx="10515600" cy="1325563"/>
          </a:xfrm>
        </p:spPr>
        <p:txBody>
          <a:bodyPr/>
          <a:lstStyle/>
          <a:p>
            <a:r>
              <a:rPr lang="el-GR"/>
              <a:t>Στυλ κύριου τίτλου</a:t>
            </a:r>
          </a:p>
        </p:txBody>
      </p:sp>
      <p:sp>
        <p:nvSpPr>
          <p:cNvPr id="3" name="Θέση κειμένου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Θέση περιεχομένου 3"/>
          <p:cNvSpPr>
            <a:spLocks noGrp="1"/>
          </p:cNvSpPr>
          <p:nvPr>
            <p:ph sz="half" idx="2"/>
          </p:nvPr>
        </p:nvSpPr>
        <p:spPr>
          <a:xfrm>
            <a:off x="839788" y="2505075"/>
            <a:ext cx="5157787"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5" name="Θέση κειμένου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Θέση περιεχομένου 5"/>
          <p:cNvSpPr>
            <a:spLocks noGrp="1"/>
          </p:cNvSpPr>
          <p:nvPr>
            <p:ph sz="quarter" idx="4"/>
          </p:nvPr>
        </p:nvSpPr>
        <p:spPr>
          <a:xfrm>
            <a:off x="6172200" y="2505075"/>
            <a:ext cx="5183188"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7" name="Θέση ημερομηνίας 6"/>
          <p:cNvSpPr>
            <a:spLocks noGrp="1"/>
          </p:cNvSpPr>
          <p:nvPr>
            <p:ph type="dt" sz="half" idx="10"/>
          </p:nvPr>
        </p:nvSpPr>
        <p:spPr/>
        <p:txBody>
          <a:bodyPr/>
          <a:lstStyle/>
          <a:p>
            <a:fld id="{8526F0F3-3C53-41BC-8FFD-0BFB6DD91672}" type="datetimeFigureOut">
              <a:rPr lang="el-GR" smtClean="0"/>
              <a:t>30/1/2025</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2650387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a:t>Στυλ κύριου τίτλου</a:t>
            </a:r>
          </a:p>
        </p:txBody>
      </p:sp>
      <p:sp>
        <p:nvSpPr>
          <p:cNvPr id="3" name="Θέση ημερομηνίας 2"/>
          <p:cNvSpPr>
            <a:spLocks noGrp="1"/>
          </p:cNvSpPr>
          <p:nvPr>
            <p:ph type="dt" sz="half" idx="10"/>
          </p:nvPr>
        </p:nvSpPr>
        <p:spPr/>
        <p:txBody>
          <a:bodyPr/>
          <a:lstStyle/>
          <a:p>
            <a:fld id="{8526F0F3-3C53-41BC-8FFD-0BFB6DD91672}" type="datetimeFigureOut">
              <a:rPr lang="el-GR" smtClean="0"/>
              <a:t>30/1/2025</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2997914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8526F0F3-3C53-41BC-8FFD-0BFB6DD91672}" type="datetimeFigureOut">
              <a:rPr lang="el-GR" smtClean="0"/>
              <a:t>30/1/2025</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2175844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839788" y="457200"/>
            <a:ext cx="3932237" cy="1600200"/>
          </a:xfrm>
        </p:spPr>
        <p:txBody>
          <a:bodyPr anchor="b"/>
          <a:lstStyle>
            <a:lvl1pPr>
              <a:defRPr sz="3200"/>
            </a:lvl1pPr>
          </a:lstStyle>
          <a:p>
            <a:r>
              <a:rPr lang="el-GR"/>
              <a:t>Στυλ κύριου τίτλου</a:t>
            </a:r>
          </a:p>
        </p:txBody>
      </p:sp>
      <p:sp>
        <p:nvSpPr>
          <p:cNvPr id="3" name="Θέση περιεχομένου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κειμένου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Θέση ημερομηνίας 4"/>
          <p:cNvSpPr>
            <a:spLocks noGrp="1"/>
          </p:cNvSpPr>
          <p:nvPr>
            <p:ph type="dt" sz="half" idx="10"/>
          </p:nvPr>
        </p:nvSpPr>
        <p:spPr/>
        <p:txBody>
          <a:bodyPr/>
          <a:lstStyle/>
          <a:p>
            <a:fld id="{8526F0F3-3C53-41BC-8FFD-0BFB6DD91672}" type="datetimeFigureOut">
              <a:rPr lang="el-GR" smtClean="0"/>
              <a:t>30/1/2025</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1799475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839788" y="457200"/>
            <a:ext cx="3932237" cy="1600200"/>
          </a:xfrm>
        </p:spPr>
        <p:txBody>
          <a:bodyPr anchor="b"/>
          <a:lstStyle>
            <a:lvl1pPr>
              <a:defRPr sz="3200"/>
            </a:lvl1pPr>
          </a:lstStyle>
          <a:p>
            <a:r>
              <a:rPr lang="el-GR"/>
              <a:t>Στυλ κύριου τίτλου</a:t>
            </a:r>
          </a:p>
        </p:txBody>
      </p:sp>
      <p:sp>
        <p:nvSpPr>
          <p:cNvPr id="3" name="Θέση εικόνας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Θέση ημερομηνίας 4"/>
          <p:cNvSpPr>
            <a:spLocks noGrp="1"/>
          </p:cNvSpPr>
          <p:nvPr>
            <p:ph type="dt" sz="half" idx="10"/>
          </p:nvPr>
        </p:nvSpPr>
        <p:spPr/>
        <p:txBody>
          <a:bodyPr/>
          <a:lstStyle/>
          <a:p>
            <a:fld id="{8526F0F3-3C53-41BC-8FFD-0BFB6DD91672}" type="datetimeFigureOut">
              <a:rPr lang="el-GR" smtClean="0"/>
              <a:t>30/1/2025</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51D45B6D-1AE9-4C4D-AC38-C455C96DF37A}" type="slidenum">
              <a:rPr lang="el-GR" smtClean="0"/>
              <a:t>‹#›</a:t>
            </a:fld>
            <a:endParaRPr lang="el-GR"/>
          </a:p>
        </p:txBody>
      </p:sp>
    </p:spTree>
    <p:extLst>
      <p:ext uri="{BB962C8B-B14F-4D97-AF65-F5344CB8AC3E}">
        <p14:creationId xmlns:p14="http://schemas.microsoft.com/office/powerpoint/2010/main" val="1473159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Στυλ κύριου τίτλου</a:t>
            </a:r>
          </a:p>
        </p:txBody>
      </p:sp>
      <p:sp>
        <p:nvSpPr>
          <p:cNvPr id="3" name="Θέση κειμένου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ημερομηνίας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26F0F3-3C53-41BC-8FFD-0BFB6DD91672}" type="datetimeFigureOut">
              <a:rPr lang="el-GR" smtClean="0"/>
              <a:t>30/1/2025</a:t>
            </a:fld>
            <a:endParaRPr lang="el-GR"/>
          </a:p>
        </p:txBody>
      </p:sp>
      <p:sp>
        <p:nvSpPr>
          <p:cNvPr id="5" name="Θέση υποσέλιδου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l-GR"/>
          </a:p>
        </p:txBody>
      </p:sp>
      <p:sp>
        <p:nvSpPr>
          <p:cNvPr id="6" name="Θέση αριθμού διαφάνειας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1D45B6D-1AE9-4C4D-AC38-C455C96DF37A}" type="slidenum">
              <a:rPr lang="el-GR" smtClean="0"/>
              <a:t>‹#›</a:t>
            </a:fld>
            <a:endParaRPr lang="el-GR"/>
          </a:p>
        </p:txBody>
      </p:sp>
    </p:spTree>
    <p:extLst>
      <p:ext uri="{BB962C8B-B14F-4D97-AF65-F5344CB8AC3E}">
        <p14:creationId xmlns:p14="http://schemas.microsoft.com/office/powerpoint/2010/main" val="1281708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2172A0AC-3DCE-4672-BCAF-28FEF91F60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E6F1C77-EDC9-4C5F-8C1C-62DD46BDA3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Εικόνα 5" descr="HD Technology Wallpapers - Top Free HD Technology Backgrounds ...">
            <a:extLst>
              <a:ext uri="{FF2B5EF4-FFF2-40B4-BE49-F238E27FC236}">
                <a16:creationId xmlns:a16="http://schemas.microsoft.com/office/drawing/2014/main" id="{1157AD2E-910C-395B-3148-F2F69B5CC04A}"/>
              </a:ext>
            </a:extLst>
          </p:cNvPr>
          <p:cNvPicPr>
            <a:picLocks noChangeAspect="1"/>
          </p:cNvPicPr>
          <p:nvPr/>
        </p:nvPicPr>
        <p:blipFill>
          <a:blip r:embed="rId2">
            <a:alphaModFix amt="40000"/>
          </a:blip>
          <a:srcRect l="20097" r="10593"/>
          <a:stretch/>
        </p:blipFill>
        <p:spPr>
          <a:xfrm>
            <a:off x="20" y="10"/>
            <a:ext cx="8450297" cy="6857990"/>
          </a:xfrm>
          <a:prstGeom prst="rect">
            <a:avLst/>
          </a:prstGeom>
        </p:spPr>
      </p:pic>
      <p:sp>
        <p:nvSpPr>
          <p:cNvPr id="2" name="Τίτλος 1"/>
          <p:cNvSpPr>
            <a:spLocks noGrp="1"/>
          </p:cNvSpPr>
          <p:nvPr>
            <p:ph type="ctrTitle"/>
          </p:nvPr>
        </p:nvSpPr>
        <p:spPr>
          <a:xfrm>
            <a:off x="191220" y="365125"/>
            <a:ext cx="5898297" cy="1627636"/>
          </a:xfrm>
        </p:spPr>
        <p:txBody>
          <a:bodyPr vert="horz" lIns="91440" tIns="45720" rIns="91440" bIns="45720" rtlCol="0" anchor="ctr">
            <a:noAutofit/>
          </a:bodyPr>
          <a:lstStyle/>
          <a:p>
            <a:pPr algn="l"/>
            <a:r>
              <a:rPr lang="en-US" sz="4000" kern="1200" dirty="0">
                <a:solidFill>
                  <a:srgbClr val="FFFFFF"/>
                </a:solidFill>
                <a:latin typeface="+mj-lt"/>
                <a:ea typeface="+mj-ea"/>
                <a:cs typeface="+mj-cs"/>
              </a:rPr>
              <a:t>ΔΙΕΘΝΕΣ ΠΑΝΕΠΙΣΤΗΜΙΟ ΕΛΛΑΔΟΣ</a:t>
            </a:r>
          </a:p>
        </p:txBody>
      </p:sp>
      <p:sp>
        <p:nvSpPr>
          <p:cNvPr id="3" name="Υπότιτλος 2"/>
          <p:cNvSpPr>
            <a:spLocks noGrp="1"/>
          </p:cNvSpPr>
          <p:nvPr>
            <p:ph type="subTitle" idx="1"/>
          </p:nvPr>
        </p:nvSpPr>
        <p:spPr>
          <a:xfrm>
            <a:off x="838200" y="2219785"/>
            <a:ext cx="4806526" cy="3957178"/>
          </a:xfrm>
        </p:spPr>
        <p:txBody>
          <a:bodyPr vert="horz" lIns="91440" tIns="45720" rIns="91440" bIns="45720" rtlCol="0" anchor="t">
            <a:normAutofit/>
          </a:bodyPr>
          <a:lstStyle/>
          <a:p>
            <a:pPr algn="l"/>
            <a:r>
              <a:rPr lang="en-US" sz="2800" dirty="0">
                <a:solidFill>
                  <a:srgbClr val="FFFFFF"/>
                </a:solidFill>
              </a:rPr>
              <a:t>ΡΟΜΠΟΤΙΚΟΣ ΒΡΑΧΙΟΝΑΣ ΜΕ ΑΝΑΔΡΑΣΗ ΔΟΝΗΣΗΣ</a:t>
            </a:r>
            <a:endParaRPr lang="el-GR" sz="2800"/>
          </a:p>
          <a:p>
            <a:pPr indent="-228600" algn="l">
              <a:buFont typeface="Arial" panose="020B0604020202020204" pitchFamily="34" charset="0"/>
              <a:buChar char="•"/>
            </a:pPr>
            <a:endParaRPr lang="en-US" sz="2000">
              <a:solidFill>
                <a:srgbClr val="FFFFFF"/>
              </a:solidFill>
            </a:endParaRPr>
          </a:p>
          <a:p>
            <a:pPr algn="l"/>
            <a:r>
              <a:rPr lang="en-US" dirty="0" err="1">
                <a:solidFill>
                  <a:srgbClr val="FFFFFF"/>
                </a:solidFill>
              </a:rPr>
              <a:t>Μάθημ</a:t>
            </a:r>
            <a:r>
              <a:rPr lang="en-US" dirty="0">
                <a:solidFill>
                  <a:srgbClr val="FFFFFF"/>
                </a:solidFill>
              </a:rPr>
              <a:t>α: Απ</a:t>
            </a:r>
            <a:r>
              <a:rPr lang="en-US" dirty="0" err="1">
                <a:solidFill>
                  <a:srgbClr val="FFFFFF"/>
                </a:solidFill>
              </a:rPr>
              <a:t>ικές</a:t>
            </a:r>
            <a:r>
              <a:rPr lang="en-US" dirty="0">
                <a:solidFill>
                  <a:srgbClr val="FFFFFF"/>
                </a:solidFill>
              </a:rPr>
              <a:t> </a:t>
            </a:r>
            <a:r>
              <a:rPr lang="en-US" dirty="0" err="1">
                <a:solidFill>
                  <a:srgbClr val="FFFFFF"/>
                </a:solidFill>
              </a:rPr>
              <a:t>Διε</a:t>
            </a:r>
            <a:r>
              <a:rPr lang="en-US" dirty="0">
                <a:solidFill>
                  <a:srgbClr val="FFFFFF"/>
                </a:solidFill>
              </a:rPr>
              <a:t>πα</a:t>
            </a:r>
            <a:r>
              <a:rPr lang="en-US" dirty="0" err="1">
                <a:solidFill>
                  <a:srgbClr val="FFFFFF"/>
                </a:solidFill>
              </a:rPr>
              <a:t>φές</a:t>
            </a:r>
            <a:endParaRPr lang="en-US" dirty="0">
              <a:solidFill>
                <a:srgbClr val="FFFFFF"/>
              </a:solidFill>
            </a:endParaRPr>
          </a:p>
          <a:p>
            <a:pPr indent="-228600" algn="l">
              <a:buFont typeface="Arial" panose="020B0604020202020204" pitchFamily="34" charset="0"/>
              <a:buChar char="•"/>
            </a:pPr>
            <a:endParaRPr lang="en-US" dirty="0">
              <a:solidFill>
                <a:srgbClr val="FFFFFF"/>
              </a:solidFill>
            </a:endParaRPr>
          </a:p>
          <a:p>
            <a:pPr algn="l"/>
            <a:r>
              <a:rPr lang="en-US" err="1">
                <a:solidFill>
                  <a:srgbClr val="FFFFFF"/>
                </a:solidFill>
              </a:rPr>
              <a:t>Τρ</a:t>
            </a:r>
            <a:r>
              <a:rPr lang="en-US" dirty="0">
                <a:solidFill>
                  <a:srgbClr val="FFFFFF"/>
                </a:solidFill>
              </a:rPr>
              <a:t>α</a:t>
            </a:r>
            <a:r>
              <a:rPr lang="en-US" err="1">
                <a:solidFill>
                  <a:srgbClr val="FFFFFF"/>
                </a:solidFill>
              </a:rPr>
              <a:t>ντούδης</a:t>
            </a:r>
            <a:r>
              <a:rPr lang="en-US" dirty="0">
                <a:solidFill>
                  <a:srgbClr val="FFFFFF"/>
                </a:solidFill>
              </a:rPr>
              <a:t> </a:t>
            </a:r>
            <a:r>
              <a:rPr lang="en-US" err="1">
                <a:solidFill>
                  <a:srgbClr val="FFFFFF"/>
                </a:solidFill>
              </a:rPr>
              <a:t>Αχιλλέ</a:t>
            </a:r>
            <a:r>
              <a:rPr lang="en-US" dirty="0">
                <a:solidFill>
                  <a:srgbClr val="FFFFFF"/>
                </a:solidFill>
              </a:rPr>
              <a:t>ας</a:t>
            </a:r>
          </a:p>
          <a:p>
            <a:pPr indent="-228600" algn="l">
              <a:buFont typeface="Arial" panose="020B0604020202020204" pitchFamily="34" charset="0"/>
              <a:buChar char="•"/>
            </a:pPr>
            <a:endParaRPr lang="en-US" sz="2000">
              <a:solidFill>
                <a:srgbClr val="FFFFFF"/>
              </a:solidFill>
            </a:endParaRPr>
          </a:p>
        </p:txBody>
      </p:sp>
      <p:pic>
        <p:nvPicPr>
          <p:cNvPr id="7" name="Εικόνα 6" descr="Buy WATTNINE Quartz Diy Robotic Arm Kit With Assembly Video|3Dof ...">
            <a:extLst>
              <a:ext uri="{FF2B5EF4-FFF2-40B4-BE49-F238E27FC236}">
                <a16:creationId xmlns:a16="http://schemas.microsoft.com/office/drawing/2014/main" id="{B34B475B-E87D-DB68-488A-A9E2FBBA569C}"/>
              </a:ext>
            </a:extLst>
          </p:cNvPr>
          <p:cNvPicPr>
            <a:picLocks noChangeAspect="1"/>
          </p:cNvPicPr>
          <p:nvPr/>
        </p:nvPicPr>
        <p:blipFill>
          <a:blip r:embed="rId3"/>
          <a:stretch>
            <a:fillRect/>
          </a:stretch>
        </p:blipFill>
        <p:spPr>
          <a:xfrm>
            <a:off x="6244805" y="-2156"/>
            <a:ext cx="6100314" cy="6862312"/>
          </a:xfrm>
          <a:prstGeom prst="rect">
            <a:avLst/>
          </a:prstGeom>
        </p:spPr>
      </p:pic>
    </p:spTree>
    <p:extLst>
      <p:ext uri="{BB962C8B-B14F-4D97-AF65-F5344CB8AC3E}">
        <p14:creationId xmlns:p14="http://schemas.microsoft.com/office/powerpoint/2010/main" val="2325122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F0D724D-05B9-BE69-7E6D-70C5BF3EA773}"/>
            </a:ext>
          </a:extLst>
        </p:cNvPr>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C6DDA242-F567-B782-2E61-397437BDBB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AFEE9FF7-A930-FD98-207E-450E18CC0E3A}"/>
              </a:ext>
            </a:extLst>
          </p:cNvPr>
          <p:cNvSpPr>
            <a:spLocks noGrp="1"/>
          </p:cNvSpPr>
          <p:nvPr>
            <p:ph type="title"/>
          </p:nvPr>
        </p:nvSpPr>
        <p:spPr>
          <a:xfrm>
            <a:off x="644268" y="822020"/>
            <a:ext cx="4819411" cy="1766522"/>
          </a:xfrm>
        </p:spPr>
        <p:txBody>
          <a:bodyPr anchor="b">
            <a:normAutofit/>
          </a:bodyPr>
          <a:lstStyle/>
          <a:p>
            <a:r>
              <a:rPr lang="el-GR"/>
              <a:t>Μελλοντικές επεκτάσεις </a:t>
            </a:r>
          </a:p>
          <a:p>
            <a:endParaRPr lang="el-GR" dirty="0"/>
          </a:p>
        </p:txBody>
      </p:sp>
      <p:sp>
        <p:nvSpPr>
          <p:cNvPr id="14" name="sketch line">
            <a:extLst>
              <a:ext uri="{FF2B5EF4-FFF2-40B4-BE49-F238E27FC236}">
                <a16:creationId xmlns:a16="http://schemas.microsoft.com/office/drawing/2014/main" id="{AC277508-418B-7D24-8B0B-B3DD0111CA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Εικόνα 4" descr="HD Technology Wallpapers - Top Free HD Technology Backgrounds ...">
            <a:extLst>
              <a:ext uri="{FF2B5EF4-FFF2-40B4-BE49-F238E27FC236}">
                <a16:creationId xmlns:a16="http://schemas.microsoft.com/office/drawing/2014/main" id="{43226C30-C3D3-CB80-1AC2-560673F95F7A}"/>
              </a:ext>
            </a:extLst>
          </p:cNvPr>
          <p:cNvPicPr>
            <a:picLocks noChangeAspect="1"/>
          </p:cNvPicPr>
          <p:nvPr/>
        </p:nvPicPr>
        <p:blipFill>
          <a:blip r:embed="rId2"/>
          <a:srcRect l="-117" t="1127" r="23570" b="628"/>
          <a:stretch/>
        </p:blipFill>
        <p:spPr>
          <a:xfrm>
            <a:off x="7286475" y="-17563"/>
            <a:ext cx="9431460" cy="6875385"/>
          </a:xfrm>
          <a:prstGeom prst="rect">
            <a:avLst/>
          </a:prstGeom>
        </p:spPr>
      </p:pic>
      <p:sp>
        <p:nvSpPr>
          <p:cNvPr id="9" name="Θέση περιεχομένου 2">
            <a:extLst>
              <a:ext uri="{FF2B5EF4-FFF2-40B4-BE49-F238E27FC236}">
                <a16:creationId xmlns:a16="http://schemas.microsoft.com/office/drawing/2014/main" id="{BCB7A5B5-B41B-EF1A-BDDA-25AEB4DF7E57}"/>
              </a:ext>
            </a:extLst>
          </p:cNvPr>
          <p:cNvSpPr txBox="1">
            <a:spLocks/>
          </p:cNvSpPr>
          <p:nvPr/>
        </p:nvSpPr>
        <p:spPr>
          <a:xfrm>
            <a:off x="644236" y="2961697"/>
            <a:ext cx="10515600"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Υλοποίηση σε πλακέτα </a:t>
            </a:r>
          </a:p>
          <a:p>
            <a:endParaRPr lang="el-GR" dirty="0"/>
          </a:p>
          <a:p>
            <a:r>
              <a:rPr lang="el-GR" dirty="0"/>
              <a:t>Έλεγχος μέσω του Υπολογιστή</a:t>
            </a:r>
          </a:p>
          <a:p>
            <a:endParaRPr lang="el-GR" dirty="0"/>
          </a:p>
          <a:p>
            <a:r>
              <a:rPr lang="el-GR" dirty="0"/>
              <a:t> Ασύρματος έλεγχος</a:t>
            </a:r>
          </a:p>
          <a:p>
            <a:endParaRPr lang="el-GR" dirty="0"/>
          </a:p>
          <a:p>
            <a:endParaRPr lang="el-GR" dirty="0"/>
          </a:p>
          <a:p>
            <a:pPr marL="0" indent="0">
              <a:buFont typeface="Arial" panose="020B0604020202020204" pitchFamily="34" charset="0"/>
              <a:buNone/>
            </a:pPr>
            <a:endParaRPr lang="el-GR" dirty="0"/>
          </a:p>
        </p:txBody>
      </p:sp>
    </p:spTree>
    <p:extLst>
      <p:ext uri="{BB962C8B-B14F-4D97-AF65-F5344CB8AC3E}">
        <p14:creationId xmlns:p14="http://schemas.microsoft.com/office/powerpoint/2010/main" val="2249590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630D3F9-3F60-963E-E33E-B03A858261A7}"/>
              </a:ext>
            </a:extLst>
          </p:cNvPr>
          <p:cNvSpPr>
            <a:spLocks noGrp="1"/>
          </p:cNvSpPr>
          <p:nvPr>
            <p:ph type="title"/>
          </p:nvPr>
        </p:nvSpPr>
        <p:spPr/>
        <p:txBody>
          <a:bodyPr/>
          <a:lstStyle/>
          <a:p>
            <a:r>
              <a:rPr lang="el-GR" dirty="0"/>
              <a:t>Περιεχόμενα </a:t>
            </a:r>
          </a:p>
        </p:txBody>
      </p:sp>
      <p:sp>
        <p:nvSpPr>
          <p:cNvPr id="3" name="Θέση περιεχομένου 2">
            <a:extLst>
              <a:ext uri="{FF2B5EF4-FFF2-40B4-BE49-F238E27FC236}">
                <a16:creationId xmlns:a16="http://schemas.microsoft.com/office/drawing/2014/main" id="{82EBA1CB-F406-723C-741F-E2E4F7F7674C}"/>
              </a:ext>
            </a:extLst>
          </p:cNvPr>
          <p:cNvSpPr>
            <a:spLocks noGrp="1"/>
          </p:cNvSpPr>
          <p:nvPr>
            <p:ph idx="1"/>
          </p:nvPr>
        </p:nvSpPr>
        <p:spPr>
          <a:xfrm>
            <a:off x="838200" y="1739361"/>
            <a:ext cx="5267865" cy="4437602"/>
          </a:xfrm>
        </p:spPr>
        <p:txBody>
          <a:bodyPr vert="horz" lIns="91440" tIns="45720" rIns="91440" bIns="45720" rtlCol="0" anchor="t">
            <a:normAutofit/>
          </a:bodyPr>
          <a:lstStyle/>
          <a:p>
            <a:r>
              <a:rPr lang="el-GR" sz="2400" dirty="0"/>
              <a:t>Εισαγωγή</a:t>
            </a:r>
          </a:p>
          <a:p>
            <a:pPr marL="0" indent="0">
              <a:buNone/>
            </a:pPr>
            <a:r>
              <a:rPr lang="el-GR" sz="2400" dirty="0"/>
              <a:t>     Επαφή  του Ανθρώπου - Τεχνολογίας</a:t>
            </a:r>
            <a:endParaRPr lang="el-GR" dirty="0"/>
          </a:p>
          <a:p>
            <a:pPr marL="0" indent="0">
              <a:buNone/>
            </a:pPr>
            <a:endParaRPr lang="el-GR" sz="2400" dirty="0"/>
          </a:p>
          <a:p>
            <a:r>
              <a:rPr lang="el-GR" sz="2400" dirty="0"/>
              <a:t>Δομή - Εξαρτήματα</a:t>
            </a:r>
          </a:p>
          <a:p>
            <a:endParaRPr lang="el-GR" sz="2400" dirty="0"/>
          </a:p>
          <a:p>
            <a:r>
              <a:rPr lang="el-GR" sz="2400" dirty="0"/>
              <a:t>Προβλήματα - Λύσεις</a:t>
            </a:r>
          </a:p>
          <a:p>
            <a:endParaRPr lang="el-GR" sz="2400" dirty="0"/>
          </a:p>
          <a:p>
            <a:r>
              <a:rPr lang="el-GR" sz="2400" dirty="0"/>
              <a:t>Μελλοντικές Επεκτάσεις </a:t>
            </a:r>
          </a:p>
          <a:p>
            <a:endParaRPr lang="el-GR" sz="2400" dirty="0"/>
          </a:p>
          <a:p>
            <a:endParaRPr lang="el-GR" sz="2400" dirty="0"/>
          </a:p>
          <a:p>
            <a:endParaRPr lang="el-GR" sz="2400" dirty="0"/>
          </a:p>
          <a:p>
            <a:endParaRPr lang="el-GR" sz="2400" dirty="0"/>
          </a:p>
          <a:p>
            <a:pPr marL="0" indent="0">
              <a:buNone/>
            </a:pPr>
            <a:endParaRPr lang="el-GR" sz="2400" dirty="0"/>
          </a:p>
        </p:txBody>
      </p:sp>
      <p:pic>
        <p:nvPicPr>
          <p:cNvPr id="4" name="Εικόνα 3" descr="Blue Technology Wallpapers on WallpaperDog">
            <a:extLst>
              <a:ext uri="{FF2B5EF4-FFF2-40B4-BE49-F238E27FC236}">
                <a16:creationId xmlns:a16="http://schemas.microsoft.com/office/drawing/2014/main" id="{79325CCC-5801-4AD7-58D1-02CD88CDB6D5}"/>
              </a:ext>
            </a:extLst>
          </p:cNvPr>
          <p:cNvPicPr>
            <a:picLocks noChangeAspect="1"/>
          </p:cNvPicPr>
          <p:nvPr/>
        </p:nvPicPr>
        <p:blipFill>
          <a:blip r:embed="rId2"/>
          <a:stretch>
            <a:fillRect/>
          </a:stretch>
        </p:blipFill>
        <p:spPr>
          <a:xfrm>
            <a:off x="6475824" y="2190"/>
            <a:ext cx="12350150" cy="6998178"/>
          </a:xfrm>
          <a:prstGeom prst="rect">
            <a:avLst/>
          </a:prstGeom>
        </p:spPr>
      </p:pic>
    </p:spTree>
    <p:extLst>
      <p:ext uri="{BB962C8B-B14F-4D97-AF65-F5344CB8AC3E}">
        <p14:creationId xmlns:p14="http://schemas.microsoft.com/office/powerpoint/2010/main" val="67975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6" name="Rectangle 55">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139DE306-8DB7-C881-88B4-2A4BC4CF3638}"/>
              </a:ext>
            </a:extLst>
          </p:cNvPr>
          <p:cNvSpPr>
            <a:spLocks noGrp="1"/>
          </p:cNvSpPr>
          <p:nvPr>
            <p:ph type="title"/>
          </p:nvPr>
        </p:nvSpPr>
        <p:spPr>
          <a:xfrm>
            <a:off x="640080" y="325369"/>
            <a:ext cx="4368602" cy="1956841"/>
          </a:xfrm>
        </p:spPr>
        <p:txBody>
          <a:bodyPr anchor="b">
            <a:normAutofit/>
          </a:bodyPr>
          <a:lstStyle/>
          <a:p>
            <a:r>
              <a:rPr lang="el-GR" sz="4200"/>
              <a:t>Επαφή Ανθρώπου - Τεχνολογίας</a:t>
            </a:r>
          </a:p>
        </p:txBody>
      </p:sp>
      <p:sp>
        <p:nvSpPr>
          <p:cNvPr id="58"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Θέση περιεχομένου 2">
            <a:extLst>
              <a:ext uri="{FF2B5EF4-FFF2-40B4-BE49-F238E27FC236}">
                <a16:creationId xmlns:a16="http://schemas.microsoft.com/office/drawing/2014/main" id="{A46F5FF7-CF6D-C1E0-9B6C-8AFFEEADEF69}"/>
              </a:ext>
            </a:extLst>
          </p:cNvPr>
          <p:cNvSpPr>
            <a:spLocks noGrp="1"/>
          </p:cNvSpPr>
          <p:nvPr>
            <p:ph idx="1"/>
          </p:nvPr>
        </p:nvSpPr>
        <p:spPr>
          <a:xfrm>
            <a:off x="640080" y="2872899"/>
            <a:ext cx="4243589" cy="3665724"/>
          </a:xfrm>
        </p:spPr>
        <p:txBody>
          <a:bodyPr vert="horz" lIns="91440" tIns="45720" rIns="91440" bIns="45720" rtlCol="0" anchor="t">
            <a:noAutofit/>
          </a:bodyPr>
          <a:lstStyle/>
          <a:p>
            <a:pPr marL="0" indent="0">
              <a:buNone/>
            </a:pPr>
            <a:r>
              <a:rPr lang="el-GR" sz="2200" dirty="0"/>
              <a:t>Η εξέλιξη της Τεχνολογίας μας έχει οδηγήσει στη δημιουργία συστημάτων με σκοπό την αλληλεπίδραση μαζί της. Έτσι χρησιμοποιούμε συστήματα που θα κάνουν την Τεχνολογία πιο ρεαλιστική, θα μας φέρουν πιο κοντά στις μηχανές και θα προσομοιάσουν αντικείμενα και καταστάσεις.</a:t>
            </a:r>
          </a:p>
          <a:p>
            <a:pPr marL="0" indent="0">
              <a:buNone/>
            </a:pPr>
            <a:endParaRPr lang="el-GR" sz="2200"/>
          </a:p>
          <a:p>
            <a:pPr marL="0" indent="0">
              <a:buNone/>
            </a:pPr>
            <a:endParaRPr lang="el-GR" sz="2200"/>
          </a:p>
          <a:p>
            <a:pPr marL="0" indent="0">
              <a:buNone/>
            </a:pPr>
            <a:endParaRPr lang="el-GR" sz="2200"/>
          </a:p>
        </p:txBody>
      </p:sp>
      <p:pic>
        <p:nvPicPr>
          <p:cNvPr id="4" name="Εικόνα 3" descr="HD Technology Wallpapers - Top Free HD Technology Backgrounds ...">
            <a:extLst>
              <a:ext uri="{FF2B5EF4-FFF2-40B4-BE49-F238E27FC236}">
                <a16:creationId xmlns:a16="http://schemas.microsoft.com/office/drawing/2014/main" id="{A6923095-5042-0365-C777-3C3C85CBF319}"/>
              </a:ext>
            </a:extLst>
          </p:cNvPr>
          <p:cNvPicPr>
            <a:picLocks noChangeAspect="1"/>
          </p:cNvPicPr>
          <p:nvPr/>
        </p:nvPicPr>
        <p:blipFill>
          <a:blip r:embed="rId2"/>
          <a:stretch>
            <a:fillRect/>
          </a:stretch>
        </p:blipFill>
        <p:spPr>
          <a:xfrm>
            <a:off x="7016151" y="-5392"/>
            <a:ext cx="12177622" cy="6854405"/>
          </a:xfrm>
          <a:prstGeom prst="rect">
            <a:avLst/>
          </a:prstGeom>
        </p:spPr>
      </p:pic>
      <p:pic>
        <p:nvPicPr>
          <p:cNvPr id="5" name="Εικόνα 4" descr="A to Z of technology: Top tech news of 2021 at a glance | TechGig">
            <a:extLst>
              <a:ext uri="{FF2B5EF4-FFF2-40B4-BE49-F238E27FC236}">
                <a16:creationId xmlns:a16="http://schemas.microsoft.com/office/drawing/2014/main" id="{58C2D2C6-218C-9281-01F1-BD9C7348FF08}"/>
              </a:ext>
            </a:extLst>
          </p:cNvPr>
          <p:cNvPicPr>
            <a:picLocks noChangeAspect="1"/>
          </p:cNvPicPr>
          <p:nvPr/>
        </p:nvPicPr>
        <p:blipFill>
          <a:blip r:embed="rId3"/>
          <a:srcRect l="20738" r="13357" b="-313"/>
          <a:stretch/>
        </p:blipFill>
        <p:spPr>
          <a:xfrm>
            <a:off x="5925269" y="1109572"/>
            <a:ext cx="5398625" cy="46245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16497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3E7E66BF-07F2-22FD-2CC3-D67FD0065CB5}"/>
              </a:ext>
            </a:extLst>
          </p:cNvPr>
          <p:cNvSpPr>
            <a:spLocks noGrp="1"/>
          </p:cNvSpPr>
          <p:nvPr>
            <p:ph type="title"/>
          </p:nvPr>
        </p:nvSpPr>
        <p:spPr>
          <a:xfrm>
            <a:off x="870118" y="814199"/>
            <a:ext cx="4368602" cy="1252351"/>
          </a:xfrm>
        </p:spPr>
        <p:txBody>
          <a:bodyPr anchor="b">
            <a:normAutofit/>
          </a:bodyPr>
          <a:lstStyle/>
          <a:p>
            <a:r>
              <a:rPr lang="el-GR" dirty="0"/>
              <a:t>Δόνηση</a:t>
            </a:r>
          </a:p>
        </p:txBody>
      </p:sp>
      <p:sp>
        <p:nvSpPr>
          <p:cNvPr id="18"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Θέση περιεχομένου 2">
            <a:extLst>
              <a:ext uri="{FF2B5EF4-FFF2-40B4-BE49-F238E27FC236}">
                <a16:creationId xmlns:a16="http://schemas.microsoft.com/office/drawing/2014/main" id="{D3C8274E-C3D0-740A-07EA-CD7FFC5A5965}"/>
              </a:ext>
            </a:extLst>
          </p:cNvPr>
          <p:cNvSpPr>
            <a:spLocks noGrp="1"/>
          </p:cNvSpPr>
          <p:nvPr>
            <p:ph idx="1"/>
          </p:nvPr>
        </p:nvSpPr>
        <p:spPr>
          <a:xfrm>
            <a:off x="798231" y="2959163"/>
            <a:ext cx="4243589" cy="3320668"/>
          </a:xfrm>
        </p:spPr>
        <p:txBody>
          <a:bodyPr vert="horz" lIns="91440" tIns="45720" rIns="91440" bIns="45720" rtlCol="0" anchor="t">
            <a:normAutofit/>
          </a:bodyPr>
          <a:lstStyle/>
          <a:p>
            <a:pPr marL="0" indent="0">
              <a:buNone/>
            </a:pPr>
            <a:r>
              <a:rPr lang="el-GR" sz="2400" dirty="0"/>
              <a:t>Ένας από τους πιο άμεσους τρόπους είναι η δόνηση.</a:t>
            </a:r>
          </a:p>
          <a:p>
            <a:endParaRPr lang="el-GR" sz="2400" dirty="0"/>
          </a:p>
          <a:p>
            <a:r>
              <a:rPr lang="el-GR" sz="2400" dirty="0"/>
              <a:t>Βιντεοπαιχνίδια  -  κονσόλες</a:t>
            </a:r>
          </a:p>
          <a:p>
            <a:endParaRPr lang="el-GR" sz="2400" dirty="0"/>
          </a:p>
          <a:p>
            <a:r>
              <a:rPr lang="el-GR" sz="2400" dirty="0"/>
              <a:t>Δόνηση (ειδοποίηση) στο κινητό</a:t>
            </a:r>
          </a:p>
          <a:p>
            <a:endParaRPr lang="el-GR" sz="2200"/>
          </a:p>
          <a:p>
            <a:endParaRPr lang="el-GR" sz="2200"/>
          </a:p>
          <a:p>
            <a:endParaRPr lang="el-GR" sz="2200"/>
          </a:p>
        </p:txBody>
      </p:sp>
      <p:pic>
        <p:nvPicPr>
          <p:cNvPr id="5" name="Εικόνα 4" descr="HD Technology Wallpapers - Top Free HD Technology Backgrounds ...">
            <a:extLst>
              <a:ext uri="{FF2B5EF4-FFF2-40B4-BE49-F238E27FC236}">
                <a16:creationId xmlns:a16="http://schemas.microsoft.com/office/drawing/2014/main" id="{2CA41BDE-9DC8-9190-CBA3-E53876726D54}"/>
              </a:ext>
            </a:extLst>
          </p:cNvPr>
          <p:cNvPicPr>
            <a:picLocks noChangeAspect="1"/>
          </p:cNvPicPr>
          <p:nvPr/>
        </p:nvPicPr>
        <p:blipFill>
          <a:blip r:embed="rId2"/>
          <a:stretch>
            <a:fillRect/>
          </a:stretch>
        </p:blipFill>
        <p:spPr>
          <a:xfrm>
            <a:off x="6987397" y="-19769"/>
            <a:ext cx="12191999" cy="6868782"/>
          </a:xfrm>
          <a:prstGeom prst="rect">
            <a:avLst/>
          </a:prstGeom>
        </p:spPr>
      </p:pic>
      <p:pic>
        <p:nvPicPr>
          <p:cNvPr id="4" name="Εικόνα 3" descr="Why Vibrate Higher? - Rose Vibes">
            <a:extLst>
              <a:ext uri="{FF2B5EF4-FFF2-40B4-BE49-F238E27FC236}">
                <a16:creationId xmlns:a16="http://schemas.microsoft.com/office/drawing/2014/main" id="{BE96E5F2-93EE-4683-40ED-34AF1A7140C0}"/>
              </a:ext>
            </a:extLst>
          </p:cNvPr>
          <p:cNvPicPr>
            <a:picLocks noChangeAspect="1"/>
          </p:cNvPicPr>
          <p:nvPr/>
        </p:nvPicPr>
        <p:blipFill>
          <a:blip r:embed="rId3"/>
          <a:srcRect l="4933" r="19840"/>
          <a:stretch/>
        </p:blipFill>
        <p:spPr>
          <a:xfrm>
            <a:off x="5685513" y="819520"/>
            <a:ext cx="5196624" cy="51758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943860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51F371F-4138-E876-E2E3-76E67A786152}"/>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3C6354D2-586A-8E27-6C7A-91C5F3CB6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F0868291-B048-19D3-08B9-5972FEC86C18}"/>
              </a:ext>
            </a:extLst>
          </p:cNvPr>
          <p:cNvSpPr>
            <a:spLocks noGrp="1"/>
          </p:cNvSpPr>
          <p:nvPr>
            <p:ph type="title"/>
          </p:nvPr>
        </p:nvSpPr>
        <p:spPr>
          <a:xfrm>
            <a:off x="640080" y="1101746"/>
            <a:ext cx="4253584" cy="864162"/>
          </a:xfrm>
        </p:spPr>
        <p:txBody>
          <a:bodyPr anchor="b">
            <a:noAutofit/>
          </a:bodyPr>
          <a:lstStyle/>
          <a:p>
            <a:r>
              <a:rPr lang="el-GR" dirty="0"/>
              <a:t>Πρακτική Εφαρμογή</a:t>
            </a:r>
          </a:p>
        </p:txBody>
      </p:sp>
      <p:sp>
        <p:nvSpPr>
          <p:cNvPr id="18" name="sketchy line">
            <a:extLst>
              <a:ext uri="{FF2B5EF4-FFF2-40B4-BE49-F238E27FC236}">
                <a16:creationId xmlns:a16="http://schemas.microsoft.com/office/drawing/2014/main" id="{A42913E7-63C6-2DBF-2315-C5480E5610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Θέση περιεχομένου 2">
            <a:extLst>
              <a:ext uri="{FF2B5EF4-FFF2-40B4-BE49-F238E27FC236}">
                <a16:creationId xmlns:a16="http://schemas.microsoft.com/office/drawing/2014/main" id="{11D60F53-86B3-EAF7-6C87-453C673CD689}"/>
              </a:ext>
            </a:extLst>
          </p:cNvPr>
          <p:cNvSpPr>
            <a:spLocks noGrp="1"/>
          </p:cNvSpPr>
          <p:nvPr>
            <p:ph idx="1"/>
          </p:nvPr>
        </p:nvSpPr>
        <p:spPr>
          <a:xfrm>
            <a:off x="640080" y="3016673"/>
            <a:ext cx="4243589" cy="3320668"/>
          </a:xfrm>
        </p:spPr>
        <p:txBody>
          <a:bodyPr vert="horz" lIns="91440" tIns="45720" rIns="91440" bIns="45720" rtlCol="0" anchor="t">
            <a:normAutofit/>
          </a:bodyPr>
          <a:lstStyle/>
          <a:p>
            <a:pPr marL="0" indent="0">
              <a:buNone/>
            </a:pPr>
            <a:r>
              <a:rPr lang="el-GR" sz="2400" dirty="0"/>
              <a:t>Μετακίνηση  και Χρήση Ευαίσθητων ή Εύθραυστων αντικειμένων.</a:t>
            </a:r>
          </a:p>
          <a:p>
            <a:endParaRPr lang="el-GR" sz="2200" dirty="0"/>
          </a:p>
          <a:p>
            <a:endParaRPr lang="el-GR" sz="2200"/>
          </a:p>
          <a:p>
            <a:endParaRPr lang="el-GR" sz="2200"/>
          </a:p>
          <a:p>
            <a:endParaRPr lang="el-GR" sz="2200"/>
          </a:p>
          <a:p>
            <a:endParaRPr lang="el-GR" sz="2200"/>
          </a:p>
        </p:txBody>
      </p:sp>
      <p:pic>
        <p:nvPicPr>
          <p:cNvPr id="7" name="Εικόνα 6" descr="HD Technology Wallpapers - Top Free HD Technology Backgrounds ...">
            <a:extLst>
              <a:ext uri="{FF2B5EF4-FFF2-40B4-BE49-F238E27FC236}">
                <a16:creationId xmlns:a16="http://schemas.microsoft.com/office/drawing/2014/main" id="{61DC26A4-E8EF-1911-8443-25C7C3021384}"/>
              </a:ext>
            </a:extLst>
          </p:cNvPr>
          <p:cNvPicPr>
            <a:picLocks noChangeAspect="1"/>
          </p:cNvPicPr>
          <p:nvPr/>
        </p:nvPicPr>
        <p:blipFill>
          <a:blip r:embed="rId2"/>
          <a:stretch>
            <a:fillRect/>
          </a:stretch>
        </p:blipFill>
        <p:spPr>
          <a:xfrm>
            <a:off x="7246188" y="-5391"/>
            <a:ext cx="12192000" cy="6868783"/>
          </a:xfrm>
          <a:prstGeom prst="rect">
            <a:avLst/>
          </a:prstGeom>
        </p:spPr>
      </p:pic>
      <p:pic>
        <p:nvPicPr>
          <p:cNvPr id="6" name="Εικόνα 5" descr="Εικόνα που περιέχει ποτήρι κρασιού, κρασί, ποτό, κόκκινο&#10;&#10;Το περιεχόμενο που δημιουργείται από τεχνητή νοημοσύνη μπορεί να μην είναι σωστό.">
            <a:extLst>
              <a:ext uri="{FF2B5EF4-FFF2-40B4-BE49-F238E27FC236}">
                <a16:creationId xmlns:a16="http://schemas.microsoft.com/office/drawing/2014/main" id="{D3F58129-BB86-A334-F11E-5E454C2EE60E}"/>
              </a:ext>
            </a:extLst>
          </p:cNvPr>
          <p:cNvPicPr>
            <a:picLocks noChangeAspect="1"/>
          </p:cNvPicPr>
          <p:nvPr/>
        </p:nvPicPr>
        <p:blipFill>
          <a:blip r:embed="rId3"/>
          <a:srcRect r="32336"/>
          <a:stretch/>
        </p:blipFill>
        <p:spPr>
          <a:xfrm>
            <a:off x="5738920" y="726958"/>
            <a:ext cx="5492813" cy="52890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64912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EAD262-1D70-8DF5-8B41-39D0E6F14F40}"/>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DDD876A-D3EF-A78F-03E6-A0CB74F36E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EFFA487B-BFF6-FF51-C9B2-30B761838657}"/>
              </a:ext>
            </a:extLst>
          </p:cNvPr>
          <p:cNvSpPr>
            <a:spLocks noGrp="1"/>
          </p:cNvSpPr>
          <p:nvPr>
            <p:ph type="title"/>
          </p:nvPr>
        </p:nvSpPr>
        <p:spPr>
          <a:xfrm>
            <a:off x="640080" y="727935"/>
            <a:ext cx="4253584" cy="1122954"/>
          </a:xfrm>
        </p:spPr>
        <p:txBody>
          <a:bodyPr anchor="b">
            <a:noAutofit/>
          </a:bodyPr>
          <a:lstStyle/>
          <a:p>
            <a:r>
              <a:rPr lang="el-GR" dirty="0"/>
              <a:t>Ειδοποίηση - Προειδοποίηση</a:t>
            </a:r>
          </a:p>
        </p:txBody>
      </p:sp>
      <p:sp>
        <p:nvSpPr>
          <p:cNvPr id="18" name="sketchy line">
            <a:extLst>
              <a:ext uri="{FF2B5EF4-FFF2-40B4-BE49-F238E27FC236}">
                <a16:creationId xmlns:a16="http://schemas.microsoft.com/office/drawing/2014/main" id="{6528C248-6AEF-23E2-400B-58E4448885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Θέση περιεχομένου 2">
            <a:extLst>
              <a:ext uri="{FF2B5EF4-FFF2-40B4-BE49-F238E27FC236}">
                <a16:creationId xmlns:a16="http://schemas.microsoft.com/office/drawing/2014/main" id="{F56361DD-2FE1-59B0-3535-5E9A0771AE24}"/>
              </a:ext>
            </a:extLst>
          </p:cNvPr>
          <p:cNvSpPr>
            <a:spLocks noGrp="1"/>
          </p:cNvSpPr>
          <p:nvPr>
            <p:ph idx="1"/>
          </p:nvPr>
        </p:nvSpPr>
        <p:spPr>
          <a:xfrm>
            <a:off x="640080" y="3016673"/>
            <a:ext cx="4243589" cy="3320668"/>
          </a:xfrm>
        </p:spPr>
        <p:txBody>
          <a:bodyPr vert="horz" lIns="91440" tIns="45720" rIns="91440" bIns="45720" rtlCol="0" anchor="t">
            <a:normAutofit/>
          </a:bodyPr>
          <a:lstStyle/>
          <a:p>
            <a:pPr marL="0" indent="0">
              <a:buNone/>
            </a:pPr>
            <a:r>
              <a:rPr lang="el-GR" sz="2400" dirty="0"/>
              <a:t>Χρησιμοποιείται  Κινητήρας  Δόνησης για εφαρμογές </a:t>
            </a:r>
            <a:r>
              <a:rPr lang="el-GR" sz="2400" dirty="0" err="1"/>
              <a:t>Arduino</a:t>
            </a:r>
            <a:r>
              <a:rPr lang="el-GR" sz="2400" dirty="0"/>
              <a:t>.</a:t>
            </a:r>
          </a:p>
          <a:p>
            <a:pPr marL="0" indent="0">
              <a:buNone/>
            </a:pPr>
            <a:endParaRPr lang="el-GR" sz="2400" dirty="0"/>
          </a:p>
          <a:p>
            <a:endParaRPr lang="el-GR" sz="2200"/>
          </a:p>
          <a:p>
            <a:endParaRPr lang="el-GR" sz="2200"/>
          </a:p>
          <a:p>
            <a:endParaRPr lang="el-GR" sz="2200"/>
          </a:p>
          <a:p>
            <a:endParaRPr lang="el-GR" sz="2200"/>
          </a:p>
        </p:txBody>
      </p:sp>
      <p:pic>
        <p:nvPicPr>
          <p:cNvPr id="7" name="Εικόνα 6" descr="HD Technology Wallpapers - Top Free HD Technology Backgrounds ...">
            <a:extLst>
              <a:ext uri="{FF2B5EF4-FFF2-40B4-BE49-F238E27FC236}">
                <a16:creationId xmlns:a16="http://schemas.microsoft.com/office/drawing/2014/main" id="{200AD26E-315D-C5D1-E3EF-899B333B34D0}"/>
              </a:ext>
            </a:extLst>
          </p:cNvPr>
          <p:cNvPicPr>
            <a:picLocks noChangeAspect="1"/>
          </p:cNvPicPr>
          <p:nvPr/>
        </p:nvPicPr>
        <p:blipFill>
          <a:blip r:embed="rId2"/>
          <a:stretch>
            <a:fillRect/>
          </a:stretch>
        </p:blipFill>
        <p:spPr>
          <a:xfrm>
            <a:off x="7274943" y="-5391"/>
            <a:ext cx="12192000" cy="6868783"/>
          </a:xfrm>
          <a:prstGeom prst="rect">
            <a:avLst/>
          </a:prstGeom>
        </p:spPr>
      </p:pic>
      <p:pic>
        <p:nvPicPr>
          <p:cNvPr id="4" name="Εικόνα 3" descr="Εικόνα που περιέχει ηλεκτρονικές συσκευές, ηλεκτρονικός μηχανικός, κείμενο, στοιχείο κυκλώματος&#10;&#10;Το περιεχόμενο που δημιουργείται από τεχνητή νοημοσύνη μπορεί να μην είναι σωστό.">
            <a:extLst>
              <a:ext uri="{FF2B5EF4-FFF2-40B4-BE49-F238E27FC236}">
                <a16:creationId xmlns:a16="http://schemas.microsoft.com/office/drawing/2014/main" id="{A8B6A96D-893A-6889-A032-4AF921619935}"/>
              </a:ext>
            </a:extLst>
          </p:cNvPr>
          <p:cNvPicPr>
            <a:picLocks noChangeAspect="1"/>
          </p:cNvPicPr>
          <p:nvPr/>
        </p:nvPicPr>
        <p:blipFill>
          <a:blip r:embed="rId3"/>
          <a:stretch>
            <a:fillRect/>
          </a:stretch>
        </p:blipFill>
        <p:spPr>
          <a:xfrm>
            <a:off x="5533846" y="724619"/>
            <a:ext cx="5380007" cy="53943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67724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8D606395-8191-E800-F429-9CF82C4F21F5}"/>
              </a:ext>
            </a:extLst>
          </p:cNvPr>
          <p:cNvSpPr>
            <a:spLocks noGrp="1"/>
          </p:cNvSpPr>
          <p:nvPr>
            <p:ph type="title"/>
          </p:nvPr>
        </p:nvSpPr>
        <p:spPr>
          <a:xfrm>
            <a:off x="630413" y="641910"/>
            <a:ext cx="4819411" cy="1350886"/>
          </a:xfrm>
        </p:spPr>
        <p:txBody>
          <a:bodyPr anchor="b">
            <a:normAutofit/>
          </a:bodyPr>
          <a:lstStyle/>
          <a:p>
            <a:r>
              <a:rPr lang="el-GR" dirty="0"/>
              <a:t>Αισθητήρας</a:t>
            </a:r>
            <a:br>
              <a:rPr lang="el-GR" dirty="0"/>
            </a:br>
            <a:r>
              <a:rPr lang="el-GR" dirty="0"/>
              <a:t>Πίεσης </a:t>
            </a:r>
            <a:endParaRPr lang="el-GR"/>
          </a:p>
        </p:txBody>
      </p:sp>
      <p:sp>
        <p:nvSpPr>
          <p:cNvPr id="14"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Θέση περιεχομένου 2">
            <a:extLst>
              <a:ext uri="{FF2B5EF4-FFF2-40B4-BE49-F238E27FC236}">
                <a16:creationId xmlns:a16="http://schemas.microsoft.com/office/drawing/2014/main" id="{00BE1523-8046-DF7E-7640-2EAE9E37B246}"/>
              </a:ext>
            </a:extLst>
          </p:cNvPr>
          <p:cNvSpPr>
            <a:spLocks noGrp="1"/>
          </p:cNvSpPr>
          <p:nvPr>
            <p:ph idx="1"/>
          </p:nvPr>
        </p:nvSpPr>
        <p:spPr>
          <a:xfrm>
            <a:off x="634335" y="2818533"/>
            <a:ext cx="4818888" cy="3547872"/>
          </a:xfrm>
        </p:spPr>
        <p:txBody>
          <a:bodyPr vert="horz" lIns="91440" tIns="45720" rIns="91440" bIns="45720" rtlCol="0" anchor="t">
            <a:normAutofit/>
          </a:bodyPr>
          <a:lstStyle/>
          <a:p>
            <a:pPr marL="0" indent="0">
              <a:buNone/>
            </a:pPr>
            <a:r>
              <a:rPr lang="el-GR" sz="2400" dirty="0"/>
              <a:t>Για την επίτευξη της εισαγωγής τιμών πίεσης χρησιμοποιείται:</a:t>
            </a:r>
          </a:p>
          <a:p>
            <a:pPr marL="0" indent="0">
              <a:buNone/>
            </a:pPr>
            <a:endParaRPr lang="el-GR" sz="2400" dirty="0"/>
          </a:p>
          <a:p>
            <a:pPr marL="0" indent="0">
              <a:buNone/>
            </a:pPr>
            <a:r>
              <a:rPr lang="el-GR" sz="2400" dirty="0"/>
              <a:t>Μοντέλο Αισθητήρα : DF9-40 </a:t>
            </a:r>
          </a:p>
          <a:p>
            <a:pPr marL="0" indent="0">
              <a:buNone/>
            </a:pPr>
            <a:r>
              <a:rPr lang="el-GR" sz="2400" dirty="0"/>
              <a:t>Πίεση : 0-500g</a:t>
            </a:r>
          </a:p>
        </p:txBody>
      </p:sp>
      <p:pic>
        <p:nvPicPr>
          <p:cNvPr id="5" name="Εικόνα 4" descr="HD Technology Wallpapers - Top Free HD Technology Backgrounds ...">
            <a:extLst>
              <a:ext uri="{FF2B5EF4-FFF2-40B4-BE49-F238E27FC236}">
                <a16:creationId xmlns:a16="http://schemas.microsoft.com/office/drawing/2014/main" id="{F171BB6F-D0D3-694C-8339-6BC70753B808}"/>
              </a:ext>
            </a:extLst>
          </p:cNvPr>
          <p:cNvPicPr>
            <a:picLocks noChangeAspect="1"/>
          </p:cNvPicPr>
          <p:nvPr/>
        </p:nvPicPr>
        <p:blipFill>
          <a:blip r:embed="rId2"/>
          <a:srcRect l="-117" t="1127" r="23570" b="628"/>
          <a:stretch/>
        </p:blipFill>
        <p:spPr>
          <a:xfrm>
            <a:off x="7355748" y="-3708"/>
            <a:ext cx="9431460" cy="6875385"/>
          </a:xfrm>
          <a:prstGeom prst="rect">
            <a:avLst/>
          </a:prstGeom>
        </p:spPr>
      </p:pic>
      <p:pic>
        <p:nvPicPr>
          <p:cNvPr id="4" name="Εικόνα 3" descr="Εικόνα που περιέχει μαγειρικά σκεύη, κουζινικά σκεύη, ασπρόμαυρο&#10;&#10;Το περιεχόμενο που δημιουργείται από τεχνητή νοημοσύνη μπορεί να μην είναι σωστό.">
            <a:extLst>
              <a:ext uri="{FF2B5EF4-FFF2-40B4-BE49-F238E27FC236}">
                <a16:creationId xmlns:a16="http://schemas.microsoft.com/office/drawing/2014/main" id="{401A2BB7-E077-A982-53F0-253070F7C489}"/>
              </a:ext>
            </a:extLst>
          </p:cNvPr>
          <p:cNvPicPr>
            <a:picLocks noChangeAspect="1"/>
          </p:cNvPicPr>
          <p:nvPr/>
        </p:nvPicPr>
        <p:blipFill>
          <a:blip r:embed="rId3"/>
          <a:stretch>
            <a:fillRect/>
          </a:stretch>
        </p:blipFill>
        <p:spPr>
          <a:xfrm>
            <a:off x="5736960" y="881777"/>
            <a:ext cx="5157044" cy="50851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19201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F09A2BE-164C-2B6A-2045-4194A18295FB}"/>
            </a:ext>
          </a:extLst>
        </p:cNvPr>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A2716A6C-6826-5D99-BCD7-409076DA8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66D97640-A2D3-DC06-7D15-B0EBB889E109}"/>
              </a:ext>
            </a:extLst>
          </p:cNvPr>
          <p:cNvSpPr>
            <a:spLocks noGrp="1"/>
          </p:cNvSpPr>
          <p:nvPr>
            <p:ph type="title"/>
          </p:nvPr>
        </p:nvSpPr>
        <p:spPr>
          <a:xfrm>
            <a:off x="630413" y="641910"/>
            <a:ext cx="4819411" cy="1350886"/>
          </a:xfrm>
        </p:spPr>
        <p:txBody>
          <a:bodyPr anchor="b">
            <a:normAutofit/>
          </a:bodyPr>
          <a:lstStyle/>
          <a:p>
            <a:r>
              <a:rPr lang="el-GR" dirty="0"/>
              <a:t>Προβλήματα</a:t>
            </a:r>
          </a:p>
        </p:txBody>
      </p:sp>
      <p:sp>
        <p:nvSpPr>
          <p:cNvPr id="14" name="sketch line">
            <a:extLst>
              <a:ext uri="{FF2B5EF4-FFF2-40B4-BE49-F238E27FC236}">
                <a16:creationId xmlns:a16="http://schemas.microsoft.com/office/drawing/2014/main" id="{3D37D8AB-DEBB-9A78-CF7E-6561CA3CF3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Θέση περιεχομένου 2">
            <a:extLst>
              <a:ext uri="{FF2B5EF4-FFF2-40B4-BE49-F238E27FC236}">
                <a16:creationId xmlns:a16="http://schemas.microsoft.com/office/drawing/2014/main" id="{B2098C33-568E-15F3-3A05-0D9B2A029DBD}"/>
              </a:ext>
            </a:extLst>
          </p:cNvPr>
          <p:cNvSpPr>
            <a:spLocks noGrp="1"/>
          </p:cNvSpPr>
          <p:nvPr>
            <p:ph idx="1"/>
          </p:nvPr>
        </p:nvSpPr>
        <p:spPr>
          <a:xfrm>
            <a:off x="634335" y="2818533"/>
            <a:ext cx="4818888" cy="3547872"/>
          </a:xfrm>
        </p:spPr>
        <p:txBody>
          <a:bodyPr vert="horz" lIns="91440" tIns="45720" rIns="91440" bIns="45720" rtlCol="0" anchor="t">
            <a:normAutofit/>
          </a:bodyPr>
          <a:lstStyle/>
          <a:p>
            <a:pPr>
              <a:buNone/>
            </a:pPr>
            <a:r>
              <a:rPr lang="el-GR" sz="2400" dirty="0"/>
              <a:t>Αστάθεια  Κίνησης </a:t>
            </a:r>
            <a:endParaRPr lang="el-GR" sz="2400"/>
          </a:p>
          <a:p>
            <a:pPr>
              <a:buNone/>
            </a:pPr>
            <a:endParaRPr lang="el-GR" sz="2400" dirty="0"/>
          </a:p>
          <a:p>
            <a:pPr>
              <a:buNone/>
            </a:pPr>
            <a:r>
              <a:rPr lang="el-GR" sz="2400" dirty="0"/>
              <a:t>Επίλυση : Περιορισμός Κίνησης</a:t>
            </a:r>
          </a:p>
          <a:p>
            <a:pPr>
              <a:buNone/>
            </a:pPr>
            <a:endParaRPr lang="el-GR" sz="2400" dirty="0"/>
          </a:p>
          <a:p>
            <a:pPr>
              <a:buNone/>
            </a:pPr>
            <a:r>
              <a:rPr lang="el-GR" sz="2400" dirty="0"/>
              <a:t>Αποτελέσματα :</a:t>
            </a:r>
          </a:p>
          <a:p>
            <a:pPr>
              <a:buNone/>
            </a:pPr>
            <a:r>
              <a:rPr lang="el-GR" sz="2400" dirty="0"/>
              <a:t>   Πολύ πιο σταθερό αλλά πιο αργό και όχι απότομο.</a:t>
            </a:r>
          </a:p>
          <a:p>
            <a:pPr>
              <a:buNone/>
            </a:pPr>
            <a:r>
              <a:rPr lang="el-GR" sz="2400" dirty="0"/>
              <a:t>  </a:t>
            </a:r>
          </a:p>
          <a:p>
            <a:pPr>
              <a:buNone/>
            </a:pPr>
            <a:endParaRPr lang="el-GR" sz="2400" dirty="0"/>
          </a:p>
          <a:p>
            <a:pPr>
              <a:buNone/>
            </a:pPr>
            <a:endParaRPr lang="el-GR" sz="2400" dirty="0"/>
          </a:p>
          <a:p>
            <a:pPr>
              <a:buNone/>
            </a:pPr>
            <a:endParaRPr lang="el-GR" sz="2400" dirty="0"/>
          </a:p>
          <a:p>
            <a:pPr>
              <a:buNone/>
            </a:pPr>
            <a:endParaRPr lang="el-GR" sz="2400" dirty="0"/>
          </a:p>
        </p:txBody>
      </p:sp>
      <p:pic>
        <p:nvPicPr>
          <p:cNvPr id="5" name="Εικόνα 4" descr="HD Technology Wallpapers - Top Free HD Technology Backgrounds ...">
            <a:extLst>
              <a:ext uri="{FF2B5EF4-FFF2-40B4-BE49-F238E27FC236}">
                <a16:creationId xmlns:a16="http://schemas.microsoft.com/office/drawing/2014/main" id="{2DCD6856-6CF9-27E4-F702-5E585AC49DFF}"/>
              </a:ext>
            </a:extLst>
          </p:cNvPr>
          <p:cNvPicPr>
            <a:picLocks noChangeAspect="1"/>
          </p:cNvPicPr>
          <p:nvPr/>
        </p:nvPicPr>
        <p:blipFill>
          <a:blip r:embed="rId2"/>
          <a:srcRect l="-117" t="1127" r="23570" b="628"/>
          <a:stretch/>
        </p:blipFill>
        <p:spPr>
          <a:xfrm>
            <a:off x="7286475" y="-17563"/>
            <a:ext cx="9431460" cy="6875385"/>
          </a:xfrm>
          <a:prstGeom prst="rect">
            <a:avLst/>
          </a:prstGeom>
        </p:spPr>
      </p:pic>
      <p:pic>
        <p:nvPicPr>
          <p:cNvPr id="6" name="Εικόνα 5" descr="Εικόνα που περιέχει κείμενο, στιγμιότυπο οθόνης, γραμματοσειρά, λογισμικό&#10;&#10;Το περιεχόμενο που δημιουργείται από τεχνητή νοημοσύνη μπορεί να μην είναι σωστό.">
            <a:extLst>
              <a:ext uri="{FF2B5EF4-FFF2-40B4-BE49-F238E27FC236}">
                <a16:creationId xmlns:a16="http://schemas.microsoft.com/office/drawing/2014/main" id="{8D7CF695-22DA-54C8-8EBC-68C6082D384D}"/>
              </a:ext>
            </a:extLst>
          </p:cNvPr>
          <p:cNvPicPr>
            <a:picLocks noChangeAspect="1"/>
          </p:cNvPicPr>
          <p:nvPr/>
        </p:nvPicPr>
        <p:blipFill>
          <a:blip r:embed="rId3"/>
          <a:stretch>
            <a:fillRect/>
          </a:stretch>
        </p:blipFill>
        <p:spPr>
          <a:xfrm>
            <a:off x="5451085" y="1313372"/>
            <a:ext cx="6106244" cy="41593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1649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2DD0804-FB34-5282-9526-7AA6727E3D16}"/>
            </a:ext>
          </a:extLst>
        </p:cNvPr>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D765B540-E0DA-5293-B051-A189F59641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518AB053-2AA2-15D9-0D43-C499B9790042}"/>
              </a:ext>
            </a:extLst>
          </p:cNvPr>
          <p:cNvSpPr>
            <a:spLocks noGrp="1"/>
          </p:cNvSpPr>
          <p:nvPr>
            <p:ph type="title"/>
          </p:nvPr>
        </p:nvSpPr>
        <p:spPr>
          <a:xfrm>
            <a:off x="630413" y="641910"/>
            <a:ext cx="4819411" cy="1350886"/>
          </a:xfrm>
        </p:spPr>
        <p:txBody>
          <a:bodyPr anchor="b">
            <a:normAutofit/>
          </a:bodyPr>
          <a:lstStyle/>
          <a:p>
            <a:r>
              <a:rPr lang="el-GR" dirty="0"/>
              <a:t>Προβλήματα</a:t>
            </a:r>
          </a:p>
        </p:txBody>
      </p:sp>
      <p:sp>
        <p:nvSpPr>
          <p:cNvPr id="14" name="sketch line">
            <a:extLst>
              <a:ext uri="{FF2B5EF4-FFF2-40B4-BE49-F238E27FC236}">
                <a16:creationId xmlns:a16="http://schemas.microsoft.com/office/drawing/2014/main" id="{CC307232-CD81-CB4D-9BFB-5BC4BF0C76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Θέση περιεχομένου 2">
            <a:extLst>
              <a:ext uri="{FF2B5EF4-FFF2-40B4-BE49-F238E27FC236}">
                <a16:creationId xmlns:a16="http://schemas.microsoft.com/office/drawing/2014/main" id="{973A19E1-0578-1E48-FFDD-DBD6A2D2F3C8}"/>
              </a:ext>
            </a:extLst>
          </p:cNvPr>
          <p:cNvSpPr>
            <a:spLocks noGrp="1"/>
          </p:cNvSpPr>
          <p:nvPr>
            <p:ph idx="1"/>
          </p:nvPr>
        </p:nvSpPr>
        <p:spPr>
          <a:xfrm>
            <a:off x="384953" y="2804678"/>
            <a:ext cx="4818888" cy="3741835"/>
          </a:xfrm>
        </p:spPr>
        <p:txBody>
          <a:bodyPr vert="horz" lIns="91440" tIns="45720" rIns="91440" bIns="45720" rtlCol="0" anchor="t">
            <a:normAutofit fontScale="92500" lnSpcReduction="20000"/>
          </a:bodyPr>
          <a:lstStyle/>
          <a:p>
            <a:pPr>
              <a:buNone/>
            </a:pPr>
            <a:r>
              <a:rPr lang="el-GR" sz="2400" dirty="0"/>
              <a:t>    Προβλήματα κινήσεων  του βραχίονα:</a:t>
            </a:r>
          </a:p>
          <a:p>
            <a:pPr>
              <a:buNone/>
            </a:pPr>
            <a:endParaRPr lang="el-GR" sz="2400" dirty="0"/>
          </a:p>
          <a:p>
            <a:pPr>
              <a:buNone/>
            </a:pPr>
            <a:r>
              <a:rPr lang="el-GR" sz="2400" dirty="0"/>
              <a:t>    Υπόθεση : Διαρροή ρευμάτων στην πλακέτα από κακές κολλήσεις λόγω κακής ποιότητας Κολλητηριού.</a:t>
            </a:r>
          </a:p>
          <a:p>
            <a:pPr>
              <a:buNone/>
            </a:pPr>
            <a:endParaRPr lang="el-GR" sz="2400" dirty="0"/>
          </a:p>
          <a:p>
            <a:pPr>
              <a:buNone/>
            </a:pPr>
            <a:r>
              <a:rPr lang="el-GR" sz="2400" dirty="0"/>
              <a:t>  Επίλυση  : </a:t>
            </a:r>
            <a:endParaRPr lang="el-GR" sz="2400"/>
          </a:p>
          <a:p>
            <a:pPr>
              <a:buNone/>
            </a:pPr>
            <a:r>
              <a:rPr lang="el-GR" sz="2400" dirty="0"/>
              <a:t>    Κατασκευή του κυκλώματος στο  ράστερ.</a:t>
            </a:r>
            <a:endParaRPr lang="el-GR" dirty="0"/>
          </a:p>
          <a:p>
            <a:pPr>
              <a:buNone/>
            </a:pPr>
            <a:r>
              <a:rPr lang="el-GR" sz="2400" dirty="0"/>
              <a:t>  </a:t>
            </a:r>
          </a:p>
          <a:p>
            <a:pPr>
              <a:buNone/>
            </a:pPr>
            <a:endParaRPr lang="el-GR" sz="2400" dirty="0"/>
          </a:p>
          <a:p>
            <a:pPr>
              <a:buNone/>
            </a:pPr>
            <a:endParaRPr lang="el-GR" sz="2400" dirty="0"/>
          </a:p>
          <a:p>
            <a:pPr>
              <a:buNone/>
            </a:pPr>
            <a:endParaRPr lang="el-GR" sz="2400" dirty="0"/>
          </a:p>
          <a:p>
            <a:pPr>
              <a:buNone/>
            </a:pPr>
            <a:endParaRPr lang="el-GR" sz="2400" dirty="0"/>
          </a:p>
        </p:txBody>
      </p:sp>
      <p:pic>
        <p:nvPicPr>
          <p:cNvPr id="5" name="Εικόνα 4" descr="HD Technology Wallpapers - Top Free HD Technology Backgrounds ...">
            <a:extLst>
              <a:ext uri="{FF2B5EF4-FFF2-40B4-BE49-F238E27FC236}">
                <a16:creationId xmlns:a16="http://schemas.microsoft.com/office/drawing/2014/main" id="{330DD34A-28FC-4E92-91BD-C3DC5BCB7A5B}"/>
              </a:ext>
            </a:extLst>
          </p:cNvPr>
          <p:cNvPicPr>
            <a:picLocks noChangeAspect="1"/>
          </p:cNvPicPr>
          <p:nvPr/>
        </p:nvPicPr>
        <p:blipFill>
          <a:blip r:embed="rId2"/>
          <a:srcRect l="-117" t="1127" r="23570" b="628"/>
          <a:stretch/>
        </p:blipFill>
        <p:spPr>
          <a:xfrm>
            <a:off x="7286475" y="-17563"/>
            <a:ext cx="9431460" cy="6875385"/>
          </a:xfrm>
          <a:prstGeom prst="rect">
            <a:avLst/>
          </a:prstGeom>
        </p:spPr>
      </p:pic>
      <p:pic>
        <p:nvPicPr>
          <p:cNvPr id="4" name="Εικόνα 3" descr="Εικόνα που περιέχει ηλεκτρονικές συσκευές, ηλεκτρονικός μηχανικός, ηλεκτρονικό εξάρτημα, στοιχείο κυκλώματος&#10;&#10;Το περιεχόμενο που δημιουργείται από τεχνητή νοημοσύνη μπορεί να μην είναι σωστό.">
            <a:extLst>
              <a:ext uri="{FF2B5EF4-FFF2-40B4-BE49-F238E27FC236}">
                <a16:creationId xmlns:a16="http://schemas.microsoft.com/office/drawing/2014/main" id="{882BDEDE-C95D-758C-DA0A-CF402BF8C5A9}"/>
              </a:ext>
            </a:extLst>
          </p:cNvPr>
          <p:cNvPicPr>
            <a:picLocks noChangeAspect="1"/>
          </p:cNvPicPr>
          <p:nvPr/>
        </p:nvPicPr>
        <p:blipFill>
          <a:blip r:embed="rId3"/>
          <a:stretch>
            <a:fillRect/>
          </a:stretch>
        </p:blipFill>
        <p:spPr>
          <a:xfrm>
            <a:off x="5585338" y="864734"/>
            <a:ext cx="4554495" cy="51068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86760025"/>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Ευρεία οθόνη</PresentationFormat>
  <Paragraphs>0</Paragraphs>
  <Slides>10</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10</vt:i4>
      </vt:variant>
    </vt:vector>
  </HeadingPairs>
  <TitlesOfParts>
    <vt:vector size="11" baseType="lpstr">
      <vt:lpstr>Θέμα του Office</vt:lpstr>
      <vt:lpstr>ΔΙΕΘΝΕΣ ΠΑΝΕΠΙΣΤΗΜΙΟ ΕΛΛΑΔΟΣ</vt:lpstr>
      <vt:lpstr>Περιεχόμενα </vt:lpstr>
      <vt:lpstr>Επαφή Ανθρώπου - Τεχνολογίας</vt:lpstr>
      <vt:lpstr>Δόνηση</vt:lpstr>
      <vt:lpstr>Πρακτική Εφαρμογή</vt:lpstr>
      <vt:lpstr>Ειδοποίηση - Προειδοποίηση</vt:lpstr>
      <vt:lpstr>Αισθητήρας Πίεσης </vt:lpstr>
      <vt:lpstr>Προβλήματα</vt:lpstr>
      <vt:lpstr>Προβλήματα</vt:lpstr>
      <vt:lpstr>Μελλοντικές επεκτάσεις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851</cp:revision>
  <dcterms:created xsi:type="dcterms:W3CDTF">2025-01-07T01:51:43Z</dcterms:created>
  <dcterms:modified xsi:type="dcterms:W3CDTF">2025-01-31T02:25:38Z</dcterms:modified>
</cp:coreProperties>
</file>