
<file path=[Content_Types].xml><?xml version="1.0" encoding="utf-8"?>
<Types xmlns="http://schemas.openxmlformats.org/package/2006/content-types">
  <Default ContentType="application/x-fontdata" Extension="fntdata"/>
  <Default ContentType="image/jpeg" Extension="jpeg"/>
  <Default ContentType="image/png" Extension="png"/>
  <Default ContentType="application/vnd.openxmlformats-package.relationships+xml" Extension="rels"/>
  <Default ContentType="image/svg+xml" Extension="svg"/>
  <Default ContentType="application/xml" Extension="xml"/>
  <Override ContentType="application/vnd.openxmlformats-officedocument.extended-properties+xml" PartName="/docProps/app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tableStyles+xml" PartName="/ppt/tableStyles.xml"/>
  <Override ContentType="application/vnd.openxmlformats-officedocument.theme+xml" PartName="/ppt/theme/theme1.xml"/>
  <Override ContentType="application/vnd.openxmlformats-officedocument.presentationml.viewProps+xml" PartName="/ppt/viewProps.xml"/>
</Types>
</file>

<file path=_rels/.rels><?xml version="1.0" encoding="UTF-8" standalone="yes"?><Relationships xmlns="http://schemas.openxmlformats.org/package/2006/relationships"><Relationship Id="rId1" Target="ppt/presentation.xml" Type="http://schemas.openxmlformats.org/officeDocument/2006/relationships/officeDocument"/><Relationship Id="rId2" Target="docProps/thumbnail.jpeg" Type="http://schemas.openxmlformats.org/package/2006/relationships/metadata/thumbnail"/><Relationship Id="rId3" Target="docProps/core.xml" Type="http://schemas.openxmlformats.org/package/2006/relationships/metadata/core-properties"/><Relationship Id="rId4" Target="docProps/app.xml" Type="http://schemas.openxmlformats.org/officeDocument/2006/relationships/extended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embedTrueTypeFonts="true">
  <p:sldMasterIdLst>
    <p:sldMasterId id="2147483648" r:id="rId1"/>
  </p:sld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</p:sldIdLst>
  <p:sldSz cx="18288000" cy="10287000"/>
  <p:notesSz cx="6858000" cy="9144000"/>
  <p:embeddedFontLst>
    <p:embeddedFont>
      <p:font typeface="Telegraf" charset="1" panose="00000500000000000000"/>
      <p:regular r:id="rId17"/>
    </p:embeddedFont>
    <p:embeddedFont>
      <p:font typeface="Helvetica World" charset="1" panose="020B0500040000020004"/>
      <p:regular r:id="rId18"/>
    </p:embeddedFont>
    <p:embeddedFont>
      <p:font typeface="Montserrat" charset="1" panose="00000500000000000000"/>
      <p:regular r:id="rId19"/>
    </p:embeddedFont>
    <p:embeddedFont>
      <p:font typeface="Lato" charset="1" panose="020F0502020204030203"/>
      <p:regular r:id="rId20"/>
    </p:embeddedFont>
    <p:embeddedFont>
      <p:font typeface="Heebo Black" charset="1" panose="00000A00000000000000"/>
      <p:regular r:id="rId21"/>
    </p:embeddedFont>
    <p:embeddedFont>
      <p:font typeface="Telegraf Bold" charset="1" panose="00000800000000000000"/>
      <p:regular r:id="rId22"/>
    </p:embeddedFont>
    <p:embeddedFont>
      <p:font typeface="Roboto" charset="1" panose="02000000000000000000"/>
      <p:regular r:id="rId23"/>
    </p:embeddedFont>
    <p:embeddedFont>
      <p:font typeface="Helvetica World Bold" charset="1" panose="020B0800040000020004"/>
      <p:regular r:id="rId24"/>
    </p:embeddedFont>
    <p:embeddedFont>
      <p:font typeface="Poppins" charset="1" panose="00000500000000000000"/>
      <p:regular r:id="rId25"/>
    </p:embeddedFont>
    <p:embeddedFont>
      <p:font typeface="Arimo Bold" charset="1" panose="020B0704020202020204"/>
      <p:regular r:id="rId26"/>
    </p:embeddedFont>
    <p:embeddedFont>
      <p:font typeface="Arimo" charset="1" panose="020B0604020202020204"/>
      <p:regular r:id="rId27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74" d="100"/>
          <a:sy n="74" d="100"/>
        </p:scale>
        <p:origin x="-109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<Relationships xmlns="http://schemas.openxmlformats.org/package/2006/relationships"><Relationship Id="rId1" Target="slideMasters/slideMaster1.xml" Type="http://schemas.openxmlformats.org/officeDocument/2006/relationships/slideMaster"/><Relationship Id="rId10" Target="slides/slide5.xml" Type="http://schemas.openxmlformats.org/officeDocument/2006/relationships/slide"/><Relationship Id="rId11" Target="slides/slide6.xml" Type="http://schemas.openxmlformats.org/officeDocument/2006/relationships/slide"/><Relationship Id="rId12" Target="slides/slide7.xml" Type="http://schemas.openxmlformats.org/officeDocument/2006/relationships/slide"/><Relationship Id="rId13" Target="slides/slide8.xml" Type="http://schemas.openxmlformats.org/officeDocument/2006/relationships/slide"/><Relationship Id="rId14" Target="slides/slide9.xml" Type="http://schemas.openxmlformats.org/officeDocument/2006/relationships/slide"/><Relationship Id="rId15" Target="slides/slide10.xml" Type="http://schemas.openxmlformats.org/officeDocument/2006/relationships/slide"/><Relationship Id="rId16" Target="slides/slide11.xml" Type="http://schemas.openxmlformats.org/officeDocument/2006/relationships/slide"/><Relationship Id="rId17" Target="fonts/font17.fntdata" Type="http://schemas.openxmlformats.org/officeDocument/2006/relationships/font"/><Relationship Id="rId18" Target="fonts/font18.fntdata" Type="http://schemas.openxmlformats.org/officeDocument/2006/relationships/font"/><Relationship Id="rId19" Target="fonts/font19.fntdata" Type="http://schemas.openxmlformats.org/officeDocument/2006/relationships/font"/><Relationship Id="rId2" Target="presProps.xml" Type="http://schemas.openxmlformats.org/officeDocument/2006/relationships/presProps"/><Relationship Id="rId20" Target="fonts/font20.fntdata" Type="http://schemas.openxmlformats.org/officeDocument/2006/relationships/font"/><Relationship Id="rId21" Target="fonts/font21.fntdata" Type="http://schemas.openxmlformats.org/officeDocument/2006/relationships/font"/><Relationship Id="rId22" Target="fonts/font22.fntdata" Type="http://schemas.openxmlformats.org/officeDocument/2006/relationships/font"/><Relationship Id="rId23" Target="fonts/font23.fntdata" Type="http://schemas.openxmlformats.org/officeDocument/2006/relationships/font"/><Relationship Id="rId24" Target="fonts/font24.fntdata" Type="http://schemas.openxmlformats.org/officeDocument/2006/relationships/font"/><Relationship Id="rId25" Target="fonts/font25.fntdata" Type="http://schemas.openxmlformats.org/officeDocument/2006/relationships/font"/><Relationship Id="rId26" Target="fonts/font26.fntdata" Type="http://schemas.openxmlformats.org/officeDocument/2006/relationships/font"/><Relationship Id="rId27" Target="fonts/font27.fntdata" Type="http://schemas.openxmlformats.org/officeDocument/2006/relationships/font"/><Relationship Id="rId3" Target="viewProps.xml" Type="http://schemas.openxmlformats.org/officeDocument/2006/relationships/viewProps"/><Relationship Id="rId4" Target="theme/theme1.xml" Type="http://schemas.openxmlformats.org/officeDocument/2006/relationships/theme"/><Relationship Id="rId5" Target="tableStyles.xml" Type="http://schemas.openxmlformats.org/officeDocument/2006/relationships/tableStyles"/><Relationship Id="rId6" Target="slides/slide1.xml" Type="http://schemas.openxmlformats.org/officeDocument/2006/relationships/slide"/><Relationship Id="rId7" Target="slides/slide2.xml" Type="http://schemas.openxmlformats.org/officeDocument/2006/relationships/slide"/><Relationship Id="rId8" Target="slides/slide3.xml" Type="http://schemas.openxmlformats.org/officeDocument/2006/relationships/slide"/><Relationship Id="rId9" Target="slides/slide4.xml" Type="http://schemas.openxmlformats.org/officeDocument/2006/relationships/slide"/></Relationships>
</file>

<file path=ppt/slideLayouts/_rels/slideLayout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0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2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3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4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5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6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7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8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9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arget="../slideLayouts/slideLayout1.xml" Type="http://schemas.openxmlformats.org/officeDocument/2006/relationships/slideLayout"/><Relationship Id="rId10" Target="../slideLayouts/slideLayout10.xml" Type="http://schemas.openxmlformats.org/officeDocument/2006/relationships/slideLayout"/><Relationship Id="rId11" Target="../slideLayouts/slideLayout11.xml" Type="http://schemas.openxmlformats.org/officeDocument/2006/relationships/slideLayout"/><Relationship Id="rId12" Target="../theme/theme1.xml" Type="http://schemas.openxmlformats.org/officeDocument/2006/relationships/theme"/><Relationship Id="rId2" Target="../slideLayouts/slideLayout2.xml" Type="http://schemas.openxmlformats.org/officeDocument/2006/relationships/slideLayout"/><Relationship Id="rId3" Target="../slideLayouts/slideLayout3.xml" Type="http://schemas.openxmlformats.org/officeDocument/2006/relationships/slideLayout"/><Relationship Id="rId4" Target="../slideLayouts/slideLayout4.xml" Type="http://schemas.openxmlformats.org/officeDocument/2006/relationships/slideLayout"/><Relationship Id="rId5" Target="../slideLayouts/slideLayout5.xml" Type="http://schemas.openxmlformats.org/officeDocument/2006/relationships/slideLayout"/><Relationship Id="rId6" Target="../slideLayouts/slideLayout6.xml" Type="http://schemas.openxmlformats.org/officeDocument/2006/relationships/slideLayout"/><Relationship Id="rId7" Target="../slideLayouts/slideLayout7.xml" Type="http://schemas.openxmlformats.org/officeDocument/2006/relationships/slideLayout"/><Relationship Id="rId8" Target="../slideLayouts/slideLayout8.xml" Type="http://schemas.openxmlformats.org/officeDocument/2006/relationships/slideLayout"/><Relationship Id="rId9" Target="../slideLayouts/slideLayout9.xml" Type="http://schemas.openxmlformats.org/officeDocument/2006/relationships/slideLayout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2.svg" Type="http://schemas.openxmlformats.org/officeDocument/2006/relationships/image"/><Relationship Id="rId4" Target="../media/image3.png" Type="http://schemas.openxmlformats.org/officeDocument/2006/relationships/image"/></Relationships>
</file>

<file path=ppt/slides/_rels/slide10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32.jpeg" Type="http://schemas.openxmlformats.org/officeDocument/2006/relationships/image"/><Relationship Id="rId3" Target="../media/image6.png" Type="http://schemas.openxmlformats.org/officeDocument/2006/relationships/image"/><Relationship Id="rId4" Target="../media/image33.jpeg" Type="http://schemas.openxmlformats.org/officeDocument/2006/relationships/image"/><Relationship Id="rId5" Target="../media/image34.jpeg" Type="http://schemas.openxmlformats.org/officeDocument/2006/relationships/image"/><Relationship Id="rId6" Target="../media/image35.jpeg" Type="http://schemas.openxmlformats.org/officeDocument/2006/relationships/image"/><Relationship Id="rId7" Target="../media/image36.jpeg" Type="http://schemas.openxmlformats.org/officeDocument/2006/relationships/image"/><Relationship Id="rId8" Target="../media/image19.png" Type="http://schemas.openxmlformats.org/officeDocument/2006/relationships/image"/></Relationships>
</file>

<file path=ppt/slides/_rels/slide11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20.png" Type="http://schemas.openxmlformats.org/officeDocument/2006/relationships/image"/><Relationship Id="rId3" Target="../media/image22.png" Type="http://schemas.openxmlformats.org/officeDocument/2006/relationships/image"/><Relationship Id="rId4" Target="../media/image23.svg" Type="http://schemas.openxmlformats.org/officeDocument/2006/relationships/image"/><Relationship Id="rId5" Target="../media/image19.png" Type="http://schemas.openxmlformats.org/officeDocument/2006/relationships/image"/><Relationship Id="rId6" Target="../media/image37.png" Type="http://schemas.openxmlformats.org/officeDocument/2006/relationships/image"/></Relationships>
</file>

<file path=ppt/slides/_rels/slide2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4.png" Type="http://schemas.openxmlformats.org/officeDocument/2006/relationships/image"/><Relationship Id="rId3" Target="../media/image5.png" Type="http://schemas.openxmlformats.org/officeDocument/2006/relationships/image"/></Relationships>
</file>

<file path=ppt/slides/_rels/slide3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2.svg" Type="http://schemas.openxmlformats.org/officeDocument/2006/relationships/image"/></Relationships>
</file>

<file path=ppt/slides/_rels/slide4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10" Target="../media/image14.png" Type="http://schemas.openxmlformats.org/officeDocument/2006/relationships/image"/><Relationship Id="rId11" Target="../media/image15.png" Type="http://schemas.openxmlformats.org/officeDocument/2006/relationships/image"/><Relationship Id="rId12" Target="../media/image16.svg" Type="http://schemas.openxmlformats.org/officeDocument/2006/relationships/image"/><Relationship Id="rId13" Target="../media/image17.png" Type="http://schemas.openxmlformats.org/officeDocument/2006/relationships/image"/><Relationship Id="rId14" Target="../media/image18.png" Type="http://schemas.openxmlformats.org/officeDocument/2006/relationships/image"/><Relationship Id="rId2" Target="../media/image6.png" Type="http://schemas.openxmlformats.org/officeDocument/2006/relationships/image"/><Relationship Id="rId3" Target="../media/image7.jpeg" Type="http://schemas.openxmlformats.org/officeDocument/2006/relationships/image"/><Relationship Id="rId4" Target="../media/image8.png" Type="http://schemas.openxmlformats.org/officeDocument/2006/relationships/image"/><Relationship Id="rId5" Target="../media/image9.svg" Type="http://schemas.openxmlformats.org/officeDocument/2006/relationships/image"/><Relationship Id="rId6" Target="../media/image10.png" Type="http://schemas.openxmlformats.org/officeDocument/2006/relationships/image"/><Relationship Id="rId7" Target="../media/image11.png" Type="http://schemas.openxmlformats.org/officeDocument/2006/relationships/image"/><Relationship Id="rId8" Target="../media/image12.png" Type="http://schemas.openxmlformats.org/officeDocument/2006/relationships/image"/><Relationship Id="rId9" Target="../media/image13.png" Type="http://schemas.openxmlformats.org/officeDocument/2006/relationships/image"/></Relationships>
</file>

<file path=ppt/slides/_rels/slide5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9.png" Type="http://schemas.openxmlformats.org/officeDocument/2006/relationships/image"/><Relationship Id="rId3" Target="https://www.kaggle.com/datasets/pramod722445/create-hand-dataset-apk" TargetMode="External" Type="http://schemas.openxmlformats.org/officeDocument/2006/relationships/hyperlink"/><Relationship Id="rId4" Target="../media/image20.png" Type="http://schemas.openxmlformats.org/officeDocument/2006/relationships/image"/><Relationship Id="rId5" Target="../media/image21.png" Type="http://schemas.openxmlformats.org/officeDocument/2006/relationships/image"/></Relationships>
</file>

<file path=ppt/slides/_rels/slide6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10" Target="../media/image27.svg" Type="http://schemas.openxmlformats.org/officeDocument/2006/relationships/image"/><Relationship Id="rId11" Target="../media/image28.png" Type="http://schemas.openxmlformats.org/officeDocument/2006/relationships/image"/><Relationship Id="rId12" Target="../media/image29.png" Type="http://schemas.openxmlformats.org/officeDocument/2006/relationships/image"/><Relationship Id="rId2" Target="../media/image22.png" Type="http://schemas.openxmlformats.org/officeDocument/2006/relationships/image"/><Relationship Id="rId3" Target="../media/image23.svg" Type="http://schemas.openxmlformats.org/officeDocument/2006/relationships/image"/><Relationship Id="rId4" Target="../media/image19.png" Type="http://schemas.openxmlformats.org/officeDocument/2006/relationships/image"/><Relationship Id="rId5" Target="../media/image21.png" Type="http://schemas.openxmlformats.org/officeDocument/2006/relationships/image"/><Relationship Id="rId6" Target="../media/image6.png" Type="http://schemas.openxmlformats.org/officeDocument/2006/relationships/image"/><Relationship Id="rId7" Target="../media/image24.png" Type="http://schemas.openxmlformats.org/officeDocument/2006/relationships/image"/><Relationship Id="rId8" Target="../media/image25.svg" Type="http://schemas.openxmlformats.org/officeDocument/2006/relationships/image"/><Relationship Id="rId9" Target="../media/image26.png" Type="http://schemas.openxmlformats.org/officeDocument/2006/relationships/image"/></Relationships>
</file>

<file path=ppt/slides/_rels/slide7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https://keras.io/api/applications/efficientnet/" TargetMode="External" Type="http://schemas.openxmlformats.org/officeDocument/2006/relationships/hyperlink"/><Relationship Id="rId3" Target="../media/image6.png" Type="http://schemas.openxmlformats.org/officeDocument/2006/relationships/image"/></Relationships>
</file>

<file path=ppt/slides/_rels/slide8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5.png" Type="http://schemas.openxmlformats.org/officeDocument/2006/relationships/image"/><Relationship Id="rId3" Target="../media/image30.png" Type="http://schemas.openxmlformats.org/officeDocument/2006/relationships/image"/><Relationship Id="rId4" Target="../media/image6.png" Type="http://schemas.openxmlformats.org/officeDocument/2006/relationships/image"/></Relationships>
</file>

<file path=ppt/slides/_rels/slide9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31.png" Type="http://schemas.openxmlformats.org/officeDocument/2006/relationships/image"/><Relationship Id="rId3" Target="../media/image21.png" Type="http://schemas.openxmlformats.org/officeDocument/2006/relationships/image"/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12489873" y="0"/>
            <a:ext cx="5798127" cy="10287000"/>
          </a:xfrm>
          <a:custGeom>
            <a:avLst/>
            <a:gdLst/>
            <a:ahLst/>
            <a:cxnLst/>
            <a:rect r="r" b="b" t="t" l="l"/>
            <a:pathLst>
              <a:path h="10287000" w="5798127">
                <a:moveTo>
                  <a:pt x="0" y="0"/>
                </a:moveTo>
                <a:lnTo>
                  <a:pt x="5798127" y="0"/>
                </a:lnTo>
                <a:lnTo>
                  <a:pt x="5798127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grpSp>
        <p:nvGrpSpPr>
          <p:cNvPr name="Group 3" id="3"/>
          <p:cNvGrpSpPr/>
          <p:nvPr/>
        </p:nvGrpSpPr>
        <p:grpSpPr>
          <a:xfrm rot="0">
            <a:off x="12623223" y="3657171"/>
            <a:ext cx="6935232" cy="8592543"/>
            <a:chOff x="0" y="0"/>
            <a:chExt cx="9246976" cy="11456724"/>
          </a:xfrm>
        </p:grpSpPr>
        <p:sp>
          <p:nvSpPr>
            <p:cNvPr name="Freeform 4" id="4"/>
            <p:cNvSpPr/>
            <p:nvPr/>
          </p:nvSpPr>
          <p:spPr>
            <a:xfrm flipH="false" flipV="false" rot="0">
              <a:off x="0" y="0"/>
              <a:ext cx="9246976" cy="11456724"/>
            </a:xfrm>
            <a:custGeom>
              <a:avLst/>
              <a:gdLst/>
              <a:ahLst/>
              <a:cxnLst/>
              <a:rect r="r" b="b" t="t" l="l"/>
              <a:pathLst>
                <a:path h="11456724" w="9246976">
                  <a:moveTo>
                    <a:pt x="0" y="0"/>
                  </a:moveTo>
                  <a:lnTo>
                    <a:pt x="9246976" y="0"/>
                  </a:lnTo>
                  <a:lnTo>
                    <a:pt x="9246976" y="11456724"/>
                  </a:lnTo>
                  <a:lnTo>
                    <a:pt x="0" y="1145672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/>
              <a:stretch>
                <a:fillRect l="0" t="0" r="0" b="0"/>
              </a:stretch>
            </a:blipFill>
          </p:spPr>
        </p:sp>
      </p:grpSp>
      <p:sp>
        <p:nvSpPr>
          <p:cNvPr name="TextBox 5" id="5"/>
          <p:cNvSpPr txBox="true"/>
          <p:nvPr/>
        </p:nvSpPr>
        <p:spPr>
          <a:xfrm rot="0">
            <a:off x="1028700" y="1019175"/>
            <a:ext cx="11461173" cy="40923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15380"/>
              </a:lnSpc>
            </a:pPr>
            <a:r>
              <a:rPr lang="en-US" sz="13982" spc="-559">
                <a:solidFill>
                  <a:srgbClr val="FFFFFF"/>
                </a:solidFill>
                <a:latin typeface="Telegraf"/>
                <a:ea typeface="Telegraf"/>
                <a:cs typeface="Telegraf"/>
                <a:sym typeface="Telegraf"/>
              </a:rPr>
              <a:t>GSL App Interpreter</a:t>
            </a:r>
          </a:p>
        </p:txBody>
      </p:sp>
      <p:sp>
        <p:nvSpPr>
          <p:cNvPr name="TextBox 6" id="6"/>
          <p:cNvSpPr txBox="true"/>
          <p:nvPr/>
        </p:nvSpPr>
        <p:spPr>
          <a:xfrm rot="0">
            <a:off x="1028700" y="8677910"/>
            <a:ext cx="6818971" cy="58039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4760"/>
              </a:lnSpc>
              <a:spcBef>
                <a:spcPct val="0"/>
              </a:spcBef>
            </a:pPr>
            <a:r>
              <a:rPr lang="en-US" sz="3400">
                <a:solidFill>
                  <a:srgbClr val="FFFFFF"/>
                </a:solidFill>
                <a:latin typeface="Helvetica World"/>
                <a:ea typeface="Helvetica World"/>
                <a:cs typeface="Helvetica World"/>
                <a:sym typeface="Helvetica World"/>
              </a:rPr>
              <a:t>Presented by Polihronis Varvaris</a:t>
            </a:r>
          </a:p>
        </p:txBody>
      </p:sp>
      <p:sp>
        <p:nvSpPr>
          <p:cNvPr name="TextBox 7" id="7"/>
          <p:cNvSpPr txBox="true"/>
          <p:nvPr/>
        </p:nvSpPr>
        <p:spPr>
          <a:xfrm rot="0">
            <a:off x="1028700" y="5143500"/>
            <a:ext cx="5091732" cy="213360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0">
              <a:lnSpc>
                <a:spcPts val="16800"/>
              </a:lnSpc>
              <a:spcBef>
                <a:spcPct val="0"/>
              </a:spcBef>
            </a:pPr>
            <a:r>
              <a:rPr lang="en-US" sz="14000" spc="-560">
                <a:solidFill>
                  <a:srgbClr val="8D0A75"/>
                </a:solidFill>
                <a:latin typeface="Montserrat"/>
                <a:ea typeface="Montserrat"/>
                <a:cs typeface="Montserrat"/>
                <a:sym typeface="Montserrat"/>
              </a:rPr>
              <a:t>Nyx</a:t>
            </a:r>
          </a:p>
        </p:txBody>
      </p:sp>
    </p:spTree>
  </p:cSld>
  <p:clrMapOvr>
    <a:masterClrMapping/>
  </p:clrMapOvr>
</p:sld>
</file>

<file path=ppt/slides/slide10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>
            <a:grpSpLocks noChangeAspect="true"/>
          </p:cNvGrpSpPr>
          <p:nvPr/>
        </p:nvGrpSpPr>
        <p:grpSpPr>
          <a:xfrm rot="0">
            <a:off x="13557489" y="2191386"/>
            <a:ext cx="3003191" cy="5942328"/>
            <a:chOff x="0" y="0"/>
            <a:chExt cx="2620010" cy="5184140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53340" y="25400"/>
              <a:ext cx="2513330" cy="5132070"/>
            </a:xfrm>
            <a:custGeom>
              <a:avLst/>
              <a:gdLst/>
              <a:ahLst/>
              <a:cxnLst/>
              <a:rect r="r" b="b" t="t" l="l"/>
              <a:pathLst>
                <a:path h="5132070" w="2513330">
                  <a:moveTo>
                    <a:pt x="2159000" y="0"/>
                  </a:moveTo>
                  <a:lnTo>
                    <a:pt x="354330" y="0"/>
                  </a:lnTo>
                  <a:cubicBezTo>
                    <a:pt x="158750" y="0"/>
                    <a:pt x="0" y="158750"/>
                    <a:pt x="0" y="354330"/>
                  </a:cubicBezTo>
                  <a:lnTo>
                    <a:pt x="0" y="4777740"/>
                  </a:lnTo>
                  <a:cubicBezTo>
                    <a:pt x="0" y="4973320"/>
                    <a:pt x="158750" y="5132070"/>
                    <a:pt x="354330" y="5132070"/>
                  </a:cubicBezTo>
                  <a:lnTo>
                    <a:pt x="2159000" y="5132070"/>
                  </a:lnTo>
                  <a:cubicBezTo>
                    <a:pt x="2354580" y="5132070"/>
                    <a:pt x="2513330" y="4973320"/>
                    <a:pt x="2513330" y="4777740"/>
                  </a:cubicBezTo>
                  <a:lnTo>
                    <a:pt x="2513330" y="354330"/>
                  </a:lnTo>
                  <a:cubicBezTo>
                    <a:pt x="2513330" y="158750"/>
                    <a:pt x="2354580" y="0"/>
                    <a:pt x="2159000" y="0"/>
                  </a:cubicBezTo>
                  <a:close/>
                  <a:moveTo>
                    <a:pt x="1558290" y="162560"/>
                  </a:moveTo>
                  <a:cubicBezTo>
                    <a:pt x="1576070" y="162560"/>
                    <a:pt x="1590040" y="176530"/>
                    <a:pt x="1590040" y="194310"/>
                  </a:cubicBezTo>
                  <a:cubicBezTo>
                    <a:pt x="1590040" y="212090"/>
                    <a:pt x="1576070" y="226060"/>
                    <a:pt x="1558290" y="226060"/>
                  </a:cubicBezTo>
                  <a:cubicBezTo>
                    <a:pt x="1540510" y="226060"/>
                    <a:pt x="1526540" y="212090"/>
                    <a:pt x="1526540" y="194310"/>
                  </a:cubicBezTo>
                  <a:cubicBezTo>
                    <a:pt x="1526540" y="176530"/>
                    <a:pt x="1541780" y="162560"/>
                    <a:pt x="1558290" y="162560"/>
                  </a:cubicBezTo>
                  <a:close/>
                  <a:moveTo>
                    <a:pt x="1089660" y="172720"/>
                  </a:moveTo>
                  <a:lnTo>
                    <a:pt x="1394460" y="172720"/>
                  </a:lnTo>
                  <a:cubicBezTo>
                    <a:pt x="1405890" y="172720"/>
                    <a:pt x="1416050" y="181610"/>
                    <a:pt x="1416050" y="194310"/>
                  </a:cubicBezTo>
                  <a:cubicBezTo>
                    <a:pt x="1416050" y="207010"/>
                    <a:pt x="1405890" y="215900"/>
                    <a:pt x="1394460" y="215900"/>
                  </a:cubicBezTo>
                  <a:lnTo>
                    <a:pt x="1089660" y="215900"/>
                  </a:lnTo>
                  <a:cubicBezTo>
                    <a:pt x="1078230" y="215900"/>
                    <a:pt x="1068070" y="207010"/>
                    <a:pt x="1068070" y="194310"/>
                  </a:cubicBezTo>
                  <a:cubicBezTo>
                    <a:pt x="1068070" y="181610"/>
                    <a:pt x="1078230" y="172720"/>
                    <a:pt x="1089660" y="172720"/>
                  </a:cubicBezTo>
                  <a:close/>
                  <a:moveTo>
                    <a:pt x="2383790" y="4798060"/>
                  </a:moveTo>
                  <a:cubicBezTo>
                    <a:pt x="2383790" y="4913630"/>
                    <a:pt x="2289810" y="5007610"/>
                    <a:pt x="2174240" y="5007610"/>
                  </a:cubicBezTo>
                  <a:lnTo>
                    <a:pt x="341630" y="5007610"/>
                  </a:lnTo>
                  <a:cubicBezTo>
                    <a:pt x="226060" y="5007610"/>
                    <a:pt x="132080" y="4913630"/>
                    <a:pt x="132080" y="4798060"/>
                  </a:cubicBezTo>
                  <a:lnTo>
                    <a:pt x="132080" y="340360"/>
                  </a:lnTo>
                  <a:cubicBezTo>
                    <a:pt x="132080" y="224790"/>
                    <a:pt x="226060" y="130810"/>
                    <a:pt x="341630" y="130810"/>
                  </a:cubicBezTo>
                  <a:lnTo>
                    <a:pt x="614680" y="130810"/>
                  </a:lnTo>
                  <a:lnTo>
                    <a:pt x="614680" y="187960"/>
                  </a:lnTo>
                  <a:cubicBezTo>
                    <a:pt x="614680" y="252730"/>
                    <a:pt x="668020" y="306070"/>
                    <a:pt x="732790" y="306070"/>
                  </a:cubicBezTo>
                  <a:lnTo>
                    <a:pt x="1783080" y="306070"/>
                  </a:lnTo>
                  <a:cubicBezTo>
                    <a:pt x="1847850" y="306070"/>
                    <a:pt x="1901190" y="252730"/>
                    <a:pt x="1901190" y="187960"/>
                  </a:cubicBezTo>
                  <a:lnTo>
                    <a:pt x="1901190" y="130810"/>
                  </a:lnTo>
                  <a:lnTo>
                    <a:pt x="2172970" y="130810"/>
                  </a:lnTo>
                  <a:cubicBezTo>
                    <a:pt x="2288540" y="130810"/>
                    <a:pt x="2382520" y="224790"/>
                    <a:pt x="2382520" y="340360"/>
                  </a:cubicBezTo>
                  <a:lnTo>
                    <a:pt x="2382520" y="4798060"/>
                  </a:lnTo>
                  <a:close/>
                </a:path>
              </a:pathLst>
            </a:custGeom>
            <a:solidFill>
              <a:srgbClr val="000000"/>
            </a:solidFill>
          </p:spPr>
        </p:sp>
        <p:sp>
          <p:nvSpPr>
            <p:cNvPr name="Freeform 4" id="4"/>
            <p:cNvSpPr/>
            <p:nvPr/>
          </p:nvSpPr>
          <p:spPr>
            <a:xfrm flipH="false" flipV="false" rot="0">
              <a:off x="185420" y="156210"/>
              <a:ext cx="2251710" cy="4876800"/>
            </a:xfrm>
            <a:custGeom>
              <a:avLst/>
              <a:gdLst/>
              <a:ahLst/>
              <a:cxnLst/>
              <a:rect r="r" b="b" t="t" l="l"/>
              <a:pathLst>
                <a:path h="4876800" w="2251710">
                  <a:moveTo>
                    <a:pt x="2040890" y="0"/>
                  </a:moveTo>
                  <a:lnTo>
                    <a:pt x="1769110" y="0"/>
                  </a:lnTo>
                  <a:lnTo>
                    <a:pt x="1769110" y="57150"/>
                  </a:lnTo>
                  <a:cubicBezTo>
                    <a:pt x="1769110" y="121920"/>
                    <a:pt x="1715770" y="175260"/>
                    <a:pt x="1651000" y="175260"/>
                  </a:cubicBezTo>
                  <a:lnTo>
                    <a:pt x="601980" y="175260"/>
                  </a:lnTo>
                  <a:cubicBezTo>
                    <a:pt x="537210" y="175260"/>
                    <a:pt x="483870" y="121920"/>
                    <a:pt x="483870" y="57150"/>
                  </a:cubicBezTo>
                  <a:lnTo>
                    <a:pt x="483870" y="0"/>
                  </a:lnTo>
                  <a:lnTo>
                    <a:pt x="209550" y="0"/>
                  </a:lnTo>
                  <a:cubicBezTo>
                    <a:pt x="93980" y="0"/>
                    <a:pt x="0" y="93980"/>
                    <a:pt x="0" y="209550"/>
                  </a:cubicBezTo>
                  <a:lnTo>
                    <a:pt x="0" y="4667250"/>
                  </a:lnTo>
                  <a:cubicBezTo>
                    <a:pt x="0" y="4782820"/>
                    <a:pt x="93980" y="4876800"/>
                    <a:pt x="209550" y="4876800"/>
                  </a:cubicBezTo>
                  <a:lnTo>
                    <a:pt x="2040890" y="4876800"/>
                  </a:lnTo>
                  <a:cubicBezTo>
                    <a:pt x="2156460" y="4876800"/>
                    <a:pt x="2250440" y="4782820"/>
                    <a:pt x="2250440" y="4667250"/>
                  </a:cubicBezTo>
                  <a:lnTo>
                    <a:pt x="2250440" y="209550"/>
                  </a:lnTo>
                  <a:cubicBezTo>
                    <a:pt x="2251710" y="93980"/>
                    <a:pt x="2157730" y="0"/>
                    <a:pt x="2040890" y="0"/>
                  </a:cubicBezTo>
                  <a:close/>
                </a:path>
              </a:pathLst>
            </a:custGeom>
            <a:blipFill>
              <a:blip r:embed="rId2"/>
              <a:stretch>
                <a:fillRect l="-9263" t="-51509" r="-66801" b="-29206"/>
              </a:stretch>
            </a:blipFill>
          </p:spPr>
        </p:sp>
        <p:sp>
          <p:nvSpPr>
            <p:cNvPr name="Freeform 5" id="5"/>
            <p:cNvSpPr/>
            <p:nvPr/>
          </p:nvSpPr>
          <p:spPr>
            <a:xfrm flipH="false" flipV="false" rot="0">
              <a:off x="1121410" y="198120"/>
              <a:ext cx="347980" cy="43180"/>
            </a:xfrm>
            <a:custGeom>
              <a:avLst/>
              <a:gdLst/>
              <a:ahLst/>
              <a:cxnLst/>
              <a:rect r="r" b="b" t="t" l="l"/>
              <a:pathLst>
                <a:path h="43180" w="347980">
                  <a:moveTo>
                    <a:pt x="326390" y="0"/>
                  </a:moveTo>
                  <a:lnTo>
                    <a:pt x="21590" y="0"/>
                  </a:lnTo>
                  <a:cubicBezTo>
                    <a:pt x="10160" y="0"/>
                    <a:pt x="0" y="8890"/>
                    <a:pt x="0" y="21590"/>
                  </a:cubicBezTo>
                  <a:cubicBezTo>
                    <a:pt x="0" y="34290"/>
                    <a:pt x="10160" y="43180"/>
                    <a:pt x="21590" y="43180"/>
                  </a:cubicBezTo>
                  <a:lnTo>
                    <a:pt x="326390" y="43180"/>
                  </a:lnTo>
                  <a:cubicBezTo>
                    <a:pt x="337820" y="43180"/>
                    <a:pt x="347980" y="34290"/>
                    <a:pt x="347980" y="21590"/>
                  </a:cubicBezTo>
                  <a:cubicBezTo>
                    <a:pt x="347980" y="8890"/>
                    <a:pt x="337820" y="0"/>
                    <a:pt x="326390" y="0"/>
                  </a:cubicBezTo>
                  <a:close/>
                </a:path>
              </a:pathLst>
            </a:custGeom>
            <a:solidFill>
              <a:srgbClr val="555555"/>
            </a:solidFill>
          </p:spPr>
        </p:sp>
        <p:sp>
          <p:nvSpPr>
            <p:cNvPr name="Freeform 6" id="6"/>
            <p:cNvSpPr/>
            <p:nvPr/>
          </p:nvSpPr>
          <p:spPr>
            <a:xfrm flipH="false" flipV="false" rot="0">
              <a:off x="1578312" y="187909"/>
              <a:ext cx="66636" cy="63602"/>
            </a:xfrm>
            <a:custGeom>
              <a:avLst/>
              <a:gdLst/>
              <a:ahLst/>
              <a:cxnLst/>
              <a:rect r="r" b="b" t="t" l="l"/>
              <a:pathLst>
                <a:path h="63602" w="66636">
                  <a:moveTo>
                    <a:pt x="33318" y="51"/>
                  </a:moveTo>
                  <a:cubicBezTo>
                    <a:pt x="21941" y="0"/>
                    <a:pt x="11406" y="6040"/>
                    <a:pt x="5703" y="15885"/>
                  </a:cubicBezTo>
                  <a:cubicBezTo>
                    <a:pt x="0" y="25729"/>
                    <a:pt x="0" y="37873"/>
                    <a:pt x="5703" y="47717"/>
                  </a:cubicBezTo>
                  <a:cubicBezTo>
                    <a:pt x="11406" y="57562"/>
                    <a:pt x="21941" y="63602"/>
                    <a:pt x="33318" y="63551"/>
                  </a:cubicBezTo>
                  <a:cubicBezTo>
                    <a:pt x="44695" y="63602"/>
                    <a:pt x="55230" y="57562"/>
                    <a:pt x="60933" y="47717"/>
                  </a:cubicBezTo>
                  <a:cubicBezTo>
                    <a:pt x="66636" y="37873"/>
                    <a:pt x="66636" y="25729"/>
                    <a:pt x="60933" y="15885"/>
                  </a:cubicBezTo>
                  <a:cubicBezTo>
                    <a:pt x="55230" y="6040"/>
                    <a:pt x="44695" y="0"/>
                    <a:pt x="33318" y="51"/>
                  </a:cubicBezTo>
                  <a:close/>
                </a:path>
              </a:pathLst>
            </a:custGeom>
            <a:solidFill>
              <a:srgbClr val="555555"/>
            </a:solidFill>
          </p:spPr>
        </p:sp>
        <p:sp>
          <p:nvSpPr>
            <p:cNvPr name="Freeform 7" id="7"/>
            <p:cNvSpPr/>
            <p:nvPr/>
          </p:nvSpPr>
          <p:spPr>
            <a:xfrm flipH="false" flipV="false" rot="0">
              <a:off x="0" y="685800"/>
              <a:ext cx="27940" cy="213360"/>
            </a:xfrm>
            <a:custGeom>
              <a:avLst/>
              <a:gdLst/>
              <a:ahLst/>
              <a:cxnLst/>
              <a:rect r="r" b="b" t="t" l="l"/>
              <a:pathLst>
                <a:path h="213360" w="27940">
                  <a:moveTo>
                    <a:pt x="0" y="26670"/>
                  </a:moveTo>
                  <a:lnTo>
                    <a:pt x="0" y="185420"/>
                  </a:lnTo>
                  <a:cubicBezTo>
                    <a:pt x="0" y="200660"/>
                    <a:pt x="12700" y="213360"/>
                    <a:pt x="27940" y="213360"/>
                  </a:cubicBezTo>
                  <a:lnTo>
                    <a:pt x="27940" y="0"/>
                  </a:lnTo>
                  <a:cubicBezTo>
                    <a:pt x="12700" y="0"/>
                    <a:pt x="0" y="11430"/>
                    <a:pt x="0" y="26670"/>
                  </a:cubicBezTo>
                  <a:close/>
                </a:path>
              </a:pathLst>
            </a:custGeom>
            <a:solidFill>
              <a:srgbClr val="2E2E2E"/>
            </a:solidFill>
          </p:spPr>
        </p:sp>
        <p:sp>
          <p:nvSpPr>
            <p:cNvPr name="Freeform 8" id="8"/>
            <p:cNvSpPr/>
            <p:nvPr/>
          </p:nvSpPr>
          <p:spPr>
            <a:xfrm flipH="false" flipV="false" rot="0">
              <a:off x="0" y="1057910"/>
              <a:ext cx="27940" cy="384810"/>
            </a:xfrm>
            <a:custGeom>
              <a:avLst/>
              <a:gdLst/>
              <a:ahLst/>
              <a:cxnLst/>
              <a:rect r="r" b="b" t="t" l="l"/>
              <a:pathLst>
                <a:path h="384810" w="27940">
                  <a:moveTo>
                    <a:pt x="0" y="26670"/>
                  </a:moveTo>
                  <a:lnTo>
                    <a:pt x="0" y="356870"/>
                  </a:lnTo>
                  <a:cubicBezTo>
                    <a:pt x="0" y="372110"/>
                    <a:pt x="12700" y="384810"/>
                    <a:pt x="27940" y="384810"/>
                  </a:cubicBezTo>
                  <a:lnTo>
                    <a:pt x="27940" y="0"/>
                  </a:lnTo>
                  <a:cubicBezTo>
                    <a:pt x="12700" y="0"/>
                    <a:pt x="0" y="11430"/>
                    <a:pt x="0" y="26670"/>
                  </a:cubicBezTo>
                  <a:close/>
                </a:path>
              </a:pathLst>
            </a:custGeom>
            <a:solidFill>
              <a:srgbClr val="2E2E2E"/>
            </a:solidFill>
          </p:spPr>
        </p:sp>
        <p:sp>
          <p:nvSpPr>
            <p:cNvPr name="Freeform 9" id="9"/>
            <p:cNvSpPr/>
            <p:nvPr/>
          </p:nvSpPr>
          <p:spPr>
            <a:xfrm flipH="false" flipV="false" rot="0">
              <a:off x="0" y="1526540"/>
              <a:ext cx="27940" cy="386080"/>
            </a:xfrm>
            <a:custGeom>
              <a:avLst/>
              <a:gdLst/>
              <a:ahLst/>
              <a:cxnLst/>
              <a:rect r="r" b="b" t="t" l="l"/>
              <a:pathLst>
                <a:path h="386080" w="27940">
                  <a:moveTo>
                    <a:pt x="0" y="27940"/>
                  </a:moveTo>
                  <a:lnTo>
                    <a:pt x="0" y="358140"/>
                  </a:lnTo>
                  <a:cubicBezTo>
                    <a:pt x="0" y="373380"/>
                    <a:pt x="12700" y="386080"/>
                    <a:pt x="27940" y="386080"/>
                  </a:cubicBezTo>
                  <a:lnTo>
                    <a:pt x="27940" y="0"/>
                  </a:lnTo>
                  <a:cubicBezTo>
                    <a:pt x="12700" y="0"/>
                    <a:pt x="0" y="12700"/>
                    <a:pt x="0" y="27940"/>
                  </a:cubicBezTo>
                  <a:close/>
                </a:path>
              </a:pathLst>
            </a:custGeom>
            <a:solidFill>
              <a:srgbClr val="2E2E2E"/>
            </a:solidFill>
          </p:spPr>
        </p:sp>
        <p:sp>
          <p:nvSpPr>
            <p:cNvPr name="Freeform 10" id="10"/>
            <p:cNvSpPr/>
            <p:nvPr/>
          </p:nvSpPr>
          <p:spPr>
            <a:xfrm flipH="false" flipV="false" rot="0">
              <a:off x="2592070" y="1184910"/>
              <a:ext cx="27940" cy="618490"/>
            </a:xfrm>
            <a:custGeom>
              <a:avLst/>
              <a:gdLst/>
              <a:ahLst/>
              <a:cxnLst/>
              <a:rect r="r" b="b" t="t" l="l"/>
              <a:pathLst>
                <a:path h="618490" w="27940">
                  <a:moveTo>
                    <a:pt x="0" y="0"/>
                  </a:moveTo>
                  <a:lnTo>
                    <a:pt x="0" y="618490"/>
                  </a:lnTo>
                  <a:cubicBezTo>
                    <a:pt x="15240" y="618490"/>
                    <a:pt x="27940" y="605790"/>
                    <a:pt x="27940" y="590550"/>
                  </a:cubicBezTo>
                  <a:lnTo>
                    <a:pt x="27940" y="27940"/>
                  </a:lnTo>
                  <a:cubicBezTo>
                    <a:pt x="27940" y="12700"/>
                    <a:pt x="15240" y="0"/>
                    <a:pt x="0" y="0"/>
                  </a:cubicBezTo>
                  <a:close/>
                </a:path>
              </a:pathLst>
            </a:custGeom>
            <a:solidFill>
              <a:srgbClr val="2E2E2E"/>
            </a:solidFill>
          </p:spPr>
        </p:sp>
        <p:sp>
          <p:nvSpPr>
            <p:cNvPr name="Freeform 11" id="11"/>
            <p:cNvSpPr/>
            <p:nvPr/>
          </p:nvSpPr>
          <p:spPr>
            <a:xfrm flipH="false" flipV="false" rot="0">
              <a:off x="27940" y="0"/>
              <a:ext cx="2564130" cy="5182870"/>
            </a:xfrm>
            <a:custGeom>
              <a:avLst/>
              <a:gdLst/>
              <a:ahLst/>
              <a:cxnLst/>
              <a:rect r="r" b="b" t="t" l="l"/>
              <a:pathLst>
                <a:path h="5182870" w="2564130">
                  <a:moveTo>
                    <a:pt x="2564130" y="1184910"/>
                  </a:moveTo>
                  <a:lnTo>
                    <a:pt x="2564130" y="379730"/>
                  </a:lnTo>
                  <a:cubicBezTo>
                    <a:pt x="2564130" y="353060"/>
                    <a:pt x="2561590" y="327660"/>
                    <a:pt x="2556510" y="303530"/>
                  </a:cubicBezTo>
                  <a:cubicBezTo>
                    <a:pt x="2553970" y="290830"/>
                    <a:pt x="2551430" y="279400"/>
                    <a:pt x="2547620" y="266700"/>
                  </a:cubicBezTo>
                  <a:cubicBezTo>
                    <a:pt x="2542540" y="248920"/>
                    <a:pt x="2534920" y="231140"/>
                    <a:pt x="2527300" y="214630"/>
                  </a:cubicBezTo>
                  <a:cubicBezTo>
                    <a:pt x="2522220" y="203200"/>
                    <a:pt x="2515870" y="193040"/>
                    <a:pt x="2509520" y="182880"/>
                  </a:cubicBezTo>
                  <a:cubicBezTo>
                    <a:pt x="2503170" y="172720"/>
                    <a:pt x="2496820" y="162560"/>
                    <a:pt x="2489200" y="152400"/>
                  </a:cubicBezTo>
                  <a:cubicBezTo>
                    <a:pt x="2477770" y="137160"/>
                    <a:pt x="2466340" y="124460"/>
                    <a:pt x="2453640" y="110490"/>
                  </a:cubicBezTo>
                  <a:cubicBezTo>
                    <a:pt x="2444750" y="101600"/>
                    <a:pt x="2435860" y="93980"/>
                    <a:pt x="2426970" y="86360"/>
                  </a:cubicBezTo>
                  <a:cubicBezTo>
                    <a:pt x="2360930" y="31750"/>
                    <a:pt x="2277110" y="0"/>
                    <a:pt x="2185670" y="0"/>
                  </a:cubicBezTo>
                  <a:lnTo>
                    <a:pt x="379730" y="0"/>
                  </a:lnTo>
                  <a:cubicBezTo>
                    <a:pt x="288290" y="0"/>
                    <a:pt x="203200" y="33020"/>
                    <a:pt x="138430" y="86360"/>
                  </a:cubicBezTo>
                  <a:cubicBezTo>
                    <a:pt x="129540" y="93980"/>
                    <a:pt x="120650" y="102870"/>
                    <a:pt x="111760" y="110490"/>
                  </a:cubicBezTo>
                  <a:cubicBezTo>
                    <a:pt x="99060" y="123190"/>
                    <a:pt x="86360" y="137160"/>
                    <a:pt x="76200" y="152400"/>
                  </a:cubicBezTo>
                  <a:cubicBezTo>
                    <a:pt x="68580" y="162560"/>
                    <a:pt x="62230" y="172720"/>
                    <a:pt x="55880" y="182880"/>
                  </a:cubicBezTo>
                  <a:cubicBezTo>
                    <a:pt x="49530" y="193040"/>
                    <a:pt x="43180" y="204470"/>
                    <a:pt x="38100" y="214630"/>
                  </a:cubicBezTo>
                  <a:cubicBezTo>
                    <a:pt x="29210" y="232410"/>
                    <a:pt x="22860" y="248920"/>
                    <a:pt x="16510" y="266700"/>
                  </a:cubicBezTo>
                  <a:cubicBezTo>
                    <a:pt x="12700" y="279400"/>
                    <a:pt x="10160" y="290830"/>
                    <a:pt x="7620" y="303530"/>
                  </a:cubicBezTo>
                  <a:cubicBezTo>
                    <a:pt x="2540" y="327660"/>
                    <a:pt x="0" y="354330"/>
                    <a:pt x="0" y="379730"/>
                  </a:cubicBezTo>
                  <a:lnTo>
                    <a:pt x="0" y="4803140"/>
                  </a:lnTo>
                  <a:cubicBezTo>
                    <a:pt x="0" y="5012690"/>
                    <a:pt x="170180" y="5182870"/>
                    <a:pt x="379730" y="5182870"/>
                  </a:cubicBezTo>
                  <a:lnTo>
                    <a:pt x="2184400" y="5182870"/>
                  </a:lnTo>
                  <a:cubicBezTo>
                    <a:pt x="2393950" y="5182870"/>
                    <a:pt x="2564130" y="5012690"/>
                    <a:pt x="2564130" y="4803140"/>
                  </a:cubicBezTo>
                  <a:lnTo>
                    <a:pt x="2564130" y="1184910"/>
                  </a:lnTo>
                  <a:close/>
                  <a:moveTo>
                    <a:pt x="2538730" y="1184910"/>
                  </a:moveTo>
                  <a:lnTo>
                    <a:pt x="2538730" y="4804410"/>
                  </a:lnTo>
                  <a:cubicBezTo>
                    <a:pt x="2538730" y="4999990"/>
                    <a:pt x="2379980" y="5158740"/>
                    <a:pt x="2184400" y="5158740"/>
                  </a:cubicBezTo>
                  <a:lnTo>
                    <a:pt x="379730" y="5158740"/>
                  </a:lnTo>
                  <a:cubicBezTo>
                    <a:pt x="184150" y="5158740"/>
                    <a:pt x="25400" y="4999990"/>
                    <a:pt x="25400" y="4804410"/>
                  </a:cubicBezTo>
                  <a:lnTo>
                    <a:pt x="25400" y="381000"/>
                  </a:lnTo>
                  <a:cubicBezTo>
                    <a:pt x="25400" y="184150"/>
                    <a:pt x="184150" y="25400"/>
                    <a:pt x="379730" y="25400"/>
                  </a:cubicBezTo>
                  <a:lnTo>
                    <a:pt x="2184400" y="25400"/>
                  </a:lnTo>
                  <a:cubicBezTo>
                    <a:pt x="2379980" y="25400"/>
                    <a:pt x="2538730" y="184150"/>
                    <a:pt x="2538730" y="379730"/>
                  </a:cubicBezTo>
                  <a:lnTo>
                    <a:pt x="2538730" y="1184910"/>
                  </a:lnTo>
                  <a:close/>
                </a:path>
              </a:pathLst>
            </a:custGeom>
            <a:solidFill>
              <a:srgbClr val="555555"/>
            </a:solidFill>
          </p:spPr>
        </p:sp>
      </p:grpSp>
      <p:sp>
        <p:nvSpPr>
          <p:cNvPr name="Freeform 12" id="12"/>
          <p:cNvSpPr/>
          <p:nvPr/>
        </p:nvSpPr>
        <p:spPr>
          <a:xfrm flipH="false" flipV="false" rot="0">
            <a:off x="14217897" y="6311192"/>
            <a:ext cx="4685566" cy="5424678"/>
          </a:xfrm>
          <a:custGeom>
            <a:avLst/>
            <a:gdLst/>
            <a:ahLst/>
            <a:cxnLst/>
            <a:rect r="r" b="b" t="t" l="l"/>
            <a:pathLst>
              <a:path h="5424678" w="4685566">
                <a:moveTo>
                  <a:pt x="0" y="0"/>
                </a:moveTo>
                <a:lnTo>
                  <a:pt x="4685565" y="0"/>
                </a:lnTo>
                <a:lnTo>
                  <a:pt x="4685565" y="5424678"/>
                </a:lnTo>
                <a:lnTo>
                  <a:pt x="0" y="5424678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grpSp>
        <p:nvGrpSpPr>
          <p:cNvPr name="Group 13" id="13"/>
          <p:cNvGrpSpPr>
            <a:grpSpLocks noChangeAspect="true"/>
          </p:cNvGrpSpPr>
          <p:nvPr/>
        </p:nvGrpSpPr>
        <p:grpSpPr>
          <a:xfrm rot="0">
            <a:off x="4184398" y="2191386"/>
            <a:ext cx="3003191" cy="5942328"/>
            <a:chOff x="0" y="0"/>
            <a:chExt cx="2620010" cy="5184140"/>
          </a:xfrm>
        </p:grpSpPr>
        <p:sp>
          <p:nvSpPr>
            <p:cNvPr name="Freeform 14" id="14"/>
            <p:cNvSpPr/>
            <p:nvPr/>
          </p:nvSpPr>
          <p:spPr>
            <a:xfrm flipH="false" flipV="false" rot="0">
              <a:off x="53340" y="25400"/>
              <a:ext cx="2513330" cy="5132070"/>
            </a:xfrm>
            <a:custGeom>
              <a:avLst/>
              <a:gdLst/>
              <a:ahLst/>
              <a:cxnLst/>
              <a:rect r="r" b="b" t="t" l="l"/>
              <a:pathLst>
                <a:path h="5132070" w="2513330">
                  <a:moveTo>
                    <a:pt x="2159000" y="0"/>
                  </a:moveTo>
                  <a:lnTo>
                    <a:pt x="354330" y="0"/>
                  </a:lnTo>
                  <a:cubicBezTo>
                    <a:pt x="158750" y="0"/>
                    <a:pt x="0" y="158750"/>
                    <a:pt x="0" y="354330"/>
                  </a:cubicBezTo>
                  <a:lnTo>
                    <a:pt x="0" y="4777740"/>
                  </a:lnTo>
                  <a:cubicBezTo>
                    <a:pt x="0" y="4973320"/>
                    <a:pt x="158750" y="5132070"/>
                    <a:pt x="354330" y="5132070"/>
                  </a:cubicBezTo>
                  <a:lnTo>
                    <a:pt x="2159000" y="5132070"/>
                  </a:lnTo>
                  <a:cubicBezTo>
                    <a:pt x="2354580" y="5132070"/>
                    <a:pt x="2513330" y="4973320"/>
                    <a:pt x="2513330" y="4777740"/>
                  </a:cubicBezTo>
                  <a:lnTo>
                    <a:pt x="2513330" y="354330"/>
                  </a:lnTo>
                  <a:cubicBezTo>
                    <a:pt x="2513330" y="158750"/>
                    <a:pt x="2354580" y="0"/>
                    <a:pt x="2159000" y="0"/>
                  </a:cubicBezTo>
                  <a:close/>
                  <a:moveTo>
                    <a:pt x="1558290" y="162560"/>
                  </a:moveTo>
                  <a:cubicBezTo>
                    <a:pt x="1576070" y="162560"/>
                    <a:pt x="1590040" y="176530"/>
                    <a:pt x="1590040" y="194310"/>
                  </a:cubicBezTo>
                  <a:cubicBezTo>
                    <a:pt x="1590040" y="212090"/>
                    <a:pt x="1576070" y="226060"/>
                    <a:pt x="1558290" y="226060"/>
                  </a:cubicBezTo>
                  <a:cubicBezTo>
                    <a:pt x="1540510" y="226060"/>
                    <a:pt x="1526540" y="212090"/>
                    <a:pt x="1526540" y="194310"/>
                  </a:cubicBezTo>
                  <a:cubicBezTo>
                    <a:pt x="1526540" y="176530"/>
                    <a:pt x="1541780" y="162560"/>
                    <a:pt x="1558290" y="162560"/>
                  </a:cubicBezTo>
                  <a:close/>
                  <a:moveTo>
                    <a:pt x="1089660" y="172720"/>
                  </a:moveTo>
                  <a:lnTo>
                    <a:pt x="1394460" y="172720"/>
                  </a:lnTo>
                  <a:cubicBezTo>
                    <a:pt x="1405890" y="172720"/>
                    <a:pt x="1416050" y="181610"/>
                    <a:pt x="1416050" y="194310"/>
                  </a:cubicBezTo>
                  <a:cubicBezTo>
                    <a:pt x="1416050" y="207010"/>
                    <a:pt x="1405890" y="215900"/>
                    <a:pt x="1394460" y="215900"/>
                  </a:cubicBezTo>
                  <a:lnTo>
                    <a:pt x="1089660" y="215900"/>
                  </a:lnTo>
                  <a:cubicBezTo>
                    <a:pt x="1078230" y="215900"/>
                    <a:pt x="1068070" y="207010"/>
                    <a:pt x="1068070" y="194310"/>
                  </a:cubicBezTo>
                  <a:cubicBezTo>
                    <a:pt x="1068070" y="181610"/>
                    <a:pt x="1078230" y="172720"/>
                    <a:pt x="1089660" y="172720"/>
                  </a:cubicBezTo>
                  <a:close/>
                  <a:moveTo>
                    <a:pt x="2383790" y="4798060"/>
                  </a:moveTo>
                  <a:cubicBezTo>
                    <a:pt x="2383790" y="4913630"/>
                    <a:pt x="2289810" y="5007610"/>
                    <a:pt x="2174240" y="5007610"/>
                  </a:cubicBezTo>
                  <a:lnTo>
                    <a:pt x="341630" y="5007610"/>
                  </a:lnTo>
                  <a:cubicBezTo>
                    <a:pt x="226060" y="5007610"/>
                    <a:pt x="132080" y="4913630"/>
                    <a:pt x="132080" y="4798060"/>
                  </a:cubicBezTo>
                  <a:lnTo>
                    <a:pt x="132080" y="340360"/>
                  </a:lnTo>
                  <a:cubicBezTo>
                    <a:pt x="132080" y="224790"/>
                    <a:pt x="226060" y="130810"/>
                    <a:pt x="341630" y="130810"/>
                  </a:cubicBezTo>
                  <a:lnTo>
                    <a:pt x="614680" y="130810"/>
                  </a:lnTo>
                  <a:lnTo>
                    <a:pt x="614680" y="187960"/>
                  </a:lnTo>
                  <a:cubicBezTo>
                    <a:pt x="614680" y="252730"/>
                    <a:pt x="668020" y="306070"/>
                    <a:pt x="732790" y="306070"/>
                  </a:cubicBezTo>
                  <a:lnTo>
                    <a:pt x="1783080" y="306070"/>
                  </a:lnTo>
                  <a:cubicBezTo>
                    <a:pt x="1847850" y="306070"/>
                    <a:pt x="1901190" y="252730"/>
                    <a:pt x="1901190" y="187960"/>
                  </a:cubicBezTo>
                  <a:lnTo>
                    <a:pt x="1901190" y="130810"/>
                  </a:lnTo>
                  <a:lnTo>
                    <a:pt x="2172970" y="130810"/>
                  </a:lnTo>
                  <a:cubicBezTo>
                    <a:pt x="2288540" y="130810"/>
                    <a:pt x="2382520" y="224790"/>
                    <a:pt x="2382520" y="340360"/>
                  </a:cubicBezTo>
                  <a:lnTo>
                    <a:pt x="2382520" y="4798060"/>
                  </a:lnTo>
                  <a:close/>
                </a:path>
              </a:pathLst>
            </a:custGeom>
            <a:solidFill>
              <a:srgbClr val="000000"/>
            </a:solidFill>
          </p:spPr>
        </p:sp>
        <p:sp>
          <p:nvSpPr>
            <p:cNvPr name="Freeform 15" id="15"/>
            <p:cNvSpPr/>
            <p:nvPr/>
          </p:nvSpPr>
          <p:spPr>
            <a:xfrm flipH="false" flipV="false" rot="0">
              <a:off x="185420" y="156210"/>
              <a:ext cx="2251710" cy="4876800"/>
            </a:xfrm>
            <a:custGeom>
              <a:avLst/>
              <a:gdLst/>
              <a:ahLst/>
              <a:cxnLst/>
              <a:rect r="r" b="b" t="t" l="l"/>
              <a:pathLst>
                <a:path h="4876800" w="2251710">
                  <a:moveTo>
                    <a:pt x="2040890" y="0"/>
                  </a:moveTo>
                  <a:lnTo>
                    <a:pt x="1769110" y="0"/>
                  </a:lnTo>
                  <a:lnTo>
                    <a:pt x="1769110" y="57150"/>
                  </a:lnTo>
                  <a:cubicBezTo>
                    <a:pt x="1769110" y="121920"/>
                    <a:pt x="1715770" y="175260"/>
                    <a:pt x="1651000" y="175260"/>
                  </a:cubicBezTo>
                  <a:lnTo>
                    <a:pt x="601980" y="175260"/>
                  </a:lnTo>
                  <a:cubicBezTo>
                    <a:pt x="537210" y="175260"/>
                    <a:pt x="483870" y="121920"/>
                    <a:pt x="483870" y="57150"/>
                  </a:cubicBezTo>
                  <a:lnTo>
                    <a:pt x="483870" y="0"/>
                  </a:lnTo>
                  <a:lnTo>
                    <a:pt x="209550" y="0"/>
                  </a:lnTo>
                  <a:cubicBezTo>
                    <a:pt x="93980" y="0"/>
                    <a:pt x="0" y="93980"/>
                    <a:pt x="0" y="209550"/>
                  </a:cubicBezTo>
                  <a:lnTo>
                    <a:pt x="0" y="4667250"/>
                  </a:lnTo>
                  <a:cubicBezTo>
                    <a:pt x="0" y="4782820"/>
                    <a:pt x="93980" y="4876800"/>
                    <a:pt x="209550" y="4876800"/>
                  </a:cubicBezTo>
                  <a:lnTo>
                    <a:pt x="2040890" y="4876800"/>
                  </a:lnTo>
                  <a:cubicBezTo>
                    <a:pt x="2156460" y="4876800"/>
                    <a:pt x="2250440" y="4782820"/>
                    <a:pt x="2250440" y="4667250"/>
                  </a:cubicBezTo>
                  <a:lnTo>
                    <a:pt x="2250440" y="209550"/>
                  </a:lnTo>
                  <a:cubicBezTo>
                    <a:pt x="2251710" y="93980"/>
                    <a:pt x="2157730" y="0"/>
                    <a:pt x="2040890" y="0"/>
                  </a:cubicBezTo>
                  <a:close/>
                </a:path>
              </a:pathLst>
            </a:custGeom>
            <a:blipFill>
              <a:blip r:embed="rId4"/>
              <a:stretch>
                <a:fillRect l="-6962" t="-70096" r="-69103" b="-10620"/>
              </a:stretch>
            </a:blipFill>
          </p:spPr>
        </p:sp>
        <p:sp>
          <p:nvSpPr>
            <p:cNvPr name="Freeform 16" id="16"/>
            <p:cNvSpPr/>
            <p:nvPr/>
          </p:nvSpPr>
          <p:spPr>
            <a:xfrm flipH="false" flipV="false" rot="0">
              <a:off x="1121410" y="198120"/>
              <a:ext cx="347980" cy="43180"/>
            </a:xfrm>
            <a:custGeom>
              <a:avLst/>
              <a:gdLst/>
              <a:ahLst/>
              <a:cxnLst/>
              <a:rect r="r" b="b" t="t" l="l"/>
              <a:pathLst>
                <a:path h="43180" w="347980">
                  <a:moveTo>
                    <a:pt x="326390" y="0"/>
                  </a:moveTo>
                  <a:lnTo>
                    <a:pt x="21590" y="0"/>
                  </a:lnTo>
                  <a:cubicBezTo>
                    <a:pt x="10160" y="0"/>
                    <a:pt x="0" y="8890"/>
                    <a:pt x="0" y="21590"/>
                  </a:cubicBezTo>
                  <a:cubicBezTo>
                    <a:pt x="0" y="34290"/>
                    <a:pt x="10160" y="43180"/>
                    <a:pt x="21590" y="43180"/>
                  </a:cubicBezTo>
                  <a:lnTo>
                    <a:pt x="326390" y="43180"/>
                  </a:lnTo>
                  <a:cubicBezTo>
                    <a:pt x="337820" y="43180"/>
                    <a:pt x="347980" y="34290"/>
                    <a:pt x="347980" y="21590"/>
                  </a:cubicBezTo>
                  <a:cubicBezTo>
                    <a:pt x="347980" y="8890"/>
                    <a:pt x="337820" y="0"/>
                    <a:pt x="326390" y="0"/>
                  </a:cubicBezTo>
                  <a:close/>
                </a:path>
              </a:pathLst>
            </a:custGeom>
            <a:solidFill>
              <a:srgbClr val="555555"/>
            </a:solidFill>
          </p:spPr>
        </p:sp>
        <p:sp>
          <p:nvSpPr>
            <p:cNvPr name="Freeform 17" id="17"/>
            <p:cNvSpPr/>
            <p:nvPr/>
          </p:nvSpPr>
          <p:spPr>
            <a:xfrm flipH="false" flipV="false" rot="0">
              <a:off x="1578312" y="187909"/>
              <a:ext cx="66636" cy="63602"/>
            </a:xfrm>
            <a:custGeom>
              <a:avLst/>
              <a:gdLst/>
              <a:ahLst/>
              <a:cxnLst/>
              <a:rect r="r" b="b" t="t" l="l"/>
              <a:pathLst>
                <a:path h="63602" w="66636">
                  <a:moveTo>
                    <a:pt x="33318" y="51"/>
                  </a:moveTo>
                  <a:cubicBezTo>
                    <a:pt x="21941" y="0"/>
                    <a:pt x="11406" y="6040"/>
                    <a:pt x="5703" y="15885"/>
                  </a:cubicBezTo>
                  <a:cubicBezTo>
                    <a:pt x="0" y="25729"/>
                    <a:pt x="0" y="37873"/>
                    <a:pt x="5703" y="47717"/>
                  </a:cubicBezTo>
                  <a:cubicBezTo>
                    <a:pt x="11406" y="57562"/>
                    <a:pt x="21941" y="63602"/>
                    <a:pt x="33318" y="63551"/>
                  </a:cubicBezTo>
                  <a:cubicBezTo>
                    <a:pt x="44695" y="63602"/>
                    <a:pt x="55230" y="57562"/>
                    <a:pt x="60933" y="47717"/>
                  </a:cubicBezTo>
                  <a:cubicBezTo>
                    <a:pt x="66636" y="37873"/>
                    <a:pt x="66636" y="25729"/>
                    <a:pt x="60933" y="15885"/>
                  </a:cubicBezTo>
                  <a:cubicBezTo>
                    <a:pt x="55230" y="6040"/>
                    <a:pt x="44695" y="0"/>
                    <a:pt x="33318" y="51"/>
                  </a:cubicBezTo>
                  <a:close/>
                </a:path>
              </a:pathLst>
            </a:custGeom>
            <a:solidFill>
              <a:srgbClr val="555555"/>
            </a:solidFill>
          </p:spPr>
        </p:sp>
        <p:sp>
          <p:nvSpPr>
            <p:cNvPr name="Freeform 18" id="18"/>
            <p:cNvSpPr/>
            <p:nvPr/>
          </p:nvSpPr>
          <p:spPr>
            <a:xfrm flipH="false" flipV="false" rot="0">
              <a:off x="0" y="685800"/>
              <a:ext cx="27940" cy="213360"/>
            </a:xfrm>
            <a:custGeom>
              <a:avLst/>
              <a:gdLst/>
              <a:ahLst/>
              <a:cxnLst/>
              <a:rect r="r" b="b" t="t" l="l"/>
              <a:pathLst>
                <a:path h="213360" w="27940">
                  <a:moveTo>
                    <a:pt x="0" y="26670"/>
                  </a:moveTo>
                  <a:lnTo>
                    <a:pt x="0" y="185420"/>
                  </a:lnTo>
                  <a:cubicBezTo>
                    <a:pt x="0" y="200660"/>
                    <a:pt x="12700" y="213360"/>
                    <a:pt x="27940" y="213360"/>
                  </a:cubicBezTo>
                  <a:lnTo>
                    <a:pt x="27940" y="0"/>
                  </a:lnTo>
                  <a:cubicBezTo>
                    <a:pt x="12700" y="0"/>
                    <a:pt x="0" y="11430"/>
                    <a:pt x="0" y="26670"/>
                  </a:cubicBezTo>
                  <a:close/>
                </a:path>
              </a:pathLst>
            </a:custGeom>
            <a:solidFill>
              <a:srgbClr val="2E2E2E"/>
            </a:solidFill>
          </p:spPr>
        </p:sp>
        <p:sp>
          <p:nvSpPr>
            <p:cNvPr name="Freeform 19" id="19"/>
            <p:cNvSpPr/>
            <p:nvPr/>
          </p:nvSpPr>
          <p:spPr>
            <a:xfrm flipH="false" flipV="false" rot="0">
              <a:off x="0" y="1057910"/>
              <a:ext cx="27940" cy="384810"/>
            </a:xfrm>
            <a:custGeom>
              <a:avLst/>
              <a:gdLst/>
              <a:ahLst/>
              <a:cxnLst/>
              <a:rect r="r" b="b" t="t" l="l"/>
              <a:pathLst>
                <a:path h="384810" w="27940">
                  <a:moveTo>
                    <a:pt x="0" y="26670"/>
                  </a:moveTo>
                  <a:lnTo>
                    <a:pt x="0" y="356870"/>
                  </a:lnTo>
                  <a:cubicBezTo>
                    <a:pt x="0" y="372110"/>
                    <a:pt x="12700" y="384810"/>
                    <a:pt x="27940" y="384810"/>
                  </a:cubicBezTo>
                  <a:lnTo>
                    <a:pt x="27940" y="0"/>
                  </a:lnTo>
                  <a:cubicBezTo>
                    <a:pt x="12700" y="0"/>
                    <a:pt x="0" y="11430"/>
                    <a:pt x="0" y="26670"/>
                  </a:cubicBezTo>
                  <a:close/>
                </a:path>
              </a:pathLst>
            </a:custGeom>
            <a:solidFill>
              <a:srgbClr val="2E2E2E"/>
            </a:solidFill>
          </p:spPr>
        </p:sp>
        <p:sp>
          <p:nvSpPr>
            <p:cNvPr name="Freeform 20" id="20"/>
            <p:cNvSpPr/>
            <p:nvPr/>
          </p:nvSpPr>
          <p:spPr>
            <a:xfrm flipH="false" flipV="false" rot="0">
              <a:off x="0" y="1526540"/>
              <a:ext cx="27940" cy="386080"/>
            </a:xfrm>
            <a:custGeom>
              <a:avLst/>
              <a:gdLst/>
              <a:ahLst/>
              <a:cxnLst/>
              <a:rect r="r" b="b" t="t" l="l"/>
              <a:pathLst>
                <a:path h="386080" w="27940">
                  <a:moveTo>
                    <a:pt x="0" y="27940"/>
                  </a:moveTo>
                  <a:lnTo>
                    <a:pt x="0" y="358140"/>
                  </a:lnTo>
                  <a:cubicBezTo>
                    <a:pt x="0" y="373380"/>
                    <a:pt x="12700" y="386080"/>
                    <a:pt x="27940" y="386080"/>
                  </a:cubicBezTo>
                  <a:lnTo>
                    <a:pt x="27940" y="0"/>
                  </a:lnTo>
                  <a:cubicBezTo>
                    <a:pt x="12700" y="0"/>
                    <a:pt x="0" y="12700"/>
                    <a:pt x="0" y="27940"/>
                  </a:cubicBezTo>
                  <a:close/>
                </a:path>
              </a:pathLst>
            </a:custGeom>
            <a:solidFill>
              <a:srgbClr val="2E2E2E"/>
            </a:solidFill>
          </p:spPr>
        </p:sp>
        <p:sp>
          <p:nvSpPr>
            <p:cNvPr name="Freeform 21" id="21"/>
            <p:cNvSpPr/>
            <p:nvPr/>
          </p:nvSpPr>
          <p:spPr>
            <a:xfrm flipH="false" flipV="false" rot="0">
              <a:off x="2592070" y="1184910"/>
              <a:ext cx="27940" cy="618490"/>
            </a:xfrm>
            <a:custGeom>
              <a:avLst/>
              <a:gdLst/>
              <a:ahLst/>
              <a:cxnLst/>
              <a:rect r="r" b="b" t="t" l="l"/>
              <a:pathLst>
                <a:path h="618490" w="27940">
                  <a:moveTo>
                    <a:pt x="0" y="0"/>
                  </a:moveTo>
                  <a:lnTo>
                    <a:pt x="0" y="618490"/>
                  </a:lnTo>
                  <a:cubicBezTo>
                    <a:pt x="15240" y="618490"/>
                    <a:pt x="27940" y="605790"/>
                    <a:pt x="27940" y="590550"/>
                  </a:cubicBezTo>
                  <a:lnTo>
                    <a:pt x="27940" y="27940"/>
                  </a:lnTo>
                  <a:cubicBezTo>
                    <a:pt x="27940" y="12700"/>
                    <a:pt x="15240" y="0"/>
                    <a:pt x="0" y="0"/>
                  </a:cubicBezTo>
                  <a:close/>
                </a:path>
              </a:pathLst>
            </a:custGeom>
            <a:solidFill>
              <a:srgbClr val="2E2E2E"/>
            </a:solidFill>
          </p:spPr>
        </p:sp>
        <p:sp>
          <p:nvSpPr>
            <p:cNvPr name="Freeform 22" id="22"/>
            <p:cNvSpPr/>
            <p:nvPr/>
          </p:nvSpPr>
          <p:spPr>
            <a:xfrm flipH="false" flipV="false" rot="0">
              <a:off x="27940" y="0"/>
              <a:ext cx="2564130" cy="5182870"/>
            </a:xfrm>
            <a:custGeom>
              <a:avLst/>
              <a:gdLst/>
              <a:ahLst/>
              <a:cxnLst/>
              <a:rect r="r" b="b" t="t" l="l"/>
              <a:pathLst>
                <a:path h="5182870" w="2564130">
                  <a:moveTo>
                    <a:pt x="2564130" y="1184910"/>
                  </a:moveTo>
                  <a:lnTo>
                    <a:pt x="2564130" y="379730"/>
                  </a:lnTo>
                  <a:cubicBezTo>
                    <a:pt x="2564130" y="353060"/>
                    <a:pt x="2561590" y="327660"/>
                    <a:pt x="2556510" y="303530"/>
                  </a:cubicBezTo>
                  <a:cubicBezTo>
                    <a:pt x="2553970" y="290830"/>
                    <a:pt x="2551430" y="279400"/>
                    <a:pt x="2547620" y="266700"/>
                  </a:cubicBezTo>
                  <a:cubicBezTo>
                    <a:pt x="2542540" y="248920"/>
                    <a:pt x="2534920" y="231140"/>
                    <a:pt x="2527300" y="214630"/>
                  </a:cubicBezTo>
                  <a:cubicBezTo>
                    <a:pt x="2522220" y="203200"/>
                    <a:pt x="2515870" y="193040"/>
                    <a:pt x="2509520" y="182880"/>
                  </a:cubicBezTo>
                  <a:cubicBezTo>
                    <a:pt x="2503170" y="172720"/>
                    <a:pt x="2496820" y="162560"/>
                    <a:pt x="2489200" y="152400"/>
                  </a:cubicBezTo>
                  <a:cubicBezTo>
                    <a:pt x="2477770" y="137160"/>
                    <a:pt x="2466340" y="124460"/>
                    <a:pt x="2453640" y="110490"/>
                  </a:cubicBezTo>
                  <a:cubicBezTo>
                    <a:pt x="2444750" y="101600"/>
                    <a:pt x="2435860" y="93980"/>
                    <a:pt x="2426970" y="86360"/>
                  </a:cubicBezTo>
                  <a:cubicBezTo>
                    <a:pt x="2360930" y="31750"/>
                    <a:pt x="2277110" y="0"/>
                    <a:pt x="2185670" y="0"/>
                  </a:cubicBezTo>
                  <a:lnTo>
                    <a:pt x="379730" y="0"/>
                  </a:lnTo>
                  <a:cubicBezTo>
                    <a:pt x="288290" y="0"/>
                    <a:pt x="203200" y="33020"/>
                    <a:pt x="138430" y="86360"/>
                  </a:cubicBezTo>
                  <a:cubicBezTo>
                    <a:pt x="129540" y="93980"/>
                    <a:pt x="120650" y="102870"/>
                    <a:pt x="111760" y="110490"/>
                  </a:cubicBezTo>
                  <a:cubicBezTo>
                    <a:pt x="99060" y="123190"/>
                    <a:pt x="86360" y="137160"/>
                    <a:pt x="76200" y="152400"/>
                  </a:cubicBezTo>
                  <a:cubicBezTo>
                    <a:pt x="68580" y="162560"/>
                    <a:pt x="62230" y="172720"/>
                    <a:pt x="55880" y="182880"/>
                  </a:cubicBezTo>
                  <a:cubicBezTo>
                    <a:pt x="49530" y="193040"/>
                    <a:pt x="43180" y="204470"/>
                    <a:pt x="38100" y="214630"/>
                  </a:cubicBezTo>
                  <a:cubicBezTo>
                    <a:pt x="29210" y="232410"/>
                    <a:pt x="22860" y="248920"/>
                    <a:pt x="16510" y="266700"/>
                  </a:cubicBezTo>
                  <a:cubicBezTo>
                    <a:pt x="12700" y="279400"/>
                    <a:pt x="10160" y="290830"/>
                    <a:pt x="7620" y="303530"/>
                  </a:cubicBezTo>
                  <a:cubicBezTo>
                    <a:pt x="2540" y="327660"/>
                    <a:pt x="0" y="354330"/>
                    <a:pt x="0" y="379730"/>
                  </a:cubicBezTo>
                  <a:lnTo>
                    <a:pt x="0" y="4803140"/>
                  </a:lnTo>
                  <a:cubicBezTo>
                    <a:pt x="0" y="5012690"/>
                    <a:pt x="170180" y="5182870"/>
                    <a:pt x="379730" y="5182870"/>
                  </a:cubicBezTo>
                  <a:lnTo>
                    <a:pt x="2184400" y="5182870"/>
                  </a:lnTo>
                  <a:cubicBezTo>
                    <a:pt x="2393950" y="5182870"/>
                    <a:pt x="2564130" y="5012690"/>
                    <a:pt x="2564130" y="4803140"/>
                  </a:cubicBezTo>
                  <a:lnTo>
                    <a:pt x="2564130" y="1184910"/>
                  </a:lnTo>
                  <a:close/>
                  <a:moveTo>
                    <a:pt x="2538730" y="1184910"/>
                  </a:moveTo>
                  <a:lnTo>
                    <a:pt x="2538730" y="4804410"/>
                  </a:lnTo>
                  <a:cubicBezTo>
                    <a:pt x="2538730" y="4999990"/>
                    <a:pt x="2379980" y="5158740"/>
                    <a:pt x="2184400" y="5158740"/>
                  </a:cubicBezTo>
                  <a:lnTo>
                    <a:pt x="379730" y="5158740"/>
                  </a:lnTo>
                  <a:cubicBezTo>
                    <a:pt x="184150" y="5158740"/>
                    <a:pt x="25400" y="4999990"/>
                    <a:pt x="25400" y="4804410"/>
                  </a:cubicBezTo>
                  <a:lnTo>
                    <a:pt x="25400" y="381000"/>
                  </a:lnTo>
                  <a:cubicBezTo>
                    <a:pt x="25400" y="184150"/>
                    <a:pt x="184150" y="25400"/>
                    <a:pt x="379730" y="25400"/>
                  </a:cubicBezTo>
                  <a:lnTo>
                    <a:pt x="2184400" y="25400"/>
                  </a:lnTo>
                  <a:cubicBezTo>
                    <a:pt x="2379980" y="25400"/>
                    <a:pt x="2538730" y="184150"/>
                    <a:pt x="2538730" y="379730"/>
                  </a:cubicBezTo>
                  <a:lnTo>
                    <a:pt x="2538730" y="1184910"/>
                  </a:lnTo>
                  <a:close/>
                </a:path>
              </a:pathLst>
            </a:custGeom>
            <a:solidFill>
              <a:srgbClr val="555555"/>
            </a:solidFill>
          </p:spPr>
        </p:sp>
      </p:grpSp>
      <p:grpSp>
        <p:nvGrpSpPr>
          <p:cNvPr name="Group 23" id="23"/>
          <p:cNvGrpSpPr>
            <a:grpSpLocks noChangeAspect="true"/>
          </p:cNvGrpSpPr>
          <p:nvPr/>
        </p:nvGrpSpPr>
        <p:grpSpPr>
          <a:xfrm rot="0">
            <a:off x="1028700" y="2191386"/>
            <a:ext cx="3003191" cy="5942328"/>
            <a:chOff x="0" y="0"/>
            <a:chExt cx="2620010" cy="5184140"/>
          </a:xfrm>
        </p:grpSpPr>
        <p:sp>
          <p:nvSpPr>
            <p:cNvPr name="Freeform 24" id="24"/>
            <p:cNvSpPr/>
            <p:nvPr/>
          </p:nvSpPr>
          <p:spPr>
            <a:xfrm flipH="false" flipV="false" rot="0">
              <a:off x="53340" y="25400"/>
              <a:ext cx="2513330" cy="5132070"/>
            </a:xfrm>
            <a:custGeom>
              <a:avLst/>
              <a:gdLst/>
              <a:ahLst/>
              <a:cxnLst/>
              <a:rect r="r" b="b" t="t" l="l"/>
              <a:pathLst>
                <a:path h="5132070" w="2513330">
                  <a:moveTo>
                    <a:pt x="2159000" y="0"/>
                  </a:moveTo>
                  <a:lnTo>
                    <a:pt x="354330" y="0"/>
                  </a:lnTo>
                  <a:cubicBezTo>
                    <a:pt x="158750" y="0"/>
                    <a:pt x="0" y="158750"/>
                    <a:pt x="0" y="354330"/>
                  </a:cubicBezTo>
                  <a:lnTo>
                    <a:pt x="0" y="4777740"/>
                  </a:lnTo>
                  <a:cubicBezTo>
                    <a:pt x="0" y="4973320"/>
                    <a:pt x="158750" y="5132070"/>
                    <a:pt x="354330" y="5132070"/>
                  </a:cubicBezTo>
                  <a:lnTo>
                    <a:pt x="2159000" y="5132070"/>
                  </a:lnTo>
                  <a:cubicBezTo>
                    <a:pt x="2354580" y="5132070"/>
                    <a:pt x="2513330" y="4973320"/>
                    <a:pt x="2513330" y="4777740"/>
                  </a:cubicBezTo>
                  <a:lnTo>
                    <a:pt x="2513330" y="354330"/>
                  </a:lnTo>
                  <a:cubicBezTo>
                    <a:pt x="2513330" y="158750"/>
                    <a:pt x="2354580" y="0"/>
                    <a:pt x="2159000" y="0"/>
                  </a:cubicBezTo>
                  <a:close/>
                  <a:moveTo>
                    <a:pt x="1558290" y="162560"/>
                  </a:moveTo>
                  <a:cubicBezTo>
                    <a:pt x="1576070" y="162560"/>
                    <a:pt x="1590040" y="176530"/>
                    <a:pt x="1590040" y="194310"/>
                  </a:cubicBezTo>
                  <a:cubicBezTo>
                    <a:pt x="1590040" y="212090"/>
                    <a:pt x="1576070" y="226060"/>
                    <a:pt x="1558290" y="226060"/>
                  </a:cubicBezTo>
                  <a:cubicBezTo>
                    <a:pt x="1540510" y="226060"/>
                    <a:pt x="1526540" y="212090"/>
                    <a:pt x="1526540" y="194310"/>
                  </a:cubicBezTo>
                  <a:cubicBezTo>
                    <a:pt x="1526540" y="176530"/>
                    <a:pt x="1541780" y="162560"/>
                    <a:pt x="1558290" y="162560"/>
                  </a:cubicBezTo>
                  <a:close/>
                  <a:moveTo>
                    <a:pt x="1089660" y="172720"/>
                  </a:moveTo>
                  <a:lnTo>
                    <a:pt x="1394460" y="172720"/>
                  </a:lnTo>
                  <a:cubicBezTo>
                    <a:pt x="1405890" y="172720"/>
                    <a:pt x="1416050" y="181610"/>
                    <a:pt x="1416050" y="194310"/>
                  </a:cubicBezTo>
                  <a:cubicBezTo>
                    <a:pt x="1416050" y="207010"/>
                    <a:pt x="1405890" y="215900"/>
                    <a:pt x="1394460" y="215900"/>
                  </a:cubicBezTo>
                  <a:lnTo>
                    <a:pt x="1089660" y="215900"/>
                  </a:lnTo>
                  <a:cubicBezTo>
                    <a:pt x="1078230" y="215900"/>
                    <a:pt x="1068070" y="207010"/>
                    <a:pt x="1068070" y="194310"/>
                  </a:cubicBezTo>
                  <a:cubicBezTo>
                    <a:pt x="1068070" y="181610"/>
                    <a:pt x="1078230" y="172720"/>
                    <a:pt x="1089660" y="172720"/>
                  </a:cubicBezTo>
                  <a:close/>
                  <a:moveTo>
                    <a:pt x="2383790" y="4798060"/>
                  </a:moveTo>
                  <a:cubicBezTo>
                    <a:pt x="2383790" y="4913630"/>
                    <a:pt x="2289810" y="5007610"/>
                    <a:pt x="2174240" y="5007610"/>
                  </a:cubicBezTo>
                  <a:lnTo>
                    <a:pt x="341630" y="5007610"/>
                  </a:lnTo>
                  <a:cubicBezTo>
                    <a:pt x="226060" y="5007610"/>
                    <a:pt x="132080" y="4913630"/>
                    <a:pt x="132080" y="4798060"/>
                  </a:cubicBezTo>
                  <a:lnTo>
                    <a:pt x="132080" y="340360"/>
                  </a:lnTo>
                  <a:cubicBezTo>
                    <a:pt x="132080" y="224790"/>
                    <a:pt x="226060" y="130810"/>
                    <a:pt x="341630" y="130810"/>
                  </a:cubicBezTo>
                  <a:lnTo>
                    <a:pt x="614680" y="130810"/>
                  </a:lnTo>
                  <a:lnTo>
                    <a:pt x="614680" y="187960"/>
                  </a:lnTo>
                  <a:cubicBezTo>
                    <a:pt x="614680" y="252730"/>
                    <a:pt x="668020" y="306070"/>
                    <a:pt x="732790" y="306070"/>
                  </a:cubicBezTo>
                  <a:lnTo>
                    <a:pt x="1783080" y="306070"/>
                  </a:lnTo>
                  <a:cubicBezTo>
                    <a:pt x="1847850" y="306070"/>
                    <a:pt x="1901190" y="252730"/>
                    <a:pt x="1901190" y="187960"/>
                  </a:cubicBezTo>
                  <a:lnTo>
                    <a:pt x="1901190" y="130810"/>
                  </a:lnTo>
                  <a:lnTo>
                    <a:pt x="2172970" y="130810"/>
                  </a:lnTo>
                  <a:cubicBezTo>
                    <a:pt x="2288540" y="130810"/>
                    <a:pt x="2382520" y="224790"/>
                    <a:pt x="2382520" y="340360"/>
                  </a:cubicBezTo>
                  <a:lnTo>
                    <a:pt x="2382520" y="4798060"/>
                  </a:lnTo>
                  <a:close/>
                </a:path>
              </a:pathLst>
            </a:custGeom>
            <a:solidFill>
              <a:srgbClr val="000000"/>
            </a:solidFill>
          </p:spPr>
        </p:sp>
        <p:sp>
          <p:nvSpPr>
            <p:cNvPr name="Freeform 25" id="25"/>
            <p:cNvSpPr/>
            <p:nvPr/>
          </p:nvSpPr>
          <p:spPr>
            <a:xfrm flipH="false" flipV="false" rot="0">
              <a:off x="185420" y="156210"/>
              <a:ext cx="2251710" cy="4876800"/>
            </a:xfrm>
            <a:custGeom>
              <a:avLst/>
              <a:gdLst/>
              <a:ahLst/>
              <a:cxnLst/>
              <a:rect r="r" b="b" t="t" l="l"/>
              <a:pathLst>
                <a:path h="4876800" w="2251710">
                  <a:moveTo>
                    <a:pt x="2040890" y="0"/>
                  </a:moveTo>
                  <a:lnTo>
                    <a:pt x="1769110" y="0"/>
                  </a:lnTo>
                  <a:lnTo>
                    <a:pt x="1769110" y="57150"/>
                  </a:lnTo>
                  <a:cubicBezTo>
                    <a:pt x="1769110" y="121920"/>
                    <a:pt x="1715770" y="175260"/>
                    <a:pt x="1651000" y="175260"/>
                  </a:cubicBezTo>
                  <a:lnTo>
                    <a:pt x="601980" y="175260"/>
                  </a:lnTo>
                  <a:cubicBezTo>
                    <a:pt x="537210" y="175260"/>
                    <a:pt x="483870" y="121920"/>
                    <a:pt x="483870" y="57150"/>
                  </a:cubicBezTo>
                  <a:lnTo>
                    <a:pt x="483870" y="0"/>
                  </a:lnTo>
                  <a:lnTo>
                    <a:pt x="209550" y="0"/>
                  </a:lnTo>
                  <a:cubicBezTo>
                    <a:pt x="93980" y="0"/>
                    <a:pt x="0" y="93980"/>
                    <a:pt x="0" y="209550"/>
                  </a:cubicBezTo>
                  <a:lnTo>
                    <a:pt x="0" y="4667250"/>
                  </a:lnTo>
                  <a:cubicBezTo>
                    <a:pt x="0" y="4782820"/>
                    <a:pt x="93980" y="4876800"/>
                    <a:pt x="209550" y="4876800"/>
                  </a:cubicBezTo>
                  <a:lnTo>
                    <a:pt x="2040890" y="4876800"/>
                  </a:lnTo>
                  <a:cubicBezTo>
                    <a:pt x="2156460" y="4876800"/>
                    <a:pt x="2250440" y="4782820"/>
                    <a:pt x="2250440" y="4667250"/>
                  </a:cubicBezTo>
                  <a:lnTo>
                    <a:pt x="2250440" y="209550"/>
                  </a:lnTo>
                  <a:cubicBezTo>
                    <a:pt x="2251710" y="93980"/>
                    <a:pt x="2157730" y="0"/>
                    <a:pt x="2040890" y="0"/>
                  </a:cubicBezTo>
                  <a:close/>
                </a:path>
              </a:pathLst>
            </a:custGeom>
            <a:blipFill>
              <a:blip r:embed="rId5"/>
              <a:stretch>
                <a:fillRect l="-19620" t="-72220" r="-56444" b="-8496"/>
              </a:stretch>
            </a:blipFill>
          </p:spPr>
        </p:sp>
        <p:sp>
          <p:nvSpPr>
            <p:cNvPr name="Freeform 26" id="26"/>
            <p:cNvSpPr/>
            <p:nvPr/>
          </p:nvSpPr>
          <p:spPr>
            <a:xfrm flipH="false" flipV="false" rot="0">
              <a:off x="1121410" y="198120"/>
              <a:ext cx="347980" cy="43180"/>
            </a:xfrm>
            <a:custGeom>
              <a:avLst/>
              <a:gdLst/>
              <a:ahLst/>
              <a:cxnLst/>
              <a:rect r="r" b="b" t="t" l="l"/>
              <a:pathLst>
                <a:path h="43180" w="347980">
                  <a:moveTo>
                    <a:pt x="326390" y="0"/>
                  </a:moveTo>
                  <a:lnTo>
                    <a:pt x="21590" y="0"/>
                  </a:lnTo>
                  <a:cubicBezTo>
                    <a:pt x="10160" y="0"/>
                    <a:pt x="0" y="8890"/>
                    <a:pt x="0" y="21590"/>
                  </a:cubicBezTo>
                  <a:cubicBezTo>
                    <a:pt x="0" y="34290"/>
                    <a:pt x="10160" y="43180"/>
                    <a:pt x="21590" y="43180"/>
                  </a:cubicBezTo>
                  <a:lnTo>
                    <a:pt x="326390" y="43180"/>
                  </a:lnTo>
                  <a:cubicBezTo>
                    <a:pt x="337820" y="43180"/>
                    <a:pt x="347980" y="34290"/>
                    <a:pt x="347980" y="21590"/>
                  </a:cubicBezTo>
                  <a:cubicBezTo>
                    <a:pt x="347980" y="8890"/>
                    <a:pt x="337820" y="0"/>
                    <a:pt x="326390" y="0"/>
                  </a:cubicBezTo>
                  <a:close/>
                </a:path>
              </a:pathLst>
            </a:custGeom>
            <a:solidFill>
              <a:srgbClr val="555555"/>
            </a:solidFill>
          </p:spPr>
        </p:sp>
        <p:sp>
          <p:nvSpPr>
            <p:cNvPr name="Freeform 27" id="27"/>
            <p:cNvSpPr/>
            <p:nvPr/>
          </p:nvSpPr>
          <p:spPr>
            <a:xfrm flipH="false" flipV="false" rot="0">
              <a:off x="1578312" y="187909"/>
              <a:ext cx="66636" cy="63602"/>
            </a:xfrm>
            <a:custGeom>
              <a:avLst/>
              <a:gdLst/>
              <a:ahLst/>
              <a:cxnLst/>
              <a:rect r="r" b="b" t="t" l="l"/>
              <a:pathLst>
                <a:path h="63602" w="66636">
                  <a:moveTo>
                    <a:pt x="33318" y="51"/>
                  </a:moveTo>
                  <a:cubicBezTo>
                    <a:pt x="21941" y="0"/>
                    <a:pt x="11406" y="6040"/>
                    <a:pt x="5703" y="15885"/>
                  </a:cubicBezTo>
                  <a:cubicBezTo>
                    <a:pt x="0" y="25729"/>
                    <a:pt x="0" y="37873"/>
                    <a:pt x="5703" y="47717"/>
                  </a:cubicBezTo>
                  <a:cubicBezTo>
                    <a:pt x="11406" y="57562"/>
                    <a:pt x="21941" y="63602"/>
                    <a:pt x="33318" y="63551"/>
                  </a:cubicBezTo>
                  <a:cubicBezTo>
                    <a:pt x="44695" y="63602"/>
                    <a:pt x="55230" y="57562"/>
                    <a:pt x="60933" y="47717"/>
                  </a:cubicBezTo>
                  <a:cubicBezTo>
                    <a:pt x="66636" y="37873"/>
                    <a:pt x="66636" y="25729"/>
                    <a:pt x="60933" y="15885"/>
                  </a:cubicBezTo>
                  <a:cubicBezTo>
                    <a:pt x="55230" y="6040"/>
                    <a:pt x="44695" y="0"/>
                    <a:pt x="33318" y="51"/>
                  </a:cubicBezTo>
                  <a:close/>
                </a:path>
              </a:pathLst>
            </a:custGeom>
            <a:solidFill>
              <a:srgbClr val="555555"/>
            </a:solidFill>
          </p:spPr>
        </p:sp>
        <p:sp>
          <p:nvSpPr>
            <p:cNvPr name="Freeform 28" id="28"/>
            <p:cNvSpPr/>
            <p:nvPr/>
          </p:nvSpPr>
          <p:spPr>
            <a:xfrm flipH="false" flipV="false" rot="0">
              <a:off x="0" y="685800"/>
              <a:ext cx="27940" cy="213360"/>
            </a:xfrm>
            <a:custGeom>
              <a:avLst/>
              <a:gdLst/>
              <a:ahLst/>
              <a:cxnLst/>
              <a:rect r="r" b="b" t="t" l="l"/>
              <a:pathLst>
                <a:path h="213360" w="27940">
                  <a:moveTo>
                    <a:pt x="0" y="26670"/>
                  </a:moveTo>
                  <a:lnTo>
                    <a:pt x="0" y="185420"/>
                  </a:lnTo>
                  <a:cubicBezTo>
                    <a:pt x="0" y="200660"/>
                    <a:pt x="12700" y="213360"/>
                    <a:pt x="27940" y="213360"/>
                  </a:cubicBezTo>
                  <a:lnTo>
                    <a:pt x="27940" y="0"/>
                  </a:lnTo>
                  <a:cubicBezTo>
                    <a:pt x="12700" y="0"/>
                    <a:pt x="0" y="11430"/>
                    <a:pt x="0" y="26670"/>
                  </a:cubicBezTo>
                  <a:close/>
                </a:path>
              </a:pathLst>
            </a:custGeom>
            <a:solidFill>
              <a:srgbClr val="2E2E2E"/>
            </a:solidFill>
          </p:spPr>
        </p:sp>
        <p:sp>
          <p:nvSpPr>
            <p:cNvPr name="Freeform 29" id="29"/>
            <p:cNvSpPr/>
            <p:nvPr/>
          </p:nvSpPr>
          <p:spPr>
            <a:xfrm flipH="false" flipV="false" rot="0">
              <a:off x="0" y="1057910"/>
              <a:ext cx="27940" cy="384810"/>
            </a:xfrm>
            <a:custGeom>
              <a:avLst/>
              <a:gdLst/>
              <a:ahLst/>
              <a:cxnLst/>
              <a:rect r="r" b="b" t="t" l="l"/>
              <a:pathLst>
                <a:path h="384810" w="27940">
                  <a:moveTo>
                    <a:pt x="0" y="26670"/>
                  </a:moveTo>
                  <a:lnTo>
                    <a:pt x="0" y="356870"/>
                  </a:lnTo>
                  <a:cubicBezTo>
                    <a:pt x="0" y="372110"/>
                    <a:pt x="12700" y="384810"/>
                    <a:pt x="27940" y="384810"/>
                  </a:cubicBezTo>
                  <a:lnTo>
                    <a:pt x="27940" y="0"/>
                  </a:lnTo>
                  <a:cubicBezTo>
                    <a:pt x="12700" y="0"/>
                    <a:pt x="0" y="11430"/>
                    <a:pt x="0" y="26670"/>
                  </a:cubicBezTo>
                  <a:close/>
                </a:path>
              </a:pathLst>
            </a:custGeom>
            <a:solidFill>
              <a:srgbClr val="2E2E2E"/>
            </a:solidFill>
          </p:spPr>
        </p:sp>
        <p:sp>
          <p:nvSpPr>
            <p:cNvPr name="Freeform 30" id="30"/>
            <p:cNvSpPr/>
            <p:nvPr/>
          </p:nvSpPr>
          <p:spPr>
            <a:xfrm flipH="false" flipV="false" rot="0">
              <a:off x="0" y="1526540"/>
              <a:ext cx="27940" cy="386080"/>
            </a:xfrm>
            <a:custGeom>
              <a:avLst/>
              <a:gdLst/>
              <a:ahLst/>
              <a:cxnLst/>
              <a:rect r="r" b="b" t="t" l="l"/>
              <a:pathLst>
                <a:path h="386080" w="27940">
                  <a:moveTo>
                    <a:pt x="0" y="27940"/>
                  </a:moveTo>
                  <a:lnTo>
                    <a:pt x="0" y="358140"/>
                  </a:lnTo>
                  <a:cubicBezTo>
                    <a:pt x="0" y="373380"/>
                    <a:pt x="12700" y="386080"/>
                    <a:pt x="27940" y="386080"/>
                  </a:cubicBezTo>
                  <a:lnTo>
                    <a:pt x="27940" y="0"/>
                  </a:lnTo>
                  <a:cubicBezTo>
                    <a:pt x="12700" y="0"/>
                    <a:pt x="0" y="12700"/>
                    <a:pt x="0" y="27940"/>
                  </a:cubicBezTo>
                  <a:close/>
                </a:path>
              </a:pathLst>
            </a:custGeom>
            <a:solidFill>
              <a:srgbClr val="2E2E2E"/>
            </a:solidFill>
          </p:spPr>
        </p:sp>
        <p:sp>
          <p:nvSpPr>
            <p:cNvPr name="Freeform 31" id="31"/>
            <p:cNvSpPr/>
            <p:nvPr/>
          </p:nvSpPr>
          <p:spPr>
            <a:xfrm flipH="false" flipV="false" rot="0">
              <a:off x="2592070" y="1184910"/>
              <a:ext cx="27940" cy="618490"/>
            </a:xfrm>
            <a:custGeom>
              <a:avLst/>
              <a:gdLst/>
              <a:ahLst/>
              <a:cxnLst/>
              <a:rect r="r" b="b" t="t" l="l"/>
              <a:pathLst>
                <a:path h="618490" w="27940">
                  <a:moveTo>
                    <a:pt x="0" y="0"/>
                  </a:moveTo>
                  <a:lnTo>
                    <a:pt x="0" y="618490"/>
                  </a:lnTo>
                  <a:cubicBezTo>
                    <a:pt x="15240" y="618490"/>
                    <a:pt x="27940" y="605790"/>
                    <a:pt x="27940" y="590550"/>
                  </a:cubicBezTo>
                  <a:lnTo>
                    <a:pt x="27940" y="27940"/>
                  </a:lnTo>
                  <a:cubicBezTo>
                    <a:pt x="27940" y="12700"/>
                    <a:pt x="15240" y="0"/>
                    <a:pt x="0" y="0"/>
                  </a:cubicBezTo>
                  <a:close/>
                </a:path>
              </a:pathLst>
            </a:custGeom>
            <a:solidFill>
              <a:srgbClr val="2E2E2E"/>
            </a:solidFill>
          </p:spPr>
        </p:sp>
        <p:sp>
          <p:nvSpPr>
            <p:cNvPr name="Freeform 32" id="32"/>
            <p:cNvSpPr/>
            <p:nvPr/>
          </p:nvSpPr>
          <p:spPr>
            <a:xfrm flipH="false" flipV="false" rot="0">
              <a:off x="27940" y="0"/>
              <a:ext cx="2564130" cy="5182870"/>
            </a:xfrm>
            <a:custGeom>
              <a:avLst/>
              <a:gdLst/>
              <a:ahLst/>
              <a:cxnLst/>
              <a:rect r="r" b="b" t="t" l="l"/>
              <a:pathLst>
                <a:path h="5182870" w="2564130">
                  <a:moveTo>
                    <a:pt x="2564130" y="1184910"/>
                  </a:moveTo>
                  <a:lnTo>
                    <a:pt x="2564130" y="379730"/>
                  </a:lnTo>
                  <a:cubicBezTo>
                    <a:pt x="2564130" y="353060"/>
                    <a:pt x="2561590" y="327660"/>
                    <a:pt x="2556510" y="303530"/>
                  </a:cubicBezTo>
                  <a:cubicBezTo>
                    <a:pt x="2553970" y="290830"/>
                    <a:pt x="2551430" y="279400"/>
                    <a:pt x="2547620" y="266700"/>
                  </a:cubicBezTo>
                  <a:cubicBezTo>
                    <a:pt x="2542540" y="248920"/>
                    <a:pt x="2534920" y="231140"/>
                    <a:pt x="2527300" y="214630"/>
                  </a:cubicBezTo>
                  <a:cubicBezTo>
                    <a:pt x="2522220" y="203200"/>
                    <a:pt x="2515870" y="193040"/>
                    <a:pt x="2509520" y="182880"/>
                  </a:cubicBezTo>
                  <a:cubicBezTo>
                    <a:pt x="2503170" y="172720"/>
                    <a:pt x="2496820" y="162560"/>
                    <a:pt x="2489200" y="152400"/>
                  </a:cubicBezTo>
                  <a:cubicBezTo>
                    <a:pt x="2477770" y="137160"/>
                    <a:pt x="2466340" y="124460"/>
                    <a:pt x="2453640" y="110490"/>
                  </a:cubicBezTo>
                  <a:cubicBezTo>
                    <a:pt x="2444750" y="101600"/>
                    <a:pt x="2435860" y="93980"/>
                    <a:pt x="2426970" y="86360"/>
                  </a:cubicBezTo>
                  <a:cubicBezTo>
                    <a:pt x="2360930" y="31750"/>
                    <a:pt x="2277110" y="0"/>
                    <a:pt x="2185670" y="0"/>
                  </a:cubicBezTo>
                  <a:lnTo>
                    <a:pt x="379730" y="0"/>
                  </a:lnTo>
                  <a:cubicBezTo>
                    <a:pt x="288290" y="0"/>
                    <a:pt x="203200" y="33020"/>
                    <a:pt x="138430" y="86360"/>
                  </a:cubicBezTo>
                  <a:cubicBezTo>
                    <a:pt x="129540" y="93980"/>
                    <a:pt x="120650" y="102870"/>
                    <a:pt x="111760" y="110490"/>
                  </a:cubicBezTo>
                  <a:cubicBezTo>
                    <a:pt x="99060" y="123190"/>
                    <a:pt x="86360" y="137160"/>
                    <a:pt x="76200" y="152400"/>
                  </a:cubicBezTo>
                  <a:cubicBezTo>
                    <a:pt x="68580" y="162560"/>
                    <a:pt x="62230" y="172720"/>
                    <a:pt x="55880" y="182880"/>
                  </a:cubicBezTo>
                  <a:cubicBezTo>
                    <a:pt x="49530" y="193040"/>
                    <a:pt x="43180" y="204470"/>
                    <a:pt x="38100" y="214630"/>
                  </a:cubicBezTo>
                  <a:cubicBezTo>
                    <a:pt x="29210" y="232410"/>
                    <a:pt x="22860" y="248920"/>
                    <a:pt x="16510" y="266700"/>
                  </a:cubicBezTo>
                  <a:cubicBezTo>
                    <a:pt x="12700" y="279400"/>
                    <a:pt x="10160" y="290830"/>
                    <a:pt x="7620" y="303530"/>
                  </a:cubicBezTo>
                  <a:cubicBezTo>
                    <a:pt x="2540" y="327660"/>
                    <a:pt x="0" y="354330"/>
                    <a:pt x="0" y="379730"/>
                  </a:cubicBezTo>
                  <a:lnTo>
                    <a:pt x="0" y="4803140"/>
                  </a:lnTo>
                  <a:cubicBezTo>
                    <a:pt x="0" y="5012690"/>
                    <a:pt x="170180" y="5182870"/>
                    <a:pt x="379730" y="5182870"/>
                  </a:cubicBezTo>
                  <a:lnTo>
                    <a:pt x="2184400" y="5182870"/>
                  </a:lnTo>
                  <a:cubicBezTo>
                    <a:pt x="2393950" y="5182870"/>
                    <a:pt x="2564130" y="5012690"/>
                    <a:pt x="2564130" y="4803140"/>
                  </a:cubicBezTo>
                  <a:lnTo>
                    <a:pt x="2564130" y="1184910"/>
                  </a:lnTo>
                  <a:close/>
                  <a:moveTo>
                    <a:pt x="2538730" y="1184910"/>
                  </a:moveTo>
                  <a:lnTo>
                    <a:pt x="2538730" y="4804410"/>
                  </a:lnTo>
                  <a:cubicBezTo>
                    <a:pt x="2538730" y="4999990"/>
                    <a:pt x="2379980" y="5158740"/>
                    <a:pt x="2184400" y="5158740"/>
                  </a:cubicBezTo>
                  <a:lnTo>
                    <a:pt x="379730" y="5158740"/>
                  </a:lnTo>
                  <a:cubicBezTo>
                    <a:pt x="184150" y="5158740"/>
                    <a:pt x="25400" y="4999990"/>
                    <a:pt x="25400" y="4804410"/>
                  </a:cubicBezTo>
                  <a:lnTo>
                    <a:pt x="25400" y="381000"/>
                  </a:lnTo>
                  <a:cubicBezTo>
                    <a:pt x="25400" y="184150"/>
                    <a:pt x="184150" y="25400"/>
                    <a:pt x="379730" y="25400"/>
                  </a:cubicBezTo>
                  <a:lnTo>
                    <a:pt x="2184400" y="25400"/>
                  </a:lnTo>
                  <a:cubicBezTo>
                    <a:pt x="2379980" y="25400"/>
                    <a:pt x="2538730" y="184150"/>
                    <a:pt x="2538730" y="379730"/>
                  </a:cubicBezTo>
                  <a:lnTo>
                    <a:pt x="2538730" y="1184910"/>
                  </a:lnTo>
                  <a:close/>
                </a:path>
              </a:pathLst>
            </a:custGeom>
            <a:solidFill>
              <a:srgbClr val="555555"/>
            </a:solidFill>
          </p:spPr>
        </p:sp>
      </p:grpSp>
      <p:sp>
        <p:nvSpPr>
          <p:cNvPr name="Freeform 33" id="33"/>
          <p:cNvSpPr/>
          <p:nvPr/>
        </p:nvSpPr>
        <p:spPr>
          <a:xfrm flipH="false" flipV="false" rot="-10800000">
            <a:off x="-1418858" y="-1032625"/>
            <a:ext cx="4685566" cy="5424678"/>
          </a:xfrm>
          <a:custGeom>
            <a:avLst/>
            <a:gdLst/>
            <a:ahLst/>
            <a:cxnLst/>
            <a:rect r="r" b="b" t="t" l="l"/>
            <a:pathLst>
              <a:path h="5424678" w="4685566">
                <a:moveTo>
                  <a:pt x="0" y="0"/>
                </a:moveTo>
                <a:lnTo>
                  <a:pt x="4685566" y="0"/>
                </a:lnTo>
                <a:lnTo>
                  <a:pt x="4685566" y="5424678"/>
                </a:lnTo>
                <a:lnTo>
                  <a:pt x="0" y="5424678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grpSp>
        <p:nvGrpSpPr>
          <p:cNvPr name="Group 34" id="34"/>
          <p:cNvGrpSpPr>
            <a:grpSpLocks noChangeAspect="true"/>
          </p:cNvGrpSpPr>
          <p:nvPr/>
        </p:nvGrpSpPr>
        <p:grpSpPr>
          <a:xfrm rot="0">
            <a:off x="7350298" y="2191386"/>
            <a:ext cx="3003191" cy="5942328"/>
            <a:chOff x="0" y="0"/>
            <a:chExt cx="2620010" cy="5184140"/>
          </a:xfrm>
        </p:grpSpPr>
        <p:sp>
          <p:nvSpPr>
            <p:cNvPr name="Freeform 35" id="35"/>
            <p:cNvSpPr/>
            <p:nvPr/>
          </p:nvSpPr>
          <p:spPr>
            <a:xfrm flipH="false" flipV="false" rot="0">
              <a:off x="53340" y="25400"/>
              <a:ext cx="2513330" cy="5132070"/>
            </a:xfrm>
            <a:custGeom>
              <a:avLst/>
              <a:gdLst/>
              <a:ahLst/>
              <a:cxnLst/>
              <a:rect r="r" b="b" t="t" l="l"/>
              <a:pathLst>
                <a:path h="5132070" w="2513330">
                  <a:moveTo>
                    <a:pt x="2159000" y="0"/>
                  </a:moveTo>
                  <a:lnTo>
                    <a:pt x="354330" y="0"/>
                  </a:lnTo>
                  <a:cubicBezTo>
                    <a:pt x="158750" y="0"/>
                    <a:pt x="0" y="158750"/>
                    <a:pt x="0" y="354330"/>
                  </a:cubicBezTo>
                  <a:lnTo>
                    <a:pt x="0" y="4777740"/>
                  </a:lnTo>
                  <a:cubicBezTo>
                    <a:pt x="0" y="4973320"/>
                    <a:pt x="158750" y="5132070"/>
                    <a:pt x="354330" y="5132070"/>
                  </a:cubicBezTo>
                  <a:lnTo>
                    <a:pt x="2159000" y="5132070"/>
                  </a:lnTo>
                  <a:cubicBezTo>
                    <a:pt x="2354580" y="5132070"/>
                    <a:pt x="2513330" y="4973320"/>
                    <a:pt x="2513330" y="4777740"/>
                  </a:cubicBezTo>
                  <a:lnTo>
                    <a:pt x="2513330" y="354330"/>
                  </a:lnTo>
                  <a:cubicBezTo>
                    <a:pt x="2513330" y="158750"/>
                    <a:pt x="2354580" y="0"/>
                    <a:pt x="2159000" y="0"/>
                  </a:cubicBezTo>
                  <a:close/>
                  <a:moveTo>
                    <a:pt x="1558290" y="162560"/>
                  </a:moveTo>
                  <a:cubicBezTo>
                    <a:pt x="1576070" y="162560"/>
                    <a:pt x="1590040" y="176530"/>
                    <a:pt x="1590040" y="194310"/>
                  </a:cubicBezTo>
                  <a:cubicBezTo>
                    <a:pt x="1590040" y="212090"/>
                    <a:pt x="1576070" y="226060"/>
                    <a:pt x="1558290" y="226060"/>
                  </a:cubicBezTo>
                  <a:cubicBezTo>
                    <a:pt x="1540510" y="226060"/>
                    <a:pt x="1526540" y="212090"/>
                    <a:pt x="1526540" y="194310"/>
                  </a:cubicBezTo>
                  <a:cubicBezTo>
                    <a:pt x="1526540" y="176530"/>
                    <a:pt x="1541780" y="162560"/>
                    <a:pt x="1558290" y="162560"/>
                  </a:cubicBezTo>
                  <a:close/>
                  <a:moveTo>
                    <a:pt x="1089660" y="172720"/>
                  </a:moveTo>
                  <a:lnTo>
                    <a:pt x="1394460" y="172720"/>
                  </a:lnTo>
                  <a:cubicBezTo>
                    <a:pt x="1405890" y="172720"/>
                    <a:pt x="1416050" y="181610"/>
                    <a:pt x="1416050" y="194310"/>
                  </a:cubicBezTo>
                  <a:cubicBezTo>
                    <a:pt x="1416050" y="207010"/>
                    <a:pt x="1405890" y="215900"/>
                    <a:pt x="1394460" y="215900"/>
                  </a:cubicBezTo>
                  <a:lnTo>
                    <a:pt x="1089660" y="215900"/>
                  </a:lnTo>
                  <a:cubicBezTo>
                    <a:pt x="1078230" y="215900"/>
                    <a:pt x="1068070" y="207010"/>
                    <a:pt x="1068070" y="194310"/>
                  </a:cubicBezTo>
                  <a:cubicBezTo>
                    <a:pt x="1068070" y="181610"/>
                    <a:pt x="1078230" y="172720"/>
                    <a:pt x="1089660" y="172720"/>
                  </a:cubicBezTo>
                  <a:close/>
                  <a:moveTo>
                    <a:pt x="2383790" y="4798060"/>
                  </a:moveTo>
                  <a:cubicBezTo>
                    <a:pt x="2383790" y="4913630"/>
                    <a:pt x="2289810" y="5007610"/>
                    <a:pt x="2174240" y="5007610"/>
                  </a:cubicBezTo>
                  <a:lnTo>
                    <a:pt x="341630" y="5007610"/>
                  </a:lnTo>
                  <a:cubicBezTo>
                    <a:pt x="226060" y="5007610"/>
                    <a:pt x="132080" y="4913630"/>
                    <a:pt x="132080" y="4798060"/>
                  </a:cubicBezTo>
                  <a:lnTo>
                    <a:pt x="132080" y="340360"/>
                  </a:lnTo>
                  <a:cubicBezTo>
                    <a:pt x="132080" y="224790"/>
                    <a:pt x="226060" y="130810"/>
                    <a:pt x="341630" y="130810"/>
                  </a:cubicBezTo>
                  <a:lnTo>
                    <a:pt x="614680" y="130810"/>
                  </a:lnTo>
                  <a:lnTo>
                    <a:pt x="614680" y="187960"/>
                  </a:lnTo>
                  <a:cubicBezTo>
                    <a:pt x="614680" y="252730"/>
                    <a:pt x="668020" y="306070"/>
                    <a:pt x="732790" y="306070"/>
                  </a:cubicBezTo>
                  <a:lnTo>
                    <a:pt x="1783080" y="306070"/>
                  </a:lnTo>
                  <a:cubicBezTo>
                    <a:pt x="1847850" y="306070"/>
                    <a:pt x="1901190" y="252730"/>
                    <a:pt x="1901190" y="187960"/>
                  </a:cubicBezTo>
                  <a:lnTo>
                    <a:pt x="1901190" y="130810"/>
                  </a:lnTo>
                  <a:lnTo>
                    <a:pt x="2172970" y="130810"/>
                  </a:lnTo>
                  <a:cubicBezTo>
                    <a:pt x="2288540" y="130810"/>
                    <a:pt x="2382520" y="224790"/>
                    <a:pt x="2382520" y="340360"/>
                  </a:cubicBezTo>
                  <a:lnTo>
                    <a:pt x="2382520" y="4798060"/>
                  </a:lnTo>
                  <a:close/>
                </a:path>
              </a:pathLst>
            </a:custGeom>
            <a:solidFill>
              <a:srgbClr val="000000"/>
            </a:solidFill>
          </p:spPr>
        </p:sp>
        <p:sp>
          <p:nvSpPr>
            <p:cNvPr name="Freeform 36" id="36"/>
            <p:cNvSpPr/>
            <p:nvPr/>
          </p:nvSpPr>
          <p:spPr>
            <a:xfrm flipH="false" flipV="false" rot="0">
              <a:off x="185420" y="156210"/>
              <a:ext cx="2251710" cy="4876800"/>
            </a:xfrm>
            <a:custGeom>
              <a:avLst/>
              <a:gdLst/>
              <a:ahLst/>
              <a:cxnLst/>
              <a:rect r="r" b="b" t="t" l="l"/>
              <a:pathLst>
                <a:path h="4876800" w="2251710">
                  <a:moveTo>
                    <a:pt x="2040890" y="0"/>
                  </a:moveTo>
                  <a:lnTo>
                    <a:pt x="1769110" y="0"/>
                  </a:lnTo>
                  <a:lnTo>
                    <a:pt x="1769110" y="57150"/>
                  </a:lnTo>
                  <a:cubicBezTo>
                    <a:pt x="1769110" y="121920"/>
                    <a:pt x="1715770" y="175260"/>
                    <a:pt x="1651000" y="175260"/>
                  </a:cubicBezTo>
                  <a:lnTo>
                    <a:pt x="601980" y="175260"/>
                  </a:lnTo>
                  <a:cubicBezTo>
                    <a:pt x="537210" y="175260"/>
                    <a:pt x="483870" y="121920"/>
                    <a:pt x="483870" y="57150"/>
                  </a:cubicBezTo>
                  <a:lnTo>
                    <a:pt x="483870" y="0"/>
                  </a:lnTo>
                  <a:lnTo>
                    <a:pt x="209550" y="0"/>
                  </a:lnTo>
                  <a:cubicBezTo>
                    <a:pt x="93980" y="0"/>
                    <a:pt x="0" y="93980"/>
                    <a:pt x="0" y="209550"/>
                  </a:cubicBezTo>
                  <a:lnTo>
                    <a:pt x="0" y="4667250"/>
                  </a:lnTo>
                  <a:cubicBezTo>
                    <a:pt x="0" y="4782820"/>
                    <a:pt x="93980" y="4876800"/>
                    <a:pt x="209550" y="4876800"/>
                  </a:cubicBezTo>
                  <a:lnTo>
                    <a:pt x="2040890" y="4876800"/>
                  </a:lnTo>
                  <a:cubicBezTo>
                    <a:pt x="2156460" y="4876800"/>
                    <a:pt x="2250440" y="4782820"/>
                    <a:pt x="2250440" y="4667250"/>
                  </a:cubicBezTo>
                  <a:lnTo>
                    <a:pt x="2250440" y="209550"/>
                  </a:lnTo>
                  <a:cubicBezTo>
                    <a:pt x="2251710" y="93980"/>
                    <a:pt x="2157730" y="0"/>
                    <a:pt x="2040890" y="0"/>
                  </a:cubicBezTo>
                  <a:close/>
                </a:path>
              </a:pathLst>
            </a:custGeom>
            <a:blipFill>
              <a:blip r:embed="rId6"/>
              <a:stretch>
                <a:fillRect l="-29977" t="-45290" r="-46087" b="-35426"/>
              </a:stretch>
            </a:blipFill>
          </p:spPr>
        </p:sp>
        <p:sp>
          <p:nvSpPr>
            <p:cNvPr name="Freeform 37" id="37"/>
            <p:cNvSpPr/>
            <p:nvPr/>
          </p:nvSpPr>
          <p:spPr>
            <a:xfrm flipH="false" flipV="false" rot="0">
              <a:off x="1121410" y="198120"/>
              <a:ext cx="347980" cy="43180"/>
            </a:xfrm>
            <a:custGeom>
              <a:avLst/>
              <a:gdLst/>
              <a:ahLst/>
              <a:cxnLst/>
              <a:rect r="r" b="b" t="t" l="l"/>
              <a:pathLst>
                <a:path h="43180" w="347980">
                  <a:moveTo>
                    <a:pt x="326390" y="0"/>
                  </a:moveTo>
                  <a:lnTo>
                    <a:pt x="21590" y="0"/>
                  </a:lnTo>
                  <a:cubicBezTo>
                    <a:pt x="10160" y="0"/>
                    <a:pt x="0" y="8890"/>
                    <a:pt x="0" y="21590"/>
                  </a:cubicBezTo>
                  <a:cubicBezTo>
                    <a:pt x="0" y="34290"/>
                    <a:pt x="10160" y="43180"/>
                    <a:pt x="21590" y="43180"/>
                  </a:cubicBezTo>
                  <a:lnTo>
                    <a:pt x="326390" y="43180"/>
                  </a:lnTo>
                  <a:cubicBezTo>
                    <a:pt x="337820" y="43180"/>
                    <a:pt x="347980" y="34290"/>
                    <a:pt x="347980" y="21590"/>
                  </a:cubicBezTo>
                  <a:cubicBezTo>
                    <a:pt x="347980" y="8890"/>
                    <a:pt x="337820" y="0"/>
                    <a:pt x="326390" y="0"/>
                  </a:cubicBezTo>
                  <a:close/>
                </a:path>
              </a:pathLst>
            </a:custGeom>
            <a:solidFill>
              <a:srgbClr val="555555"/>
            </a:solidFill>
          </p:spPr>
        </p:sp>
        <p:sp>
          <p:nvSpPr>
            <p:cNvPr name="Freeform 38" id="38"/>
            <p:cNvSpPr/>
            <p:nvPr/>
          </p:nvSpPr>
          <p:spPr>
            <a:xfrm flipH="false" flipV="false" rot="0">
              <a:off x="1578312" y="187909"/>
              <a:ext cx="66636" cy="63602"/>
            </a:xfrm>
            <a:custGeom>
              <a:avLst/>
              <a:gdLst/>
              <a:ahLst/>
              <a:cxnLst/>
              <a:rect r="r" b="b" t="t" l="l"/>
              <a:pathLst>
                <a:path h="63602" w="66636">
                  <a:moveTo>
                    <a:pt x="33318" y="51"/>
                  </a:moveTo>
                  <a:cubicBezTo>
                    <a:pt x="21941" y="0"/>
                    <a:pt x="11406" y="6040"/>
                    <a:pt x="5703" y="15885"/>
                  </a:cubicBezTo>
                  <a:cubicBezTo>
                    <a:pt x="0" y="25729"/>
                    <a:pt x="0" y="37873"/>
                    <a:pt x="5703" y="47717"/>
                  </a:cubicBezTo>
                  <a:cubicBezTo>
                    <a:pt x="11406" y="57562"/>
                    <a:pt x="21941" y="63602"/>
                    <a:pt x="33318" y="63551"/>
                  </a:cubicBezTo>
                  <a:cubicBezTo>
                    <a:pt x="44695" y="63602"/>
                    <a:pt x="55230" y="57562"/>
                    <a:pt x="60933" y="47717"/>
                  </a:cubicBezTo>
                  <a:cubicBezTo>
                    <a:pt x="66636" y="37873"/>
                    <a:pt x="66636" y="25729"/>
                    <a:pt x="60933" y="15885"/>
                  </a:cubicBezTo>
                  <a:cubicBezTo>
                    <a:pt x="55230" y="6040"/>
                    <a:pt x="44695" y="0"/>
                    <a:pt x="33318" y="51"/>
                  </a:cubicBezTo>
                  <a:close/>
                </a:path>
              </a:pathLst>
            </a:custGeom>
            <a:solidFill>
              <a:srgbClr val="555555"/>
            </a:solidFill>
          </p:spPr>
        </p:sp>
        <p:sp>
          <p:nvSpPr>
            <p:cNvPr name="Freeform 39" id="39"/>
            <p:cNvSpPr/>
            <p:nvPr/>
          </p:nvSpPr>
          <p:spPr>
            <a:xfrm flipH="false" flipV="false" rot="0">
              <a:off x="0" y="685800"/>
              <a:ext cx="27940" cy="213360"/>
            </a:xfrm>
            <a:custGeom>
              <a:avLst/>
              <a:gdLst/>
              <a:ahLst/>
              <a:cxnLst/>
              <a:rect r="r" b="b" t="t" l="l"/>
              <a:pathLst>
                <a:path h="213360" w="27940">
                  <a:moveTo>
                    <a:pt x="0" y="26670"/>
                  </a:moveTo>
                  <a:lnTo>
                    <a:pt x="0" y="185420"/>
                  </a:lnTo>
                  <a:cubicBezTo>
                    <a:pt x="0" y="200660"/>
                    <a:pt x="12700" y="213360"/>
                    <a:pt x="27940" y="213360"/>
                  </a:cubicBezTo>
                  <a:lnTo>
                    <a:pt x="27940" y="0"/>
                  </a:lnTo>
                  <a:cubicBezTo>
                    <a:pt x="12700" y="0"/>
                    <a:pt x="0" y="11430"/>
                    <a:pt x="0" y="26670"/>
                  </a:cubicBezTo>
                  <a:close/>
                </a:path>
              </a:pathLst>
            </a:custGeom>
            <a:solidFill>
              <a:srgbClr val="2E2E2E"/>
            </a:solidFill>
          </p:spPr>
        </p:sp>
        <p:sp>
          <p:nvSpPr>
            <p:cNvPr name="Freeform 40" id="40"/>
            <p:cNvSpPr/>
            <p:nvPr/>
          </p:nvSpPr>
          <p:spPr>
            <a:xfrm flipH="false" flipV="false" rot="0">
              <a:off x="0" y="1057910"/>
              <a:ext cx="27940" cy="384810"/>
            </a:xfrm>
            <a:custGeom>
              <a:avLst/>
              <a:gdLst/>
              <a:ahLst/>
              <a:cxnLst/>
              <a:rect r="r" b="b" t="t" l="l"/>
              <a:pathLst>
                <a:path h="384810" w="27940">
                  <a:moveTo>
                    <a:pt x="0" y="26670"/>
                  </a:moveTo>
                  <a:lnTo>
                    <a:pt x="0" y="356870"/>
                  </a:lnTo>
                  <a:cubicBezTo>
                    <a:pt x="0" y="372110"/>
                    <a:pt x="12700" y="384810"/>
                    <a:pt x="27940" y="384810"/>
                  </a:cubicBezTo>
                  <a:lnTo>
                    <a:pt x="27940" y="0"/>
                  </a:lnTo>
                  <a:cubicBezTo>
                    <a:pt x="12700" y="0"/>
                    <a:pt x="0" y="11430"/>
                    <a:pt x="0" y="26670"/>
                  </a:cubicBezTo>
                  <a:close/>
                </a:path>
              </a:pathLst>
            </a:custGeom>
            <a:solidFill>
              <a:srgbClr val="2E2E2E"/>
            </a:solidFill>
          </p:spPr>
        </p:sp>
        <p:sp>
          <p:nvSpPr>
            <p:cNvPr name="Freeform 41" id="41"/>
            <p:cNvSpPr/>
            <p:nvPr/>
          </p:nvSpPr>
          <p:spPr>
            <a:xfrm flipH="false" flipV="false" rot="0">
              <a:off x="0" y="1526540"/>
              <a:ext cx="27940" cy="386080"/>
            </a:xfrm>
            <a:custGeom>
              <a:avLst/>
              <a:gdLst/>
              <a:ahLst/>
              <a:cxnLst/>
              <a:rect r="r" b="b" t="t" l="l"/>
              <a:pathLst>
                <a:path h="386080" w="27940">
                  <a:moveTo>
                    <a:pt x="0" y="27940"/>
                  </a:moveTo>
                  <a:lnTo>
                    <a:pt x="0" y="358140"/>
                  </a:lnTo>
                  <a:cubicBezTo>
                    <a:pt x="0" y="373380"/>
                    <a:pt x="12700" y="386080"/>
                    <a:pt x="27940" y="386080"/>
                  </a:cubicBezTo>
                  <a:lnTo>
                    <a:pt x="27940" y="0"/>
                  </a:lnTo>
                  <a:cubicBezTo>
                    <a:pt x="12700" y="0"/>
                    <a:pt x="0" y="12700"/>
                    <a:pt x="0" y="27940"/>
                  </a:cubicBezTo>
                  <a:close/>
                </a:path>
              </a:pathLst>
            </a:custGeom>
            <a:solidFill>
              <a:srgbClr val="2E2E2E"/>
            </a:solidFill>
          </p:spPr>
        </p:sp>
        <p:sp>
          <p:nvSpPr>
            <p:cNvPr name="Freeform 42" id="42"/>
            <p:cNvSpPr/>
            <p:nvPr/>
          </p:nvSpPr>
          <p:spPr>
            <a:xfrm flipH="false" flipV="false" rot="0">
              <a:off x="2592070" y="1184910"/>
              <a:ext cx="27940" cy="618490"/>
            </a:xfrm>
            <a:custGeom>
              <a:avLst/>
              <a:gdLst/>
              <a:ahLst/>
              <a:cxnLst/>
              <a:rect r="r" b="b" t="t" l="l"/>
              <a:pathLst>
                <a:path h="618490" w="27940">
                  <a:moveTo>
                    <a:pt x="0" y="0"/>
                  </a:moveTo>
                  <a:lnTo>
                    <a:pt x="0" y="618490"/>
                  </a:lnTo>
                  <a:cubicBezTo>
                    <a:pt x="15240" y="618490"/>
                    <a:pt x="27940" y="605790"/>
                    <a:pt x="27940" y="590550"/>
                  </a:cubicBezTo>
                  <a:lnTo>
                    <a:pt x="27940" y="27940"/>
                  </a:lnTo>
                  <a:cubicBezTo>
                    <a:pt x="27940" y="12700"/>
                    <a:pt x="15240" y="0"/>
                    <a:pt x="0" y="0"/>
                  </a:cubicBezTo>
                  <a:close/>
                </a:path>
              </a:pathLst>
            </a:custGeom>
            <a:solidFill>
              <a:srgbClr val="2E2E2E"/>
            </a:solidFill>
          </p:spPr>
        </p:sp>
        <p:sp>
          <p:nvSpPr>
            <p:cNvPr name="Freeform 43" id="43"/>
            <p:cNvSpPr/>
            <p:nvPr/>
          </p:nvSpPr>
          <p:spPr>
            <a:xfrm flipH="false" flipV="false" rot="0">
              <a:off x="27940" y="0"/>
              <a:ext cx="2564130" cy="5182870"/>
            </a:xfrm>
            <a:custGeom>
              <a:avLst/>
              <a:gdLst/>
              <a:ahLst/>
              <a:cxnLst/>
              <a:rect r="r" b="b" t="t" l="l"/>
              <a:pathLst>
                <a:path h="5182870" w="2564130">
                  <a:moveTo>
                    <a:pt x="2564130" y="1184910"/>
                  </a:moveTo>
                  <a:lnTo>
                    <a:pt x="2564130" y="379730"/>
                  </a:lnTo>
                  <a:cubicBezTo>
                    <a:pt x="2564130" y="353060"/>
                    <a:pt x="2561590" y="327660"/>
                    <a:pt x="2556510" y="303530"/>
                  </a:cubicBezTo>
                  <a:cubicBezTo>
                    <a:pt x="2553970" y="290830"/>
                    <a:pt x="2551430" y="279400"/>
                    <a:pt x="2547620" y="266700"/>
                  </a:cubicBezTo>
                  <a:cubicBezTo>
                    <a:pt x="2542540" y="248920"/>
                    <a:pt x="2534920" y="231140"/>
                    <a:pt x="2527300" y="214630"/>
                  </a:cubicBezTo>
                  <a:cubicBezTo>
                    <a:pt x="2522220" y="203200"/>
                    <a:pt x="2515870" y="193040"/>
                    <a:pt x="2509520" y="182880"/>
                  </a:cubicBezTo>
                  <a:cubicBezTo>
                    <a:pt x="2503170" y="172720"/>
                    <a:pt x="2496820" y="162560"/>
                    <a:pt x="2489200" y="152400"/>
                  </a:cubicBezTo>
                  <a:cubicBezTo>
                    <a:pt x="2477770" y="137160"/>
                    <a:pt x="2466340" y="124460"/>
                    <a:pt x="2453640" y="110490"/>
                  </a:cubicBezTo>
                  <a:cubicBezTo>
                    <a:pt x="2444750" y="101600"/>
                    <a:pt x="2435860" y="93980"/>
                    <a:pt x="2426970" y="86360"/>
                  </a:cubicBezTo>
                  <a:cubicBezTo>
                    <a:pt x="2360930" y="31750"/>
                    <a:pt x="2277110" y="0"/>
                    <a:pt x="2185670" y="0"/>
                  </a:cubicBezTo>
                  <a:lnTo>
                    <a:pt x="379730" y="0"/>
                  </a:lnTo>
                  <a:cubicBezTo>
                    <a:pt x="288290" y="0"/>
                    <a:pt x="203200" y="33020"/>
                    <a:pt x="138430" y="86360"/>
                  </a:cubicBezTo>
                  <a:cubicBezTo>
                    <a:pt x="129540" y="93980"/>
                    <a:pt x="120650" y="102870"/>
                    <a:pt x="111760" y="110490"/>
                  </a:cubicBezTo>
                  <a:cubicBezTo>
                    <a:pt x="99060" y="123190"/>
                    <a:pt x="86360" y="137160"/>
                    <a:pt x="76200" y="152400"/>
                  </a:cubicBezTo>
                  <a:cubicBezTo>
                    <a:pt x="68580" y="162560"/>
                    <a:pt x="62230" y="172720"/>
                    <a:pt x="55880" y="182880"/>
                  </a:cubicBezTo>
                  <a:cubicBezTo>
                    <a:pt x="49530" y="193040"/>
                    <a:pt x="43180" y="204470"/>
                    <a:pt x="38100" y="214630"/>
                  </a:cubicBezTo>
                  <a:cubicBezTo>
                    <a:pt x="29210" y="232410"/>
                    <a:pt x="22860" y="248920"/>
                    <a:pt x="16510" y="266700"/>
                  </a:cubicBezTo>
                  <a:cubicBezTo>
                    <a:pt x="12700" y="279400"/>
                    <a:pt x="10160" y="290830"/>
                    <a:pt x="7620" y="303530"/>
                  </a:cubicBezTo>
                  <a:cubicBezTo>
                    <a:pt x="2540" y="327660"/>
                    <a:pt x="0" y="354330"/>
                    <a:pt x="0" y="379730"/>
                  </a:cubicBezTo>
                  <a:lnTo>
                    <a:pt x="0" y="4803140"/>
                  </a:lnTo>
                  <a:cubicBezTo>
                    <a:pt x="0" y="5012690"/>
                    <a:pt x="170180" y="5182870"/>
                    <a:pt x="379730" y="5182870"/>
                  </a:cubicBezTo>
                  <a:lnTo>
                    <a:pt x="2184400" y="5182870"/>
                  </a:lnTo>
                  <a:cubicBezTo>
                    <a:pt x="2393950" y="5182870"/>
                    <a:pt x="2564130" y="5012690"/>
                    <a:pt x="2564130" y="4803140"/>
                  </a:cubicBezTo>
                  <a:lnTo>
                    <a:pt x="2564130" y="1184910"/>
                  </a:lnTo>
                  <a:close/>
                  <a:moveTo>
                    <a:pt x="2538730" y="1184910"/>
                  </a:moveTo>
                  <a:lnTo>
                    <a:pt x="2538730" y="4804410"/>
                  </a:lnTo>
                  <a:cubicBezTo>
                    <a:pt x="2538730" y="4999990"/>
                    <a:pt x="2379980" y="5158740"/>
                    <a:pt x="2184400" y="5158740"/>
                  </a:cubicBezTo>
                  <a:lnTo>
                    <a:pt x="379730" y="5158740"/>
                  </a:lnTo>
                  <a:cubicBezTo>
                    <a:pt x="184150" y="5158740"/>
                    <a:pt x="25400" y="4999990"/>
                    <a:pt x="25400" y="4804410"/>
                  </a:cubicBezTo>
                  <a:lnTo>
                    <a:pt x="25400" y="381000"/>
                  </a:lnTo>
                  <a:cubicBezTo>
                    <a:pt x="25400" y="184150"/>
                    <a:pt x="184150" y="25400"/>
                    <a:pt x="379730" y="25400"/>
                  </a:cubicBezTo>
                  <a:lnTo>
                    <a:pt x="2184400" y="25400"/>
                  </a:lnTo>
                  <a:cubicBezTo>
                    <a:pt x="2379980" y="25400"/>
                    <a:pt x="2538730" y="184150"/>
                    <a:pt x="2538730" y="379730"/>
                  </a:cubicBezTo>
                  <a:lnTo>
                    <a:pt x="2538730" y="1184910"/>
                  </a:lnTo>
                  <a:close/>
                </a:path>
              </a:pathLst>
            </a:custGeom>
            <a:solidFill>
              <a:srgbClr val="555555"/>
            </a:solidFill>
          </p:spPr>
        </p:sp>
      </p:grpSp>
      <p:grpSp>
        <p:nvGrpSpPr>
          <p:cNvPr name="Group 44" id="44"/>
          <p:cNvGrpSpPr>
            <a:grpSpLocks noChangeAspect="true"/>
          </p:cNvGrpSpPr>
          <p:nvPr/>
        </p:nvGrpSpPr>
        <p:grpSpPr>
          <a:xfrm rot="0">
            <a:off x="10477314" y="2191386"/>
            <a:ext cx="3003191" cy="5942328"/>
            <a:chOff x="0" y="0"/>
            <a:chExt cx="2620010" cy="5184140"/>
          </a:xfrm>
        </p:grpSpPr>
        <p:sp>
          <p:nvSpPr>
            <p:cNvPr name="Freeform 45" id="45"/>
            <p:cNvSpPr/>
            <p:nvPr/>
          </p:nvSpPr>
          <p:spPr>
            <a:xfrm flipH="false" flipV="false" rot="0">
              <a:off x="53340" y="25400"/>
              <a:ext cx="2513330" cy="5132070"/>
            </a:xfrm>
            <a:custGeom>
              <a:avLst/>
              <a:gdLst/>
              <a:ahLst/>
              <a:cxnLst/>
              <a:rect r="r" b="b" t="t" l="l"/>
              <a:pathLst>
                <a:path h="5132070" w="2513330">
                  <a:moveTo>
                    <a:pt x="2159000" y="0"/>
                  </a:moveTo>
                  <a:lnTo>
                    <a:pt x="354330" y="0"/>
                  </a:lnTo>
                  <a:cubicBezTo>
                    <a:pt x="158750" y="0"/>
                    <a:pt x="0" y="158750"/>
                    <a:pt x="0" y="354330"/>
                  </a:cubicBezTo>
                  <a:lnTo>
                    <a:pt x="0" y="4777740"/>
                  </a:lnTo>
                  <a:cubicBezTo>
                    <a:pt x="0" y="4973320"/>
                    <a:pt x="158750" y="5132070"/>
                    <a:pt x="354330" y="5132070"/>
                  </a:cubicBezTo>
                  <a:lnTo>
                    <a:pt x="2159000" y="5132070"/>
                  </a:lnTo>
                  <a:cubicBezTo>
                    <a:pt x="2354580" y="5132070"/>
                    <a:pt x="2513330" y="4973320"/>
                    <a:pt x="2513330" y="4777740"/>
                  </a:cubicBezTo>
                  <a:lnTo>
                    <a:pt x="2513330" y="354330"/>
                  </a:lnTo>
                  <a:cubicBezTo>
                    <a:pt x="2513330" y="158750"/>
                    <a:pt x="2354580" y="0"/>
                    <a:pt x="2159000" y="0"/>
                  </a:cubicBezTo>
                  <a:close/>
                  <a:moveTo>
                    <a:pt x="1558290" y="162560"/>
                  </a:moveTo>
                  <a:cubicBezTo>
                    <a:pt x="1576070" y="162560"/>
                    <a:pt x="1590040" y="176530"/>
                    <a:pt x="1590040" y="194310"/>
                  </a:cubicBezTo>
                  <a:cubicBezTo>
                    <a:pt x="1590040" y="212090"/>
                    <a:pt x="1576070" y="226060"/>
                    <a:pt x="1558290" y="226060"/>
                  </a:cubicBezTo>
                  <a:cubicBezTo>
                    <a:pt x="1540510" y="226060"/>
                    <a:pt x="1526540" y="212090"/>
                    <a:pt x="1526540" y="194310"/>
                  </a:cubicBezTo>
                  <a:cubicBezTo>
                    <a:pt x="1526540" y="176530"/>
                    <a:pt x="1541780" y="162560"/>
                    <a:pt x="1558290" y="162560"/>
                  </a:cubicBezTo>
                  <a:close/>
                  <a:moveTo>
                    <a:pt x="1089660" y="172720"/>
                  </a:moveTo>
                  <a:lnTo>
                    <a:pt x="1394460" y="172720"/>
                  </a:lnTo>
                  <a:cubicBezTo>
                    <a:pt x="1405890" y="172720"/>
                    <a:pt x="1416050" y="181610"/>
                    <a:pt x="1416050" y="194310"/>
                  </a:cubicBezTo>
                  <a:cubicBezTo>
                    <a:pt x="1416050" y="207010"/>
                    <a:pt x="1405890" y="215900"/>
                    <a:pt x="1394460" y="215900"/>
                  </a:cubicBezTo>
                  <a:lnTo>
                    <a:pt x="1089660" y="215900"/>
                  </a:lnTo>
                  <a:cubicBezTo>
                    <a:pt x="1078230" y="215900"/>
                    <a:pt x="1068070" y="207010"/>
                    <a:pt x="1068070" y="194310"/>
                  </a:cubicBezTo>
                  <a:cubicBezTo>
                    <a:pt x="1068070" y="181610"/>
                    <a:pt x="1078230" y="172720"/>
                    <a:pt x="1089660" y="172720"/>
                  </a:cubicBezTo>
                  <a:close/>
                  <a:moveTo>
                    <a:pt x="2383790" y="4798060"/>
                  </a:moveTo>
                  <a:cubicBezTo>
                    <a:pt x="2383790" y="4913630"/>
                    <a:pt x="2289810" y="5007610"/>
                    <a:pt x="2174240" y="5007610"/>
                  </a:cubicBezTo>
                  <a:lnTo>
                    <a:pt x="341630" y="5007610"/>
                  </a:lnTo>
                  <a:cubicBezTo>
                    <a:pt x="226060" y="5007610"/>
                    <a:pt x="132080" y="4913630"/>
                    <a:pt x="132080" y="4798060"/>
                  </a:cubicBezTo>
                  <a:lnTo>
                    <a:pt x="132080" y="340360"/>
                  </a:lnTo>
                  <a:cubicBezTo>
                    <a:pt x="132080" y="224790"/>
                    <a:pt x="226060" y="130810"/>
                    <a:pt x="341630" y="130810"/>
                  </a:cubicBezTo>
                  <a:lnTo>
                    <a:pt x="614680" y="130810"/>
                  </a:lnTo>
                  <a:lnTo>
                    <a:pt x="614680" y="187960"/>
                  </a:lnTo>
                  <a:cubicBezTo>
                    <a:pt x="614680" y="252730"/>
                    <a:pt x="668020" y="306070"/>
                    <a:pt x="732790" y="306070"/>
                  </a:cubicBezTo>
                  <a:lnTo>
                    <a:pt x="1783080" y="306070"/>
                  </a:lnTo>
                  <a:cubicBezTo>
                    <a:pt x="1847850" y="306070"/>
                    <a:pt x="1901190" y="252730"/>
                    <a:pt x="1901190" y="187960"/>
                  </a:cubicBezTo>
                  <a:lnTo>
                    <a:pt x="1901190" y="130810"/>
                  </a:lnTo>
                  <a:lnTo>
                    <a:pt x="2172970" y="130810"/>
                  </a:lnTo>
                  <a:cubicBezTo>
                    <a:pt x="2288540" y="130810"/>
                    <a:pt x="2382520" y="224790"/>
                    <a:pt x="2382520" y="340360"/>
                  </a:cubicBezTo>
                  <a:lnTo>
                    <a:pt x="2382520" y="4798060"/>
                  </a:lnTo>
                  <a:close/>
                </a:path>
              </a:pathLst>
            </a:custGeom>
            <a:solidFill>
              <a:srgbClr val="000000"/>
            </a:solidFill>
          </p:spPr>
        </p:sp>
        <p:sp>
          <p:nvSpPr>
            <p:cNvPr name="Freeform 46" id="46"/>
            <p:cNvSpPr/>
            <p:nvPr/>
          </p:nvSpPr>
          <p:spPr>
            <a:xfrm flipH="false" flipV="false" rot="0">
              <a:off x="185420" y="156210"/>
              <a:ext cx="2251710" cy="4876800"/>
            </a:xfrm>
            <a:custGeom>
              <a:avLst/>
              <a:gdLst/>
              <a:ahLst/>
              <a:cxnLst/>
              <a:rect r="r" b="b" t="t" l="l"/>
              <a:pathLst>
                <a:path h="4876800" w="2251710">
                  <a:moveTo>
                    <a:pt x="2040890" y="0"/>
                  </a:moveTo>
                  <a:lnTo>
                    <a:pt x="1769110" y="0"/>
                  </a:lnTo>
                  <a:lnTo>
                    <a:pt x="1769110" y="57150"/>
                  </a:lnTo>
                  <a:cubicBezTo>
                    <a:pt x="1769110" y="121920"/>
                    <a:pt x="1715770" y="175260"/>
                    <a:pt x="1651000" y="175260"/>
                  </a:cubicBezTo>
                  <a:lnTo>
                    <a:pt x="601980" y="175260"/>
                  </a:lnTo>
                  <a:cubicBezTo>
                    <a:pt x="537210" y="175260"/>
                    <a:pt x="483870" y="121920"/>
                    <a:pt x="483870" y="57150"/>
                  </a:cubicBezTo>
                  <a:lnTo>
                    <a:pt x="483870" y="0"/>
                  </a:lnTo>
                  <a:lnTo>
                    <a:pt x="209550" y="0"/>
                  </a:lnTo>
                  <a:cubicBezTo>
                    <a:pt x="93980" y="0"/>
                    <a:pt x="0" y="93980"/>
                    <a:pt x="0" y="209550"/>
                  </a:cubicBezTo>
                  <a:lnTo>
                    <a:pt x="0" y="4667250"/>
                  </a:lnTo>
                  <a:cubicBezTo>
                    <a:pt x="0" y="4782820"/>
                    <a:pt x="93980" y="4876800"/>
                    <a:pt x="209550" y="4876800"/>
                  </a:cubicBezTo>
                  <a:lnTo>
                    <a:pt x="2040890" y="4876800"/>
                  </a:lnTo>
                  <a:cubicBezTo>
                    <a:pt x="2156460" y="4876800"/>
                    <a:pt x="2250440" y="4782820"/>
                    <a:pt x="2250440" y="4667250"/>
                  </a:cubicBezTo>
                  <a:lnTo>
                    <a:pt x="2250440" y="209550"/>
                  </a:lnTo>
                  <a:cubicBezTo>
                    <a:pt x="2251710" y="93980"/>
                    <a:pt x="2157730" y="0"/>
                    <a:pt x="2040890" y="0"/>
                  </a:cubicBezTo>
                  <a:close/>
                </a:path>
              </a:pathLst>
            </a:custGeom>
            <a:blipFill>
              <a:blip r:embed="rId7"/>
              <a:stretch>
                <a:fillRect l="-30442" t="-50978" r="-45622" b="-29737"/>
              </a:stretch>
            </a:blipFill>
          </p:spPr>
        </p:sp>
        <p:sp>
          <p:nvSpPr>
            <p:cNvPr name="Freeform 47" id="47"/>
            <p:cNvSpPr/>
            <p:nvPr/>
          </p:nvSpPr>
          <p:spPr>
            <a:xfrm flipH="false" flipV="false" rot="0">
              <a:off x="1121410" y="198120"/>
              <a:ext cx="347980" cy="43180"/>
            </a:xfrm>
            <a:custGeom>
              <a:avLst/>
              <a:gdLst/>
              <a:ahLst/>
              <a:cxnLst/>
              <a:rect r="r" b="b" t="t" l="l"/>
              <a:pathLst>
                <a:path h="43180" w="347980">
                  <a:moveTo>
                    <a:pt x="326390" y="0"/>
                  </a:moveTo>
                  <a:lnTo>
                    <a:pt x="21590" y="0"/>
                  </a:lnTo>
                  <a:cubicBezTo>
                    <a:pt x="10160" y="0"/>
                    <a:pt x="0" y="8890"/>
                    <a:pt x="0" y="21590"/>
                  </a:cubicBezTo>
                  <a:cubicBezTo>
                    <a:pt x="0" y="34290"/>
                    <a:pt x="10160" y="43180"/>
                    <a:pt x="21590" y="43180"/>
                  </a:cubicBezTo>
                  <a:lnTo>
                    <a:pt x="326390" y="43180"/>
                  </a:lnTo>
                  <a:cubicBezTo>
                    <a:pt x="337820" y="43180"/>
                    <a:pt x="347980" y="34290"/>
                    <a:pt x="347980" y="21590"/>
                  </a:cubicBezTo>
                  <a:cubicBezTo>
                    <a:pt x="347980" y="8890"/>
                    <a:pt x="337820" y="0"/>
                    <a:pt x="326390" y="0"/>
                  </a:cubicBezTo>
                  <a:close/>
                </a:path>
              </a:pathLst>
            </a:custGeom>
            <a:solidFill>
              <a:srgbClr val="555555"/>
            </a:solidFill>
          </p:spPr>
        </p:sp>
        <p:sp>
          <p:nvSpPr>
            <p:cNvPr name="Freeform 48" id="48"/>
            <p:cNvSpPr/>
            <p:nvPr/>
          </p:nvSpPr>
          <p:spPr>
            <a:xfrm flipH="false" flipV="false" rot="0">
              <a:off x="1578312" y="187909"/>
              <a:ext cx="66636" cy="63602"/>
            </a:xfrm>
            <a:custGeom>
              <a:avLst/>
              <a:gdLst/>
              <a:ahLst/>
              <a:cxnLst/>
              <a:rect r="r" b="b" t="t" l="l"/>
              <a:pathLst>
                <a:path h="63602" w="66636">
                  <a:moveTo>
                    <a:pt x="33318" y="51"/>
                  </a:moveTo>
                  <a:cubicBezTo>
                    <a:pt x="21941" y="0"/>
                    <a:pt x="11406" y="6040"/>
                    <a:pt x="5703" y="15885"/>
                  </a:cubicBezTo>
                  <a:cubicBezTo>
                    <a:pt x="0" y="25729"/>
                    <a:pt x="0" y="37873"/>
                    <a:pt x="5703" y="47717"/>
                  </a:cubicBezTo>
                  <a:cubicBezTo>
                    <a:pt x="11406" y="57562"/>
                    <a:pt x="21941" y="63602"/>
                    <a:pt x="33318" y="63551"/>
                  </a:cubicBezTo>
                  <a:cubicBezTo>
                    <a:pt x="44695" y="63602"/>
                    <a:pt x="55230" y="57562"/>
                    <a:pt x="60933" y="47717"/>
                  </a:cubicBezTo>
                  <a:cubicBezTo>
                    <a:pt x="66636" y="37873"/>
                    <a:pt x="66636" y="25729"/>
                    <a:pt x="60933" y="15885"/>
                  </a:cubicBezTo>
                  <a:cubicBezTo>
                    <a:pt x="55230" y="6040"/>
                    <a:pt x="44695" y="0"/>
                    <a:pt x="33318" y="51"/>
                  </a:cubicBezTo>
                  <a:close/>
                </a:path>
              </a:pathLst>
            </a:custGeom>
            <a:solidFill>
              <a:srgbClr val="555555"/>
            </a:solidFill>
          </p:spPr>
        </p:sp>
        <p:sp>
          <p:nvSpPr>
            <p:cNvPr name="Freeform 49" id="49"/>
            <p:cNvSpPr/>
            <p:nvPr/>
          </p:nvSpPr>
          <p:spPr>
            <a:xfrm flipH="false" flipV="false" rot="0">
              <a:off x="0" y="685800"/>
              <a:ext cx="27940" cy="213360"/>
            </a:xfrm>
            <a:custGeom>
              <a:avLst/>
              <a:gdLst/>
              <a:ahLst/>
              <a:cxnLst/>
              <a:rect r="r" b="b" t="t" l="l"/>
              <a:pathLst>
                <a:path h="213360" w="27940">
                  <a:moveTo>
                    <a:pt x="0" y="26670"/>
                  </a:moveTo>
                  <a:lnTo>
                    <a:pt x="0" y="185420"/>
                  </a:lnTo>
                  <a:cubicBezTo>
                    <a:pt x="0" y="200660"/>
                    <a:pt x="12700" y="213360"/>
                    <a:pt x="27940" y="213360"/>
                  </a:cubicBezTo>
                  <a:lnTo>
                    <a:pt x="27940" y="0"/>
                  </a:lnTo>
                  <a:cubicBezTo>
                    <a:pt x="12700" y="0"/>
                    <a:pt x="0" y="11430"/>
                    <a:pt x="0" y="26670"/>
                  </a:cubicBezTo>
                  <a:close/>
                </a:path>
              </a:pathLst>
            </a:custGeom>
            <a:solidFill>
              <a:srgbClr val="2E2E2E"/>
            </a:solidFill>
          </p:spPr>
        </p:sp>
        <p:sp>
          <p:nvSpPr>
            <p:cNvPr name="Freeform 50" id="50"/>
            <p:cNvSpPr/>
            <p:nvPr/>
          </p:nvSpPr>
          <p:spPr>
            <a:xfrm flipH="false" flipV="false" rot="0">
              <a:off x="0" y="1057910"/>
              <a:ext cx="27940" cy="384810"/>
            </a:xfrm>
            <a:custGeom>
              <a:avLst/>
              <a:gdLst/>
              <a:ahLst/>
              <a:cxnLst/>
              <a:rect r="r" b="b" t="t" l="l"/>
              <a:pathLst>
                <a:path h="384810" w="27940">
                  <a:moveTo>
                    <a:pt x="0" y="26670"/>
                  </a:moveTo>
                  <a:lnTo>
                    <a:pt x="0" y="356870"/>
                  </a:lnTo>
                  <a:cubicBezTo>
                    <a:pt x="0" y="372110"/>
                    <a:pt x="12700" y="384810"/>
                    <a:pt x="27940" y="384810"/>
                  </a:cubicBezTo>
                  <a:lnTo>
                    <a:pt x="27940" y="0"/>
                  </a:lnTo>
                  <a:cubicBezTo>
                    <a:pt x="12700" y="0"/>
                    <a:pt x="0" y="11430"/>
                    <a:pt x="0" y="26670"/>
                  </a:cubicBezTo>
                  <a:close/>
                </a:path>
              </a:pathLst>
            </a:custGeom>
            <a:solidFill>
              <a:srgbClr val="2E2E2E"/>
            </a:solidFill>
          </p:spPr>
        </p:sp>
        <p:sp>
          <p:nvSpPr>
            <p:cNvPr name="Freeform 51" id="51"/>
            <p:cNvSpPr/>
            <p:nvPr/>
          </p:nvSpPr>
          <p:spPr>
            <a:xfrm flipH="false" flipV="false" rot="0">
              <a:off x="0" y="1526540"/>
              <a:ext cx="27940" cy="386080"/>
            </a:xfrm>
            <a:custGeom>
              <a:avLst/>
              <a:gdLst/>
              <a:ahLst/>
              <a:cxnLst/>
              <a:rect r="r" b="b" t="t" l="l"/>
              <a:pathLst>
                <a:path h="386080" w="27940">
                  <a:moveTo>
                    <a:pt x="0" y="27940"/>
                  </a:moveTo>
                  <a:lnTo>
                    <a:pt x="0" y="358140"/>
                  </a:lnTo>
                  <a:cubicBezTo>
                    <a:pt x="0" y="373380"/>
                    <a:pt x="12700" y="386080"/>
                    <a:pt x="27940" y="386080"/>
                  </a:cubicBezTo>
                  <a:lnTo>
                    <a:pt x="27940" y="0"/>
                  </a:lnTo>
                  <a:cubicBezTo>
                    <a:pt x="12700" y="0"/>
                    <a:pt x="0" y="12700"/>
                    <a:pt x="0" y="27940"/>
                  </a:cubicBezTo>
                  <a:close/>
                </a:path>
              </a:pathLst>
            </a:custGeom>
            <a:solidFill>
              <a:srgbClr val="2E2E2E"/>
            </a:solidFill>
          </p:spPr>
        </p:sp>
        <p:sp>
          <p:nvSpPr>
            <p:cNvPr name="Freeform 52" id="52"/>
            <p:cNvSpPr/>
            <p:nvPr/>
          </p:nvSpPr>
          <p:spPr>
            <a:xfrm flipH="false" flipV="false" rot="0">
              <a:off x="2592070" y="1184910"/>
              <a:ext cx="27940" cy="618490"/>
            </a:xfrm>
            <a:custGeom>
              <a:avLst/>
              <a:gdLst/>
              <a:ahLst/>
              <a:cxnLst/>
              <a:rect r="r" b="b" t="t" l="l"/>
              <a:pathLst>
                <a:path h="618490" w="27940">
                  <a:moveTo>
                    <a:pt x="0" y="0"/>
                  </a:moveTo>
                  <a:lnTo>
                    <a:pt x="0" y="618490"/>
                  </a:lnTo>
                  <a:cubicBezTo>
                    <a:pt x="15240" y="618490"/>
                    <a:pt x="27940" y="605790"/>
                    <a:pt x="27940" y="590550"/>
                  </a:cubicBezTo>
                  <a:lnTo>
                    <a:pt x="27940" y="27940"/>
                  </a:lnTo>
                  <a:cubicBezTo>
                    <a:pt x="27940" y="12700"/>
                    <a:pt x="15240" y="0"/>
                    <a:pt x="0" y="0"/>
                  </a:cubicBezTo>
                  <a:close/>
                </a:path>
              </a:pathLst>
            </a:custGeom>
            <a:solidFill>
              <a:srgbClr val="2E2E2E"/>
            </a:solidFill>
          </p:spPr>
        </p:sp>
        <p:sp>
          <p:nvSpPr>
            <p:cNvPr name="Freeform 53" id="53"/>
            <p:cNvSpPr/>
            <p:nvPr/>
          </p:nvSpPr>
          <p:spPr>
            <a:xfrm flipH="false" flipV="false" rot="0">
              <a:off x="27940" y="0"/>
              <a:ext cx="2564130" cy="5182870"/>
            </a:xfrm>
            <a:custGeom>
              <a:avLst/>
              <a:gdLst/>
              <a:ahLst/>
              <a:cxnLst/>
              <a:rect r="r" b="b" t="t" l="l"/>
              <a:pathLst>
                <a:path h="5182870" w="2564130">
                  <a:moveTo>
                    <a:pt x="2564130" y="1184910"/>
                  </a:moveTo>
                  <a:lnTo>
                    <a:pt x="2564130" y="379730"/>
                  </a:lnTo>
                  <a:cubicBezTo>
                    <a:pt x="2564130" y="353060"/>
                    <a:pt x="2561590" y="327660"/>
                    <a:pt x="2556510" y="303530"/>
                  </a:cubicBezTo>
                  <a:cubicBezTo>
                    <a:pt x="2553970" y="290830"/>
                    <a:pt x="2551430" y="279400"/>
                    <a:pt x="2547620" y="266700"/>
                  </a:cubicBezTo>
                  <a:cubicBezTo>
                    <a:pt x="2542540" y="248920"/>
                    <a:pt x="2534920" y="231140"/>
                    <a:pt x="2527300" y="214630"/>
                  </a:cubicBezTo>
                  <a:cubicBezTo>
                    <a:pt x="2522220" y="203200"/>
                    <a:pt x="2515870" y="193040"/>
                    <a:pt x="2509520" y="182880"/>
                  </a:cubicBezTo>
                  <a:cubicBezTo>
                    <a:pt x="2503170" y="172720"/>
                    <a:pt x="2496820" y="162560"/>
                    <a:pt x="2489200" y="152400"/>
                  </a:cubicBezTo>
                  <a:cubicBezTo>
                    <a:pt x="2477770" y="137160"/>
                    <a:pt x="2466340" y="124460"/>
                    <a:pt x="2453640" y="110490"/>
                  </a:cubicBezTo>
                  <a:cubicBezTo>
                    <a:pt x="2444750" y="101600"/>
                    <a:pt x="2435860" y="93980"/>
                    <a:pt x="2426970" y="86360"/>
                  </a:cubicBezTo>
                  <a:cubicBezTo>
                    <a:pt x="2360930" y="31750"/>
                    <a:pt x="2277110" y="0"/>
                    <a:pt x="2185670" y="0"/>
                  </a:cubicBezTo>
                  <a:lnTo>
                    <a:pt x="379730" y="0"/>
                  </a:lnTo>
                  <a:cubicBezTo>
                    <a:pt x="288290" y="0"/>
                    <a:pt x="203200" y="33020"/>
                    <a:pt x="138430" y="86360"/>
                  </a:cubicBezTo>
                  <a:cubicBezTo>
                    <a:pt x="129540" y="93980"/>
                    <a:pt x="120650" y="102870"/>
                    <a:pt x="111760" y="110490"/>
                  </a:cubicBezTo>
                  <a:cubicBezTo>
                    <a:pt x="99060" y="123190"/>
                    <a:pt x="86360" y="137160"/>
                    <a:pt x="76200" y="152400"/>
                  </a:cubicBezTo>
                  <a:cubicBezTo>
                    <a:pt x="68580" y="162560"/>
                    <a:pt x="62230" y="172720"/>
                    <a:pt x="55880" y="182880"/>
                  </a:cubicBezTo>
                  <a:cubicBezTo>
                    <a:pt x="49530" y="193040"/>
                    <a:pt x="43180" y="204470"/>
                    <a:pt x="38100" y="214630"/>
                  </a:cubicBezTo>
                  <a:cubicBezTo>
                    <a:pt x="29210" y="232410"/>
                    <a:pt x="22860" y="248920"/>
                    <a:pt x="16510" y="266700"/>
                  </a:cubicBezTo>
                  <a:cubicBezTo>
                    <a:pt x="12700" y="279400"/>
                    <a:pt x="10160" y="290830"/>
                    <a:pt x="7620" y="303530"/>
                  </a:cubicBezTo>
                  <a:cubicBezTo>
                    <a:pt x="2540" y="327660"/>
                    <a:pt x="0" y="354330"/>
                    <a:pt x="0" y="379730"/>
                  </a:cubicBezTo>
                  <a:lnTo>
                    <a:pt x="0" y="4803140"/>
                  </a:lnTo>
                  <a:cubicBezTo>
                    <a:pt x="0" y="5012690"/>
                    <a:pt x="170180" y="5182870"/>
                    <a:pt x="379730" y="5182870"/>
                  </a:cubicBezTo>
                  <a:lnTo>
                    <a:pt x="2184400" y="5182870"/>
                  </a:lnTo>
                  <a:cubicBezTo>
                    <a:pt x="2393950" y="5182870"/>
                    <a:pt x="2564130" y="5012690"/>
                    <a:pt x="2564130" y="4803140"/>
                  </a:cubicBezTo>
                  <a:lnTo>
                    <a:pt x="2564130" y="1184910"/>
                  </a:lnTo>
                  <a:close/>
                  <a:moveTo>
                    <a:pt x="2538730" y="1184910"/>
                  </a:moveTo>
                  <a:lnTo>
                    <a:pt x="2538730" y="4804410"/>
                  </a:lnTo>
                  <a:cubicBezTo>
                    <a:pt x="2538730" y="4999990"/>
                    <a:pt x="2379980" y="5158740"/>
                    <a:pt x="2184400" y="5158740"/>
                  </a:cubicBezTo>
                  <a:lnTo>
                    <a:pt x="379730" y="5158740"/>
                  </a:lnTo>
                  <a:cubicBezTo>
                    <a:pt x="184150" y="5158740"/>
                    <a:pt x="25400" y="4999990"/>
                    <a:pt x="25400" y="4804410"/>
                  </a:cubicBezTo>
                  <a:lnTo>
                    <a:pt x="25400" y="381000"/>
                  </a:lnTo>
                  <a:cubicBezTo>
                    <a:pt x="25400" y="184150"/>
                    <a:pt x="184150" y="25400"/>
                    <a:pt x="379730" y="25400"/>
                  </a:cubicBezTo>
                  <a:lnTo>
                    <a:pt x="2184400" y="25400"/>
                  </a:lnTo>
                  <a:cubicBezTo>
                    <a:pt x="2379980" y="25400"/>
                    <a:pt x="2538730" y="184150"/>
                    <a:pt x="2538730" y="379730"/>
                  </a:cubicBezTo>
                  <a:lnTo>
                    <a:pt x="2538730" y="1184910"/>
                  </a:lnTo>
                  <a:close/>
                </a:path>
              </a:pathLst>
            </a:custGeom>
            <a:solidFill>
              <a:srgbClr val="555555"/>
            </a:solidFill>
          </p:spPr>
        </p:sp>
      </p:grpSp>
      <p:sp>
        <p:nvSpPr>
          <p:cNvPr name="Freeform 54" id="54"/>
          <p:cNvSpPr/>
          <p:nvPr/>
        </p:nvSpPr>
        <p:spPr>
          <a:xfrm flipH="false" flipV="false" rot="0">
            <a:off x="5685993" y="443452"/>
            <a:ext cx="1047732" cy="992726"/>
          </a:xfrm>
          <a:custGeom>
            <a:avLst/>
            <a:gdLst/>
            <a:ahLst/>
            <a:cxnLst/>
            <a:rect r="r" b="b" t="t" l="l"/>
            <a:pathLst>
              <a:path h="992726" w="1047732">
                <a:moveTo>
                  <a:pt x="0" y="0"/>
                </a:moveTo>
                <a:lnTo>
                  <a:pt x="1047732" y="0"/>
                </a:lnTo>
                <a:lnTo>
                  <a:pt x="1047732" y="992726"/>
                </a:lnTo>
                <a:lnTo>
                  <a:pt x="0" y="992726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 l="0" t="0" r="0" b="0"/>
            </a:stretch>
          </a:blipFill>
        </p:spPr>
      </p:sp>
      <p:sp>
        <p:nvSpPr>
          <p:cNvPr name="Freeform 55" id="55"/>
          <p:cNvSpPr/>
          <p:nvPr/>
        </p:nvSpPr>
        <p:spPr>
          <a:xfrm flipH="false" flipV="false" rot="0">
            <a:off x="11248336" y="8590450"/>
            <a:ext cx="1409710" cy="1335701"/>
          </a:xfrm>
          <a:custGeom>
            <a:avLst/>
            <a:gdLst/>
            <a:ahLst/>
            <a:cxnLst/>
            <a:rect r="r" b="b" t="t" l="l"/>
            <a:pathLst>
              <a:path h="1335701" w="1409710">
                <a:moveTo>
                  <a:pt x="0" y="0"/>
                </a:moveTo>
                <a:lnTo>
                  <a:pt x="1409710" y="0"/>
                </a:lnTo>
                <a:lnTo>
                  <a:pt x="1409710" y="1335700"/>
                </a:lnTo>
                <a:lnTo>
                  <a:pt x="0" y="1335700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 l="0" t="0" r="0" b="0"/>
            </a:stretch>
          </a:blipFill>
        </p:spPr>
      </p:sp>
      <p:sp>
        <p:nvSpPr>
          <p:cNvPr name="Freeform 56" id="56"/>
          <p:cNvSpPr/>
          <p:nvPr/>
        </p:nvSpPr>
        <p:spPr>
          <a:xfrm flipH="false" flipV="false" rot="10600079">
            <a:off x="15190263" y="7518899"/>
            <a:ext cx="989288" cy="937350"/>
          </a:xfrm>
          <a:custGeom>
            <a:avLst/>
            <a:gdLst/>
            <a:ahLst/>
            <a:cxnLst/>
            <a:rect r="r" b="b" t="t" l="l"/>
            <a:pathLst>
              <a:path h="937350" w="989288">
                <a:moveTo>
                  <a:pt x="0" y="0"/>
                </a:moveTo>
                <a:lnTo>
                  <a:pt x="989288" y="0"/>
                </a:lnTo>
                <a:lnTo>
                  <a:pt x="989288" y="937350"/>
                </a:lnTo>
                <a:lnTo>
                  <a:pt x="0" y="937350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 l="0" t="0" r="0" b="0"/>
            </a:stretch>
          </a:blipFill>
        </p:spPr>
      </p:sp>
    </p:spTree>
  </p:cSld>
  <p:clrMapOvr>
    <a:masterClrMapping/>
  </p:clrMapOvr>
</p:sld>
</file>

<file path=ppt/slides/slide1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7045804">
            <a:off x="10682967" y="3706429"/>
            <a:ext cx="12375396" cy="14495339"/>
          </a:xfrm>
          <a:custGeom>
            <a:avLst/>
            <a:gdLst/>
            <a:ahLst/>
            <a:cxnLst/>
            <a:rect r="r" b="b" t="t" l="l"/>
            <a:pathLst>
              <a:path h="14495339" w="12375396">
                <a:moveTo>
                  <a:pt x="0" y="0"/>
                </a:moveTo>
                <a:lnTo>
                  <a:pt x="12375395" y="0"/>
                </a:lnTo>
                <a:lnTo>
                  <a:pt x="12375395" y="14495339"/>
                </a:lnTo>
                <a:lnTo>
                  <a:pt x="0" y="14495339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-3709566">
            <a:off x="-4038325" y="-8075025"/>
            <a:ext cx="12375396" cy="14495339"/>
          </a:xfrm>
          <a:custGeom>
            <a:avLst/>
            <a:gdLst/>
            <a:ahLst/>
            <a:cxnLst/>
            <a:rect r="r" b="b" t="t" l="l"/>
            <a:pathLst>
              <a:path h="14495339" w="12375396">
                <a:moveTo>
                  <a:pt x="0" y="0"/>
                </a:moveTo>
                <a:lnTo>
                  <a:pt x="12375395" y="0"/>
                </a:lnTo>
                <a:lnTo>
                  <a:pt x="12375395" y="14495339"/>
                </a:lnTo>
                <a:lnTo>
                  <a:pt x="0" y="14495339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14799868" y="-163964"/>
            <a:ext cx="2459432" cy="2287272"/>
          </a:xfrm>
          <a:custGeom>
            <a:avLst/>
            <a:gdLst/>
            <a:ahLst/>
            <a:cxnLst/>
            <a:rect r="r" b="b" t="t" l="l"/>
            <a:pathLst>
              <a:path h="2287272" w="2459432">
                <a:moveTo>
                  <a:pt x="0" y="0"/>
                </a:moveTo>
                <a:lnTo>
                  <a:pt x="2459432" y="0"/>
                </a:lnTo>
                <a:lnTo>
                  <a:pt x="2459432" y="2287271"/>
                </a:lnTo>
                <a:lnTo>
                  <a:pt x="0" y="2287271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5" id="5"/>
          <p:cNvSpPr/>
          <p:nvPr/>
        </p:nvSpPr>
        <p:spPr>
          <a:xfrm flipH="false" flipV="false" rot="5400000">
            <a:off x="3115362" y="3038105"/>
            <a:ext cx="4444106" cy="4210790"/>
          </a:xfrm>
          <a:custGeom>
            <a:avLst/>
            <a:gdLst/>
            <a:ahLst/>
            <a:cxnLst/>
            <a:rect r="r" b="b" t="t" l="l"/>
            <a:pathLst>
              <a:path h="4210790" w="4444106">
                <a:moveTo>
                  <a:pt x="0" y="0"/>
                </a:moveTo>
                <a:lnTo>
                  <a:pt x="4444106" y="0"/>
                </a:lnTo>
                <a:lnTo>
                  <a:pt x="4444106" y="4210790"/>
                </a:lnTo>
                <a:lnTo>
                  <a:pt x="0" y="4210790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0" t="0" r="0" b="0"/>
            </a:stretch>
          </a:blipFill>
        </p:spPr>
      </p:sp>
      <p:sp>
        <p:nvSpPr>
          <p:cNvPr name="Freeform 6" id="6"/>
          <p:cNvSpPr/>
          <p:nvPr/>
        </p:nvSpPr>
        <p:spPr>
          <a:xfrm flipH="false" flipV="false" rot="0">
            <a:off x="772588" y="8200389"/>
            <a:ext cx="2459432" cy="2287272"/>
          </a:xfrm>
          <a:custGeom>
            <a:avLst/>
            <a:gdLst/>
            <a:ahLst/>
            <a:cxnLst/>
            <a:rect r="r" b="b" t="t" l="l"/>
            <a:pathLst>
              <a:path h="2287272" w="2459432">
                <a:moveTo>
                  <a:pt x="0" y="0"/>
                </a:moveTo>
                <a:lnTo>
                  <a:pt x="2459432" y="0"/>
                </a:lnTo>
                <a:lnTo>
                  <a:pt x="2459432" y="2287272"/>
                </a:lnTo>
                <a:lnTo>
                  <a:pt x="0" y="2287272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7" id="7"/>
          <p:cNvSpPr/>
          <p:nvPr/>
        </p:nvSpPr>
        <p:spPr>
          <a:xfrm flipH="false" flipV="false" rot="0">
            <a:off x="2855126" y="2400974"/>
            <a:ext cx="4964579" cy="4964579"/>
          </a:xfrm>
          <a:custGeom>
            <a:avLst/>
            <a:gdLst/>
            <a:ahLst/>
            <a:cxnLst/>
            <a:rect r="r" b="b" t="t" l="l"/>
            <a:pathLst>
              <a:path h="4964579" w="4964579">
                <a:moveTo>
                  <a:pt x="0" y="0"/>
                </a:moveTo>
                <a:lnTo>
                  <a:pt x="4964578" y="0"/>
                </a:lnTo>
                <a:lnTo>
                  <a:pt x="4964578" y="4964579"/>
                </a:lnTo>
                <a:lnTo>
                  <a:pt x="0" y="4964579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l="0" t="0" r="0" b="0"/>
            </a:stretch>
          </a:blipFill>
        </p:spPr>
      </p:sp>
      <p:sp>
        <p:nvSpPr>
          <p:cNvPr name="TextBox 8" id="8"/>
          <p:cNvSpPr txBox="true"/>
          <p:nvPr/>
        </p:nvSpPr>
        <p:spPr>
          <a:xfrm rot="0">
            <a:off x="8484448" y="4535615"/>
            <a:ext cx="6994529" cy="12919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9900"/>
              </a:lnSpc>
            </a:pPr>
            <a:r>
              <a:rPr lang="en-US" sz="9000" b="true">
                <a:solidFill>
                  <a:srgbClr val="8D0A75"/>
                </a:solidFill>
                <a:latin typeface="Heebo Black"/>
                <a:ea typeface="Heebo Black"/>
                <a:cs typeface="Heebo Black"/>
                <a:sym typeface="Heebo Black"/>
              </a:rPr>
              <a:t>Thank you</a:t>
            </a:r>
          </a:p>
        </p:txBody>
      </p:sp>
    </p:spTree>
  </p:cSld>
  <p:clrMapOvr>
    <a:masterClrMapping/>
  </p:clrMapOvr>
</p:sld>
</file>

<file path=ppt/slides/slide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5400000">
            <a:off x="4438636" y="4802688"/>
            <a:ext cx="8729104" cy="681625"/>
            <a:chOff x="0" y="0"/>
            <a:chExt cx="2299023" cy="179523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2299023" cy="179523"/>
            </a:xfrm>
            <a:custGeom>
              <a:avLst/>
              <a:gdLst/>
              <a:ahLst/>
              <a:cxnLst/>
              <a:rect r="r" b="b" t="t" l="l"/>
              <a:pathLst>
                <a:path h="179523" w="2299023">
                  <a:moveTo>
                    <a:pt x="56762" y="0"/>
                  </a:moveTo>
                  <a:lnTo>
                    <a:pt x="2242261" y="0"/>
                  </a:lnTo>
                  <a:cubicBezTo>
                    <a:pt x="2257315" y="0"/>
                    <a:pt x="2271753" y="5980"/>
                    <a:pt x="2282398" y="16625"/>
                  </a:cubicBezTo>
                  <a:cubicBezTo>
                    <a:pt x="2293043" y="27270"/>
                    <a:pt x="2299023" y="41708"/>
                    <a:pt x="2299023" y="56762"/>
                  </a:cubicBezTo>
                  <a:lnTo>
                    <a:pt x="2299023" y="122760"/>
                  </a:lnTo>
                  <a:cubicBezTo>
                    <a:pt x="2299023" y="137815"/>
                    <a:pt x="2293043" y="152252"/>
                    <a:pt x="2282398" y="162897"/>
                  </a:cubicBezTo>
                  <a:cubicBezTo>
                    <a:pt x="2271753" y="173542"/>
                    <a:pt x="2257315" y="179523"/>
                    <a:pt x="2242261" y="179523"/>
                  </a:cubicBezTo>
                  <a:lnTo>
                    <a:pt x="56762" y="179523"/>
                  </a:lnTo>
                  <a:cubicBezTo>
                    <a:pt x="41708" y="179523"/>
                    <a:pt x="27270" y="173542"/>
                    <a:pt x="16625" y="162897"/>
                  </a:cubicBezTo>
                  <a:cubicBezTo>
                    <a:pt x="5980" y="152252"/>
                    <a:pt x="0" y="137815"/>
                    <a:pt x="0" y="122760"/>
                  </a:cubicBezTo>
                  <a:lnTo>
                    <a:pt x="0" y="56762"/>
                  </a:lnTo>
                  <a:cubicBezTo>
                    <a:pt x="0" y="41708"/>
                    <a:pt x="5980" y="27270"/>
                    <a:pt x="16625" y="16625"/>
                  </a:cubicBezTo>
                  <a:cubicBezTo>
                    <a:pt x="27270" y="5980"/>
                    <a:pt x="41708" y="0"/>
                    <a:pt x="56762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38100" cap="rnd">
              <a:solidFill>
                <a:srgbClr val="E5E1DA"/>
              </a:solidFill>
              <a:prstDash val="solid"/>
              <a:round/>
            </a:ln>
          </p:spPr>
        </p:sp>
        <p:sp>
          <p:nvSpPr>
            <p:cNvPr name="TextBox 4" id="4"/>
            <p:cNvSpPr txBox="true"/>
            <p:nvPr/>
          </p:nvSpPr>
          <p:spPr>
            <a:xfrm>
              <a:off x="0" y="-38100"/>
              <a:ext cx="2299023" cy="217623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5" id="5"/>
          <p:cNvSpPr/>
          <p:nvPr/>
        </p:nvSpPr>
        <p:spPr>
          <a:xfrm flipH="false" flipV="false" rot="0">
            <a:off x="8574588" y="926782"/>
            <a:ext cx="457200" cy="460655"/>
          </a:xfrm>
          <a:custGeom>
            <a:avLst/>
            <a:gdLst/>
            <a:ahLst/>
            <a:cxnLst/>
            <a:rect r="r" b="b" t="t" l="l"/>
            <a:pathLst>
              <a:path h="460655" w="457200">
                <a:moveTo>
                  <a:pt x="0" y="0"/>
                </a:moveTo>
                <a:lnTo>
                  <a:pt x="457200" y="0"/>
                </a:lnTo>
                <a:lnTo>
                  <a:pt x="457200" y="460655"/>
                </a:lnTo>
                <a:lnTo>
                  <a:pt x="0" y="460655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6" id="6"/>
          <p:cNvSpPr/>
          <p:nvPr/>
        </p:nvSpPr>
        <p:spPr>
          <a:xfrm flipH="false" flipV="false" rot="0">
            <a:off x="8574588" y="4010041"/>
            <a:ext cx="457200" cy="460655"/>
          </a:xfrm>
          <a:custGeom>
            <a:avLst/>
            <a:gdLst/>
            <a:ahLst/>
            <a:cxnLst/>
            <a:rect r="r" b="b" t="t" l="l"/>
            <a:pathLst>
              <a:path h="460655" w="457200">
                <a:moveTo>
                  <a:pt x="0" y="0"/>
                </a:moveTo>
                <a:lnTo>
                  <a:pt x="457200" y="0"/>
                </a:lnTo>
                <a:lnTo>
                  <a:pt x="457200" y="460655"/>
                </a:lnTo>
                <a:lnTo>
                  <a:pt x="0" y="460655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7" id="7"/>
          <p:cNvSpPr/>
          <p:nvPr/>
        </p:nvSpPr>
        <p:spPr>
          <a:xfrm flipH="false" flipV="false" rot="0">
            <a:off x="8574588" y="7505560"/>
            <a:ext cx="457200" cy="460655"/>
          </a:xfrm>
          <a:custGeom>
            <a:avLst/>
            <a:gdLst/>
            <a:ahLst/>
            <a:cxnLst/>
            <a:rect r="r" b="b" t="t" l="l"/>
            <a:pathLst>
              <a:path h="460655" w="457200">
                <a:moveTo>
                  <a:pt x="0" y="0"/>
                </a:moveTo>
                <a:lnTo>
                  <a:pt x="457200" y="0"/>
                </a:lnTo>
                <a:lnTo>
                  <a:pt x="457200" y="460655"/>
                </a:lnTo>
                <a:lnTo>
                  <a:pt x="0" y="460655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8" id="8"/>
          <p:cNvSpPr/>
          <p:nvPr/>
        </p:nvSpPr>
        <p:spPr>
          <a:xfrm flipH="false" flipV="false" rot="10435729">
            <a:off x="-696093" y="-3780464"/>
            <a:ext cx="7951775" cy="8527373"/>
          </a:xfrm>
          <a:custGeom>
            <a:avLst/>
            <a:gdLst/>
            <a:ahLst/>
            <a:cxnLst/>
            <a:rect r="r" b="b" t="t" l="l"/>
            <a:pathLst>
              <a:path h="8527373" w="7951775">
                <a:moveTo>
                  <a:pt x="0" y="0"/>
                </a:moveTo>
                <a:lnTo>
                  <a:pt x="7951775" y="0"/>
                </a:lnTo>
                <a:lnTo>
                  <a:pt x="7951775" y="8527373"/>
                </a:lnTo>
                <a:lnTo>
                  <a:pt x="0" y="8527373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TextBox 9" id="9"/>
          <p:cNvSpPr txBox="true"/>
          <p:nvPr/>
        </p:nvSpPr>
        <p:spPr>
          <a:xfrm rot="0">
            <a:off x="9798106" y="879157"/>
            <a:ext cx="7461194" cy="110871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2940"/>
              </a:lnSpc>
              <a:spcBef>
                <a:spcPct val="0"/>
              </a:spcBef>
            </a:pPr>
            <a:r>
              <a:rPr lang="en-US" sz="2100">
                <a:solidFill>
                  <a:srgbClr val="E5E1DA"/>
                </a:solidFill>
                <a:latin typeface="Lato"/>
                <a:ea typeface="Lato"/>
                <a:cs typeface="Lato"/>
                <a:sym typeface="Lato"/>
              </a:rPr>
              <a:t>Η εφαρμογή επιτρέπει σε μαθητές με προβλήματα ακοής να εξασκούνται στη νοηματική γλώσσα μέσω της αναγνώρισης χειρονομιών.</a:t>
            </a:r>
          </a:p>
        </p:txBody>
      </p:sp>
      <p:sp>
        <p:nvSpPr>
          <p:cNvPr name="TextBox 10" id="10"/>
          <p:cNvSpPr txBox="true"/>
          <p:nvPr/>
        </p:nvSpPr>
        <p:spPr>
          <a:xfrm rot="0">
            <a:off x="9798106" y="3962416"/>
            <a:ext cx="7461194" cy="110871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2940"/>
              </a:lnSpc>
              <a:spcBef>
                <a:spcPct val="0"/>
              </a:spcBef>
            </a:pPr>
            <a:r>
              <a:rPr lang="en-US" sz="2100">
                <a:solidFill>
                  <a:srgbClr val="E5E1DA"/>
                </a:solidFill>
                <a:latin typeface="Lato"/>
                <a:ea typeface="Lato"/>
                <a:cs typeface="Lato"/>
                <a:sym typeface="Lato"/>
              </a:rPr>
              <a:t>Το έργο επιτρέπει σε χρήστες να επικοινωνούν με ανθρώπους που δεν γνωρίζουν νοηματική γλώσσα, μεταφράζοντας χειρονομίες σε γράμματα ή λέξεις σε πραγματικό χρόνο.</a:t>
            </a:r>
          </a:p>
        </p:txBody>
      </p:sp>
      <p:sp>
        <p:nvSpPr>
          <p:cNvPr name="TextBox 11" id="11"/>
          <p:cNvSpPr txBox="true"/>
          <p:nvPr/>
        </p:nvSpPr>
        <p:spPr>
          <a:xfrm rot="0">
            <a:off x="9801225" y="7457935"/>
            <a:ext cx="7461194" cy="185166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2940"/>
              </a:lnSpc>
              <a:spcBef>
                <a:spcPct val="0"/>
              </a:spcBef>
            </a:pPr>
            <a:r>
              <a:rPr lang="en-US" sz="2100">
                <a:solidFill>
                  <a:srgbClr val="E5E1DA"/>
                </a:solidFill>
                <a:latin typeface="Lato"/>
                <a:ea typeface="Lato"/>
                <a:cs typeface="Lato"/>
                <a:sym typeface="Lato"/>
              </a:rPr>
              <a:t>Δημιουργεί μια βάση δεδομένων που μπορεί να χρησιμοποιηθεί για μελλοντικές έρευνες, όπως η ανάπτυξη εργαλείων που συνδυάζουν νοηματική γλώσσα με τεχνητή νοημοσύνη για ιατρικές, εκπαιδευτικές ή επαγγελματικές εφαρμογές.</a:t>
            </a:r>
          </a:p>
        </p:txBody>
      </p:sp>
      <p:sp>
        <p:nvSpPr>
          <p:cNvPr name="TextBox 12" id="12"/>
          <p:cNvSpPr txBox="true"/>
          <p:nvPr/>
        </p:nvSpPr>
        <p:spPr>
          <a:xfrm rot="0">
            <a:off x="1028700" y="7268210"/>
            <a:ext cx="6776450" cy="132334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2659"/>
              </a:lnSpc>
              <a:spcBef>
                <a:spcPct val="0"/>
              </a:spcBef>
            </a:pPr>
            <a:r>
              <a:rPr lang="en-US" sz="1899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Απτικές διεπαφές είναι τεχνολογίες που χρησιμοποιούν την αίσθηση της αφής για την αλληλεπίδραση με συσκευές. Μέσω δονήσεων, πίεσης ή άλλων φυσικών αισθήσεων, επιτρέπουν στους χρήστες να "αισθάνονται" δεδομένα ή λειτουργίες.</a:t>
            </a:r>
          </a:p>
        </p:txBody>
      </p:sp>
      <p:sp>
        <p:nvSpPr>
          <p:cNvPr name="TextBox 13" id="13"/>
          <p:cNvSpPr txBox="true"/>
          <p:nvPr/>
        </p:nvSpPr>
        <p:spPr>
          <a:xfrm rot="0">
            <a:off x="1013087" y="5855173"/>
            <a:ext cx="6792064" cy="113842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0">
              <a:lnSpc>
                <a:spcPts val="8336"/>
              </a:lnSpc>
              <a:spcBef>
                <a:spcPct val="0"/>
              </a:spcBef>
            </a:pPr>
            <a:r>
              <a:rPr lang="en-US" sz="6946" spc="-277">
                <a:solidFill>
                  <a:srgbClr val="FFFFFF"/>
                </a:solidFill>
                <a:latin typeface="Telegraf"/>
                <a:ea typeface="Telegraf"/>
                <a:cs typeface="Telegraf"/>
                <a:sym typeface="Telegraf"/>
              </a:rPr>
              <a:t>Haptic Interfaces</a:t>
            </a:r>
          </a:p>
        </p:txBody>
      </p:sp>
    </p:spTree>
  </p:cSld>
  <p:clrMapOvr>
    <a:masterClrMapping/>
  </p:clrMapOvr>
</p:sld>
</file>

<file path=ppt/slides/slide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flipV="true">
            <a:off x="1028700" y="5004635"/>
            <a:ext cx="16230600" cy="0"/>
          </a:xfrm>
          <a:prstGeom prst="line">
            <a:avLst/>
          </a:prstGeom>
          <a:ln cap="rnd" w="9525">
            <a:solidFill>
              <a:srgbClr val="FFFFFF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flipV="true">
            <a:off x="1028700" y="5969710"/>
            <a:ext cx="16230600" cy="0"/>
          </a:xfrm>
          <a:prstGeom prst="line">
            <a:avLst/>
          </a:prstGeom>
          <a:ln cap="rnd" w="9525">
            <a:solidFill>
              <a:srgbClr val="FFFFFF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1028700" y="933450"/>
            <a:ext cx="7561501" cy="14287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0">
              <a:lnSpc>
                <a:spcPts val="10560"/>
              </a:lnSpc>
              <a:spcBef>
                <a:spcPct val="0"/>
              </a:spcBef>
            </a:pPr>
            <a:r>
              <a:rPr lang="en-US" sz="8800" spc="-351">
                <a:solidFill>
                  <a:srgbClr val="FFFFFF"/>
                </a:solidFill>
                <a:latin typeface="Telegraf"/>
                <a:ea typeface="Telegraf"/>
                <a:cs typeface="Telegraf"/>
                <a:sym typeface="Telegraf"/>
              </a:rPr>
              <a:t>Agenda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1028700" y="4303614"/>
            <a:ext cx="5948211" cy="3822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0">
              <a:lnSpc>
                <a:spcPts val="3079"/>
              </a:lnSpc>
              <a:spcBef>
                <a:spcPct val="0"/>
              </a:spcBef>
            </a:pPr>
            <a:r>
              <a:rPr lang="en-US" sz="2199" spc="43">
                <a:solidFill>
                  <a:srgbClr val="FFFFFF"/>
                </a:solidFill>
                <a:latin typeface="Helvetica World"/>
                <a:ea typeface="Helvetica World"/>
                <a:cs typeface="Helvetica World"/>
                <a:sym typeface="Helvetica World"/>
              </a:rPr>
              <a:t>Key Tools 3</a:t>
            </a:r>
          </a:p>
        </p:txBody>
      </p:sp>
      <p:sp>
        <p:nvSpPr>
          <p:cNvPr name="TextBox 6" id="6"/>
          <p:cNvSpPr txBox="true"/>
          <p:nvPr/>
        </p:nvSpPr>
        <p:spPr>
          <a:xfrm rot="0">
            <a:off x="1028700" y="5261619"/>
            <a:ext cx="5948211" cy="3822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0">
              <a:lnSpc>
                <a:spcPts val="3079"/>
              </a:lnSpc>
              <a:spcBef>
                <a:spcPct val="0"/>
              </a:spcBef>
            </a:pPr>
            <a:r>
              <a:rPr lang="en-US" sz="2199" spc="43">
                <a:solidFill>
                  <a:srgbClr val="FFFFFF"/>
                </a:solidFill>
                <a:latin typeface="Helvetica World"/>
                <a:ea typeface="Helvetica World"/>
                <a:cs typeface="Helvetica World"/>
                <a:sym typeface="Helvetica World"/>
              </a:rPr>
              <a:t>Dataset </a:t>
            </a:r>
            <a:r>
              <a:rPr lang="en-US" sz="2199" spc="43">
                <a:solidFill>
                  <a:srgbClr val="FFFFFF"/>
                </a:solidFill>
                <a:latin typeface="Helvetica World"/>
                <a:ea typeface="Helvetica World"/>
                <a:cs typeface="Helvetica World"/>
                <a:sym typeface="Helvetica World"/>
              </a:rPr>
              <a:t>4</a:t>
            </a:r>
          </a:p>
        </p:txBody>
      </p:sp>
      <p:sp>
        <p:nvSpPr>
          <p:cNvPr name="TextBox 7" id="7"/>
          <p:cNvSpPr txBox="true"/>
          <p:nvPr/>
        </p:nvSpPr>
        <p:spPr>
          <a:xfrm rot="0">
            <a:off x="1028700" y="6219625"/>
            <a:ext cx="5948211" cy="3822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0">
              <a:lnSpc>
                <a:spcPts val="3079"/>
              </a:lnSpc>
              <a:spcBef>
                <a:spcPct val="0"/>
              </a:spcBef>
            </a:pPr>
            <a:r>
              <a:rPr lang="en-US" sz="2199" spc="43">
                <a:solidFill>
                  <a:srgbClr val="FFFFFF"/>
                </a:solidFill>
                <a:latin typeface="Helvetica World"/>
                <a:ea typeface="Helvetica World"/>
                <a:cs typeface="Helvetica World"/>
                <a:sym typeface="Helvetica World"/>
              </a:rPr>
              <a:t>Tensorflow &amp; Karas 5</a:t>
            </a:r>
          </a:p>
        </p:txBody>
      </p:sp>
      <p:sp>
        <p:nvSpPr>
          <p:cNvPr name="Freeform 8" id="8"/>
          <p:cNvSpPr/>
          <p:nvPr/>
        </p:nvSpPr>
        <p:spPr>
          <a:xfrm flipH="false" flipV="false" rot="-5400000">
            <a:off x="7719642" y="7534309"/>
            <a:ext cx="1984498" cy="3520884"/>
          </a:xfrm>
          <a:custGeom>
            <a:avLst/>
            <a:gdLst/>
            <a:ahLst/>
            <a:cxnLst/>
            <a:rect r="r" b="b" t="t" l="l"/>
            <a:pathLst>
              <a:path h="3520884" w="1984498">
                <a:moveTo>
                  <a:pt x="0" y="0"/>
                </a:moveTo>
                <a:lnTo>
                  <a:pt x="1984498" y="0"/>
                </a:lnTo>
                <a:lnTo>
                  <a:pt x="1984498" y="3520884"/>
                </a:lnTo>
                <a:lnTo>
                  <a:pt x="0" y="3520884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AutoShape 9" id="9"/>
          <p:cNvSpPr/>
          <p:nvPr/>
        </p:nvSpPr>
        <p:spPr>
          <a:xfrm flipV="true">
            <a:off x="1028700" y="4039559"/>
            <a:ext cx="16230600" cy="0"/>
          </a:xfrm>
          <a:prstGeom prst="line">
            <a:avLst/>
          </a:prstGeom>
          <a:ln cap="rnd" w="9525">
            <a:solidFill>
              <a:srgbClr val="FFFFFF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10" id="10"/>
          <p:cNvSpPr txBox="true"/>
          <p:nvPr/>
        </p:nvSpPr>
        <p:spPr>
          <a:xfrm rot="0">
            <a:off x="9288930" y="4303614"/>
            <a:ext cx="5948211" cy="3822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0">
              <a:lnSpc>
                <a:spcPts val="3079"/>
              </a:lnSpc>
              <a:spcBef>
                <a:spcPct val="0"/>
              </a:spcBef>
            </a:pPr>
            <a:r>
              <a:rPr lang="en-US" sz="2199" spc="43">
                <a:solidFill>
                  <a:srgbClr val="FFFFFF"/>
                </a:solidFill>
                <a:latin typeface="Helvetica World"/>
                <a:ea typeface="Helvetica World"/>
                <a:cs typeface="Helvetica World"/>
                <a:sym typeface="Helvetica World"/>
              </a:rPr>
              <a:t>EfficientNetBX Analysis</a:t>
            </a:r>
            <a:r>
              <a:rPr lang="en-US" sz="2199" spc="43">
                <a:solidFill>
                  <a:srgbClr val="FFFFFF"/>
                </a:solidFill>
                <a:latin typeface="Helvetica World"/>
                <a:ea typeface="Helvetica World"/>
                <a:cs typeface="Helvetica World"/>
                <a:sym typeface="Helvetica World"/>
              </a:rPr>
              <a:t> 6</a:t>
            </a:r>
          </a:p>
        </p:txBody>
      </p:sp>
      <p:sp>
        <p:nvSpPr>
          <p:cNvPr name="TextBox 11" id="11"/>
          <p:cNvSpPr txBox="true"/>
          <p:nvPr/>
        </p:nvSpPr>
        <p:spPr>
          <a:xfrm rot="0">
            <a:off x="9288930" y="5259502"/>
            <a:ext cx="5948211" cy="3822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0">
              <a:lnSpc>
                <a:spcPts val="3079"/>
              </a:lnSpc>
              <a:spcBef>
                <a:spcPct val="0"/>
              </a:spcBef>
            </a:pPr>
            <a:r>
              <a:rPr lang="en-US" sz="2199" spc="43">
                <a:solidFill>
                  <a:srgbClr val="FFFFFF"/>
                </a:solidFill>
                <a:latin typeface="Helvetica World"/>
                <a:ea typeface="Helvetica World"/>
                <a:cs typeface="Helvetica World"/>
                <a:sym typeface="Helvetica World"/>
              </a:rPr>
              <a:t>Model Creation</a:t>
            </a:r>
            <a:r>
              <a:rPr lang="en-US" sz="2199" spc="43">
                <a:solidFill>
                  <a:srgbClr val="FFFFFF"/>
                </a:solidFill>
                <a:latin typeface="Helvetica World"/>
                <a:ea typeface="Helvetica World"/>
                <a:cs typeface="Helvetica World"/>
                <a:sym typeface="Helvetica World"/>
              </a:rPr>
              <a:t> 7</a:t>
            </a:r>
          </a:p>
        </p:txBody>
      </p:sp>
      <p:sp>
        <p:nvSpPr>
          <p:cNvPr name="TextBox 12" id="12"/>
          <p:cNvSpPr txBox="true"/>
          <p:nvPr/>
        </p:nvSpPr>
        <p:spPr>
          <a:xfrm rot="0">
            <a:off x="1028700" y="3295656"/>
            <a:ext cx="5948211" cy="43434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0">
              <a:lnSpc>
                <a:spcPts val="3359"/>
              </a:lnSpc>
              <a:spcBef>
                <a:spcPct val="0"/>
              </a:spcBef>
            </a:pPr>
            <a:r>
              <a:rPr lang="en-US" sz="2399" spc="47">
                <a:solidFill>
                  <a:srgbClr val="FFFFFF"/>
                </a:solidFill>
                <a:latin typeface="Telegraf"/>
                <a:ea typeface="Telegraf"/>
                <a:cs typeface="Telegraf"/>
                <a:sym typeface="Telegraf"/>
              </a:rPr>
              <a:t>TOPICS COVERED</a:t>
            </a:r>
          </a:p>
        </p:txBody>
      </p:sp>
      <p:sp>
        <p:nvSpPr>
          <p:cNvPr name="Freeform 13" id="13"/>
          <p:cNvSpPr/>
          <p:nvPr/>
        </p:nvSpPr>
        <p:spPr>
          <a:xfrm flipH="false" flipV="false" rot="-5400000">
            <a:off x="11270787" y="7534309"/>
            <a:ext cx="1984498" cy="3520884"/>
          </a:xfrm>
          <a:custGeom>
            <a:avLst/>
            <a:gdLst/>
            <a:ahLst/>
            <a:cxnLst/>
            <a:rect r="r" b="b" t="t" l="l"/>
            <a:pathLst>
              <a:path h="3520884" w="1984498">
                <a:moveTo>
                  <a:pt x="0" y="0"/>
                </a:moveTo>
                <a:lnTo>
                  <a:pt x="1984498" y="0"/>
                </a:lnTo>
                <a:lnTo>
                  <a:pt x="1984498" y="3520884"/>
                </a:lnTo>
                <a:lnTo>
                  <a:pt x="0" y="3520884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4" id="14"/>
          <p:cNvSpPr/>
          <p:nvPr/>
        </p:nvSpPr>
        <p:spPr>
          <a:xfrm flipH="false" flipV="false" rot="-5400000">
            <a:off x="4170183" y="7534309"/>
            <a:ext cx="1984498" cy="3520884"/>
          </a:xfrm>
          <a:custGeom>
            <a:avLst/>
            <a:gdLst/>
            <a:ahLst/>
            <a:cxnLst/>
            <a:rect r="r" b="b" t="t" l="l"/>
            <a:pathLst>
              <a:path h="3520884" w="1984498">
                <a:moveTo>
                  <a:pt x="0" y="0"/>
                </a:moveTo>
                <a:lnTo>
                  <a:pt x="1984498" y="0"/>
                </a:lnTo>
                <a:lnTo>
                  <a:pt x="1984498" y="3520884"/>
                </a:lnTo>
                <a:lnTo>
                  <a:pt x="0" y="3520884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5" id="15"/>
          <p:cNvSpPr/>
          <p:nvPr/>
        </p:nvSpPr>
        <p:spPr>
          <a:xfrm flipH="false" flipV="false" rot="-5400000">
            <a:off x="620724" y="7534309"/>
            <a:ext cx="1984498" cy="3520884"/>
          </a:xfrm>
          <a:custGeom>
            <a:avLst/>
            <a:gdLst/>
            <a:ahLst/>
            <a:cxnLst/>
            <a:rect r="r" b="b" t="t" l="l"/>
            <a:pathLst>
              <a:path h="3520884" w="1984498">
                <a:moveTo>
                  <a:pt x="0" y="0"/>
                </a:moveTo>
                <a:lnTo>
                  <a:pt x="1984498" y="0"/>
                </a:lnTo>
                <a:lnTo>
                  <a:pt x="1984498" y="3520884"/>
                </a:lnTo>
                <a:lnTo>
                  <a:pt x="0" y="3520884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6" id="16"/>
          <p:cNvSpPr/>
          <p:nvPr/>
        </p:nvSpPr>
        <p:spPr>
          <a:xfrm flipH="false" flipV="false" rot="-5400000">
            <a:off x="14820245" y="7534309"/>
            <a:ext cx="1984498" cy="3520884"/>
          </a:xfrm>
          <a:custGeom>
            <a:avLst/>
            <a:gdLst/>
            <a:ahLst/>
            <a:cxnLst/>
            <a:rect r="r" b="b" t="t" l="l"/>
            <a:pathLst>
              <a:path h="3520884" w="1984498">
                <a:moveTo>
                  <a:pt x="0" y="0"/>
                </a:moveTo>
                <a:lnTo>
                  <a:pt x="1984498" y="0"/>
                </a:lnTo>
                <a:lnTo>
                  <a:pt x="1984498" y="3520884"/>
                </a:lnTo>
                <a:lnTo>
                  <a:pt x="0" y="3520884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7" id="17"/>
          <p:cNvSpPr/>
          <p:nvPr/>
        </p:nvSpPr>
        <p:spPr>
          <a:xfrm flipH="false" flipV="false" rot="-5400000">
            <a:off x="18369704" y="7534309"/>
            <a:ext cx="1984498" cy="3520884"/>
          </a:xfrm>
          <a:custGeom>
            <a:avLst/>
            <a:gdLst/>
            <a:ahLst/>
            <a:cxnLst/>
            <a:rect r="r" b="b" t="t" l="l"/>
            <a:pathLst>
              <a:path h="3520884" w="1984498">
                <a:moveTo>
                  <a:pt x="0" y="0"/>
                </a:moveTo>
                <a:lnTo>
                  <a:pt x="1984498" y="0"/>
                </a:lnTo>
                <a:lnTo>
                  <a:pt x="1984498" y="3520884"/>
                </a:lnTo>
                <a:lnTo>
                  <a:pt x="0" y="3520884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18" id="18"/>
          <p:cNvSpPr txBox="true"/>
          <p:nvPr/>
        </p:nvSpPr>
        <p:spPr>
          <a:xfrm rot="0">
            <a:off x="9288930" y="6219625"/>
            <a:ext cx="3138566" cy="3822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0">
              <a:lnSpc>
                <a:spcPts val="3079"/>
              </a:lnSpc>
              <a:spcBef>
                <a:spcPct val="0"/>
              </a:spcBef>
            </a:pPr>
            <a:r>
              <a:rPr lang="en-US" sz="2199" spc="43">
                <a:solidFill>
                  <a:srgbClr val="FFFFFF"/>
                </a:solidFill>
                <a:latin typeface="Helvetica World"/>
                <a:ea typeface="Helvetica World"/>
                <a:cs typeface="Helvetica World"/>
                <a:sym typeface="Helvetica World"/>
              </a:rPr>
              <a:t>Questions 8</a:t>
            </a:r>
          </a:p>
        </p:txBody>
      </p:sp>
    </p:spTree>
  </p:cSld>
  <p:clrMapOvr>
    <a:masterClrMapping/>
  </p:clrMapOvr>
</p:sld>
</file>

<file path=ppt/slides/slide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gradFill rotWithShape="true">
          <a:gsLst>
            <a:gs pos="0">
              <a:srgbClr val="000000">
                <a:alpha val="100000"/>
              </a:srgbClr>
            </a:gs>
            <a:gs pos="100000">
              <a:srgbClr val="8D0A75">
                <a:alpha val="100000"/>
              </a:srgbClr>
            </a:gs>
          </a:gsLst>
          <a:lin ang="0"/>
        </a:gra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-10800000">
            <a:off x="9626710" y="-1324962"/>
            <a:ext cx="5459645" cy="6320863"/>
          </a:xfrm>
          <a:custGeom>
            <a:avLst/>
            <a:gdLst/>
            <a:ahLst/>
            <a:cxnLst/>
            <a:rect r="r" b="b" t="t" l="l"/>
            <a:pathLst>
              <a:path h="6320863" w="5459645">
                <a:moveTo>
                  <a:pt x="0" y="0"/>
                </a:moveTo>
                <a:lnTo>
                  <a:pt x="5459646" y="0"/>
                </a:lnTo>
                <a:lnTo>
                  <a:pt x="5459646" y="6320863"/>
                </a:lnTo>
                <a:lnTo>
                  <a:pt x="0" y="6320863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grpSp>
        <p:nvGrpSpPr>
          <p:cNvPr name="Group 3" id="3"/>
          <p:cNvGrpSpPr>
            <a:grpSpLocks noChangeAspect="true"/>
          </p:cNvGrpSpPr>
          <p:nvPr/>
        </p:nvGrpSpPr>
        <p:grpSpPr>
          <a:xfrm rot="0">
            <a:off x="12356533" y="946519"/>
            <a:ext cx="4242221" cy="8393962"/>
            <a:chOff x="0" y="0"/>
            <a:chExt cx="2620010" cy="5184140"/>
          </a:xfrm>
        </p:grpSpPr>
        <p:sp>
          <p:nvSpPr>
            <p:cNvPr name="Freeform 4" id="4"/>
            <p:cNvSpPr/>
            <p:nvPr/>
          </p:nvSpPr>
          <p:spPr>
            <a:xfrm flipH="false" flipV="false" rot="0">
              <a:off x="53340" y="25400"/>
              <a:ext cx="2513330" cy="5132070"/>
            </a:xfrm>
            <a:custGeom>
              <a:avLst/>
              <a:gdLst/>
              <a:ahLst/>
              <a:cxnLst/>
              <a:rect r="r" b="b" t="t" l="l"/>
              <a:pathLst>
                <a:path h="5132070" w="2513330">
                  <a:moveTo>
                    <a:pt x="2159000" y="0"/>
                  </a:moveTo>
                  <a:lnTo>
                    <a:pt x="354330" y="0"/>
                  </a:lnTo>
                  <a:cubicBezTo>
                    <a:pt x="158750" y="0"/>
                    <a:pt x="0" y="158750"/>
                    <a:pt x="0" y="354330"/>
                  </a:cubicBezTo>
                  <a:lnTo>
                    <a:pt x="0" y="4777740"/>
                  </a:lnTo>
                  <a:cubicBezTo>
                    <a:pt x="0" y="4973320"/>
                    <a:pt x="158750" y="5132070"/>
                    <a:pt x="354330" y="5132070"/>
                  </a:cubicBezTo>
                  <a:lnTo>
                    <a:pt x="2159000" y="5132070"/>
                  </a:lnTo>
                  <a:cubicBezTo>
                    <a:pt x="2354580" y="5132070"/>
                    <a:pt x="2513330" y="4973320"/>
                    <a:pt x="2513330" y="4777740"/>
                  </a:cubicBezTo>
                  <a:lnTo>
                    <a:pt x="2513330" y="354330"/>
                  </a:lnTo>
                  <a:cubicBezTo>
                    <a:pt x="2513330" y="158750"/>
                    <a:pt x="2354580" y="0"/>
                    <a:pt x="2159000" y="0"/>
                  </a:cubicBezTo>
                  <a:close/>
                  <a:moveTo>
                    <a:pt x="1558290" y="162560"/>
                  </a:moveTo>
                  <a:cubicBezTo>
                    <a:pt x="1576070" y="162560"/>
                    <a:pt x="1590040" y="176530"/>
                    <a:pt x="1590040" y="194310"/>
                  </a:cubicBezTo>
                  <a:cubicBezTo>
                    <a:pt x="1590040" y="212090"/>
                    <a:pt x="1576070" y="226060"/>
                    <a:pt x="1558290" y="226060"/>
                  </a:cubicBezTo>
                  <a:cubicBezTo>
                    <a:pt x="1540510" y="226060"/>
                    <a:pt x="1526540" y="212090"/>
                    <a:pt x="1526540" y="194310"/>
                  </a:cubicBezTo>
                  <a:cubicBezTo>
                    <a:pt x="1526540" y="176530"/>
                    <a:pt x="1541780" y="162560"/>
                    <a:pt x="1558290" y="162560"/>
                  </a:cubicBezTo>
                  <a:close/>
                  <a:moveTo>
                    <a:pt x="1089660" y="172720"/>
                  </a:moveTo>
                  <a:lnTo>
                    <a:pt x="1394460" y="172720"/>
                  </a:lnTo>
                  <a:cubicBezTo>
                    <a:pt x="1405890" y="172720"/>
                    <a:pt x="1416050" y="181610"/>
                    <a:pt x="1416050" y="194310"/>
                  </a:cubicBezTo>
                  <a:cubicBezTo>
                    <a:pt x="1416050" y="207010"/>
                    <a:pt x="1405890" y="215900"/>
                    <a:pt x="1394460" y="215900"/>
                  </a:cubicBezTo>
                  <a:lnTo>
                    <a:pt x="1089660" y="215900"/>
                  </a:lnTo>
                  <a:cubicBezTo>
                    <a:pt x="1078230" y="215900"/>
                    <a:pt x="1068070" y="207010"/>
                    <a:pt x="1068070" y="194310"/>
                  </a:cubicBezTo>
                  <a:cubicBezTo>
                    <a:pt x="1068070" y="181610"/>
                    <a:pt x="1078230" y="172720"/>
                    <a:pt x="1089660" y="172720"/>
                  </a:cubicBezTo>
                  <a:close/>
                  <a:moveTo>
                    <a:pt x="2383790" y="4798060"/>
                  </a:moveTo>
                  <a:cubicBezTo>
                    <a:pt x="2383790" y="4913630"/>
                    <a:pt x="2289810" y="5007610"/>
                    <a:pt x="2174240" y="5007610"/>
                  </a:cubicBezTo>
                  <a:lnTo>
                    <a:pt x="341630" y="5007610"/>
                  </a:lnTo>
                  <a:cubicBezTo>
                    <a:pt x="226060" y="5007610"/>
                    <a:pt x="132080" y="4913630"/>
                    <a:pt x="132080" y="4798060"/>
                  </a:cubicBezTo>
                  <a:lnTo>
                    <a:pt x="132080" y="340360"/>
                  </a:lnTo>
                  <a:cubicBezTo>
                    <a:pt x="132080" y="224790"/>
                    <a:pt x="226060" y="130810"/>
                    <a:pt x="341630" y="130810"/>
                  </a:cubicBezTo>
                  <a:lnTo>
                    <a:pt x="614680" y="130810"/>
                  </a:lnTo>
                  <a:lnTo>
                    <a:pt x="614680" y="187960"/>
                  </a:lnTo>
                  <a:cubicBezTo>
                    <a:pt x="614680" y="252730"/>
                    <a:pt x="668020" y="306070"/>
                    <a:pt x="732790" y="306070"/>
                  </a:cubicBezTo>
                  <a:lnTo>
                    <a:pt x="1783080" y="306070"/>
                  </a:lnTo>
                  <a:cubicBezTo>
                    <a:pt x="1847850" y="306070"/>
                    <a:pt x="1901190" y="252730"/>
                    <a:pt x="1901190" y="187960"/>
                  </a:cubicBezTo>
                  <a:lnTo>
                    <a:pt x="1901190" y="130810"/>
                  </a:lnTo>
                  <a:lnTo>
                    <a:pt x="2172970" y="130810"/>
                  </a:lnTo>
                  <a:cubicBezTo>
                    <a:pt x="2288540" y="130810"/>
                    <a:pt x="2382520" y="224790"/>
                    <a:pt x="2382520" y="340360"/>
                  </a:cubicBezTo>
                  <a:lnTo>
                    <a:pt x="2382520" y="4798060"/>
                  </a:lnTo>
                  <a:close/>
                </a:path>
              </a:pathLst>
            </a:custGeom>
            <a:solidFill>
              <a:srgbClr val="000000"/>
            </a:solidFill>
          </p:spPr>
        </p:sp>
        <p:sp>
          <p:nvSpPr>
            <p:cNvPr name="Freeform 5" id="5"/>
            <p:cNvSpPr/>
            <p:nvPr/>
          </p:nvSpPr>
          <p:spPr>
            <a:xfrm flipH="false" flipV="false" rot="0">
              <a:off x="185420" y="156210"/>
              <a:ext cx="2251710" cy="4876800"/>
            </a:xfrm>
            <a:custGeom>
              <a:avLst/>
              <a:gdLst/>
              <a:ahLst/>
              <a:cxnLst/>
              <a:rect r="r" b="b" t="t" l="l"/>
              <a:pathLst>
                <a:path h="4876800" w="2251710">
                  <a:moveTo>
                    <a:pt x="2040890" y="0"/>
                  </a:moveTo>
                  <a:lnTo>
                    <a:pt x="1769110" y="0"/>
                  </a:lnTo>
                  <a:lnTo>
                    <a:pt x="1769110" y="57150"/>
                  </a:lnTo>
                  <a:cubicBezTo>
                    <a:pt x="1769110" y="121920"/>
                    <a:pt x="1715770" y="175260"/>
                    <a:pt x="1651000" y="175260"/>
                  </a:cubicBezTo>
                  <a:lnTo>
                    <a:pt x="601980" y="175260"/>
                  </a:lnTo>
                  <a:cubicBezTo>
                    <a:pt x="537210" y="175260"/>
                    <a:pt x="483870" y="121920"/>
                    <a:pt x="483870" y="57150"/>
                  </a:cubicBezTo>
                  <a:lnTo>
                    <a:pt x="483870" y="0"/>
                  </a:lnTo>
                  <a:lnTo>
                    <a:pt x="209550" y="0"/>
                  </a:lnTo>
                  <a:cubicBezTo>
                    <a:pt x="93980" y="0"/>
                    <a:pt x="0" y="93980"/>
                    <a:pt x="0" y="209550"/>
                  </a:cubicBezTo>
                  <a:lnTo>
                    <a:pt x="0" y="4667250"/>
                  </a:lnTo>
                  <a:cubicBezTo>
                    <a:pt x="0" y="4782820"/>
                    <a:pt x="93980" y="4876800"/>
                    <a:pt x="209550" y="4876800"/>
                  </a:cubicBezTo>
                  <a:lnTo>
                    <a:pt x="2040890" y="4876800"/>
                  </a:lnTo>
                  <a:cubicBezTo>
                    <a:pt x="2156460" y="4876800"/>
                    <a:pt x="2250440" y="4782820"/>
                    <a:pt x="2250440" y="4667250"/>
                  </a:cubicBezTo>
                  <a:lnTo>
                    <a:pt x="2250440" y="209550"/>
                  </a:lnTo>
                  <a:cubicBezTo>
                    <a:pt x="2251710" y="93980"/>
                    <a:pt x="2157730" y="0"/>
                    <a:pt x="2040890" y="0"/>
                  </a:cubicBezTo>
                  <a:close/>
                </a:path>
              </a:pathLst>
            </a:custGeom>
            <a:blipFill>
              <a:blip r:embed="rId3"/>
              <a:stretch>
                <a:fillRect l="-112628" t="0" r="-112628" b="0"/>
              </a:stretch>
            </a:blipFill>
          </p:spPr>
        </p:sp>
        <p:sp>
          <p:nvSpPr>
            <p:cNvPr name="Freeform 6" id="6"/>
            <p:cNvSpPr/>
            <p:nvPr/>
          </p:nvSpPr>
          <p:spPr>
            <a:xfrm flipH="false" flipV="false" rot="0">
              <a:off x="1121410" y="198120"/>
              <a:ext cx="347980" cy="43180"/>
            </a:xfrm>
            <a:custGeom>
              <a:avLst/>
              <a:gdLst/>
              <a:ahLst/>
              <a:cxnLst/>
              <a:rect r="r" b="b" t="t" l="l"/>
              <a:pathLst>
                <a:path h="43180" w="347980">
                  <a:moveTo>
                    <a:pt x="326390" y="0"/>
                  </a:moveTo>
                  <a:lnTo>
                    <a:pt x="21590" y="0"/>
                  </a:lnTo>
                  <a:cubicBezTo>
                    <a:pt x="10160" y="0"/>
                    <a:pt x="0" y="8890"/>
                    <a:pt x="0" y="21590"/>
                  </a:cubicBezTo>
                  <a:cubicBezTo>
                    <a:pt x="0" y="34290"/>
                    <a:pt x="10160" y="43180"/>
                    <a:pt x="21590" y="43180"/>
                  </a:cubicBezTo>
                  <a:lnTo>
                    <a:pt x="326390" y="43180"/>
                  </a:lnTo>
                  <a:cubicBezTo>
                    <a:pt x="337820" y="43180"/>
                    <a:pt x="347980" y="34290"/>
                    <a:pt x="347980" y="21590"/>
                  </a:cubicBezTo>
                  <a:cubicBezTo>
                    <a:pt x="347980" y="8890"/>
                    <a:pt x="337820" y="0"/>
                    <a:pt x="326390" y="0"/>
                  </a:cubicBezTo>
                  <a:close/>
                </a:path>
              </a:pathLst>
            </a:custGeom>
            <a:solidFill>
              <a:srgbClr val="555555"/>
            </a:solidFill>
          </p:spPr>
        </p:sp>
        <p:sp>
          <p:nvSpPr>
            <p:cNvPr name="Freeform 7" id="7"/>
            <p:cNvSpPr/>
            <p:nvPr/>
          </p:nvSpPr>
          <p:spPr>
            <a:xfrm flipH="false" flipV="false" rot="0">
              <a:off x="1578312" y="187909"/>
              <a:ext cx="66636" cy="63602"/>
            </a:xfrm>
            <a:custGeom>
              <a:avLst/>
              <a:gdLst/>
              <a:ahLst/>
              <a:cxnLst/>
              <a:rect r="r" b="b" t="t" l="l"/>
              <a:pathLst>
                <a:path h="63602" w="66636">
                  <a:moveTo>
                    <a:pt x="33318" y="51"/>
                  </a:moveTo>
                  <a:cubicBezTo>
                    <a:pt x="21941" y="0"/>
                    <a:pt x="11406" y="6040"/>
                    <a:pt x="5703" y="15885"/>
                  </a:cubicBezTo>
                  <a:cubicBezTo>
                    <a:pt x="0" y="25729"/>
                    <a:pt x="0" y="37873"/>
                    <a:pt x="5703" y="47717"/>
                  </a:cubicBezTo>
                  <a:cubicBezTo>
                    <a:pt x="11406" y="57562"/>
                    <a:pt x="21941" y="63602"/>
                    <a:pt x="33318" y="63551"/>
                  </a:cubicBezTo>
                  <a:cubicBezTo>
                    <a:pt x="44695" y="63602"/>
                    <a:pt x="55230" y="57562"/>
                    <a:pt x="60933" y="47717"/>
                  </a:cubicBezTo>
                  <a:cubicBezTo>
                    <a:pt x="66636" y="37873"/>
                    <a:pt x="66636" y="25729"/>
                    <a:pt x="60933" y="15885"/>
                  </a:cubicBezTo>
                  <a:cubicBezTo>
                    <a:pt x="55230" y="6040"/>
                    <a:pt x="44695" y="0"/>
                    <a:pt x="33318" y="51"/>
                  </a:cubicBezTo>
                  <a:close/>
                </a:path>
              </a:pathLst>
            </a:custGeom>
            <a:solidFill>
              <a:srgbClr val="555555"/>
            </a:solidFill>
          </p:spPr>
        </p:sp>
        <p:sp>
          <p:nvSpPr>
            <p:cNvPr name="Freeform 8" id="8"/>
            <p:cNvSpPr/>
            <p:nvPr/>
          </p:nvSpPr>
          <p:spPr>
            <a:xfrm flipH="false" flipV="false" rot="0">
              <a:off x="0" y="685800"/>
              <a:ext cx="27940" cy="213360"/>
            </a:xfrm>
            <a:custGeom>
              <a:avLst/>
              <a:gdLst/>
              <a:ahLst/>
              <a:cxnLst/>
              <a:rect r="r" b="b" t="t" l="l"/>
              <a:pathLst>
                <a:path h="213360" w="27940">
                  <a:moveTo>
                    <a:pt x="0" y="26670"/>
                  </a:moveTo>
                  <a:lnTo>
                    <a:pt x="0" y="185420"/>
                  </a:lnTo>
                  <a:cubicBezTo>
                    <a:pt x="0" y="200660"/>
                    <a:pt x="12700" y="213360"/>
                    <a:pt x="27940" y="213360"/>
                  </a:cubicBezTo>
                  <a:lnTo>
                    <a:pt x="27940" y="0"/>
                  </a:lnTo>
                  <a:cubicBezTo>
                    <a:pt x="12700" y="0"/>
                    <a:pt x="0" y="11430"/>
                    <a:pt x="0" y="26670"/>
                  </a:cubicBezTo>
                  <a:close/>
                </a:path>
              </a:pathLst>
            </a:custGeom>
            <a:solidFill>
              <a:srgbClr val="2E2E2E"/>
            </a:solidFill>
          </p:spPr>
        </p:sp>
        <p:sp>
          <p:nvSpPr>
            <p:cNvPr name="Freeform 9" id="9"/>
            <p:cNvSpPr/>
            <p:nvPr/>
          </p:nvSpPr>
          <p:spPr>
            <a:xfrm flipH="false" flipV="false" rot="0">
              <a:off x="0" y="1057910"/>
              <a:ext cx="27940" cy="384810"/>
            </a:xfrm>
            <a:custGeom>
              <a:avLst/>
              <a:gdLst/>
              <a:ahLst/>
              <a:cxnLst/>
              <a:rect r="r" b="b" t="t" l="l"/>
              <a:pathLst>
                <a:path h="384810" w="27940">
                  <a:moveTo>
                    <a:pt x="0" y="26670"/>
                  </a:moveTo>
                  <a:lnTo>
                    <a:pt x="0" y="356870"/>
                  </a:lnTo>
                  <a:cubicBezTo>
                    <a:pt x="0" y="372110"/>
                    <a:pt x="12700" y="384810"/>
                    <a:pt x="27940" y="384810"/>
                  </a:cubicBezTo>
                  <a:lnTo>
                    <a:pt x="27940" y="0"/>
                  </a:lnTo>
                  <a:cubicBezTo>
                    <a:pt x="12700" y="0"/>
                    <a:pt x="0" y="11430"/>
                    <a:pt x="0" y="26670"/>
                  </a:cubicBezTo>
                  <a:close/>
                </a:path>
              </a:pathLst>
            </a:custGeom>
            <a:solidFill>
              <a:srgbClr val="2E2E2E"/>
            </a:solidFill>
          </p:spPr>
        </p:sp>
        <p:sp>
          <p:nvSpPr>
            <p:cNvPr name="Freeform 10" id="10"/>
            <p:cNvSpPr/>
            <p:nvPr/>
          </p:nvSpPr>
          <p:spPr>
            <a:xfrm flipH="false" flipV="false" rot="0">
              <a:off x="0" y="1526540"/>
              <a:ext cx="27940" cy="386080"/>
            </a:xfrm>
            <a:custGeom>
              <a:avLst/>
              <a:gdLst/>
              <a:ahLst/>
              <a:cxnLst/>
              <a:rect r="r" b="b" t="t" l="l"/>
              <a:pathLst>
                <a:path h="386080" w="27940">
                  <a:moveTo>
                    <a:pt x="0" y="27940"/>
                  </a:moveTo>
                  <a:lnTo>
                    <a:pt x="0" y="358140"/>
                  </a:lnTo>
                  <a:cubicBezTo>
                    <a:pt x="0" y="373380"/>
                    <a:pt x="12700" y="386080"/>
                    <a:pt x="27940" y="386080"/>
                  </a:cubicBezTo>
                  <a:lnTo>
                    <a:pt x="27940" y="0"/>
                  </a:lnTo>
                  <a:cubicBezTo>
                    <a:pt x="12700" y="0"/>
                    <a:pt x="0" y="12700"/>
                    <a:pt x="0" y="27940"/>
                  </a:cubicBezTo>
                  <a:close/>
                </a:path>
              </a:pathLst>
            </a:custGeom>
            <a:solidFill>
              <a:srgbClr val="2E2E2E"/>
            </a:solidFill>
          </p:spPr>
        </p:sp>
        <p:sp>
          <p:nvSpPr>
            <p:cNvPr name="Freeform 11" id="11"/>
            <p:cNvSpPr/>
            <p:nvPr/>
          </p:nvSpPr>
          <p:spPr>
            <a:xfrm flipH="false" flipV="false" rot="0">
              <a:off x="2592070" y="1184910"/>
              <a:ext cx="27940" cy="618490"/>
            </a:xfrm>
            <a:custGeom>
              <a:avLst/>
              <a:gdLst/>
              <a:ahLst/>
              <a:cxnLst/>
              <a:rect r="r" b="b" t="t" l="l"/>
              <a:pathLst>
                <a:path h="618490" w="27940">
                  <a:moveTo>
                    <a:pt x="0" y="0"/>
                  </a:moveTo>
                  <a:lnTo>
                    <a:pt x="0" y="618490"/>
                  </a:lnTo>
                  <a:cubicBezTo>
                    <a:pt x="15240" y="618490"/>
                    <a:pt x="27940" y="605790"/>
                    <a:pt x="27940" y="590550"/>
                  </a:cubicBezTo>
                  <a:lnTo>
                    <a:pt x="27940" y="27940"/>
                  </a:lnTo>
                  <a:cubicBezTo>
                    <a:pt x="27940" y="12700"/>
                    <a:pt x="15240" y="0"/>
                    <a:pt x="0" y="0"/>
                  </a:cubicBezTo>
                  <a:close/>
                </a:path>
              </a:pathLst>
            </a:custGeom>
            <a:solidFill>
              <a:srgbClr val="2E2E2E"/>
            </a:solidFill>
          </p:spPr>
        </p:sp>
        <p:sp>
          <p:nvSpPr>
            <p:cNvPr name="Freeform 12" id="12"/>
            <p:cNvSpPr/>
            <p:nvPr/>
          </p:nvSpPr>
          <p:spPr>
            <a:xfrm flipH="false" flipV="false" rot="0">
              <a:off x="27940" y="0"/>
              <a:ext cx="2564130" cy="5182870"/>
            </a:xfrm>
            <a:custGeom>
              <a:avLst/>
              <a:gdLst/>
              <a:ahLst/>
              <a:cxnLst/>
              <a:rect r="r" b="b" t="t" l="l"/>
              <a:pathLst>
                <a:path h="5182870" w="2564130">
                  <a:moveTo>
                    <a:pt x="2564130" y="1184910"/>
                  </a:moveTo>
                  <a:lnTo>
                    <a:pt x="2564130" y="379730"/>
                  </a:lnTo>
                  <a:cubicBezTo>
                    <a:pt x="2564130" y="353060"/>
                    <a:pt x="2561590" y="327660"/>
                    <a:pt x="2556510" y="303530"/>
                  </a:cubicBezTo>
                  <a:cubicBezTo>
                    <a:pt x="2553970" y="290830"/>
                    <a:pt x="2551430" y="279400"/>
                    <a:pt x="2547620" y="266700"/>
                  </a:cubicBezTo>
                  <a:cubicBezTo>
                    <a:pt x="2542540" y="248920"/>
                    <a:pt x="2534920" y="231140"/>
                    <a:pt x="2527300" y="214630"/>
                  </a:cubicBezTo>
                  <a:cubicBezTo>
                    <a:pt x="2522220" y="203200"/>
                    <a:pt x="2515870" y="193040"/>
                    <a:pt x="2509520" y="182880"/>
                  </a:cubicBezTo>
                  <a:cubicBezTo>
                    <a:pt x="2503170" y="172720"/>
                    <a:pt x="2496820" y="162560"/>
                    <a:pt x="2489200" y="152400"/>
                  </a:cubicBezTo>
                  <a:cubicBezTo>
                    <a:pt x="2477770" y="137160"/>
                    <a:pt x="2466340" y="124460"/>
                    <a:pt x="2453640" y="110490"/>
                  </a:cubicBezTo>
                  <a:cubicBezTo>
                    <a:pt x="2444750" y="101600"/>
                    <a:pt x="2435860" y="93980"/>
                    <a:pt x="2426970" y="86360"/>
                  </a:cubicBezTo>
                  <a:cubicBezTo>
                    <a:pt x="2360930" y="31750"/>
                    <a:pt x="2277110" y="0"/>
                    <a:pt x="2185670" y="0"/>
                  </a:cubicBezTo>
                  <a:lnTo>
                    <a:pt x="379730" y="0"/>
                  </a:lnTo>
                  <a:cubicBezTo>
                    <a:pt x="288290" y="0"/>
                    <a:pt x="203200" y="33020"/>
                    <a:pt x="138430" y="86360"/>
                  </a:cubicBezTo>
                  <a:cubicBezTo>
                    <a:pt x="129540" y="93980"/>
                    <a:pt x="120650" y="102870"/>
                    <a:pt x="111760" y="110490"/>
                  </a:cubicBezTo>
                  <a:cubicBezTo>
                    <a:pt x="99060" y="123190"/>
                    <a:pt x="86360" y="137160"/>
                    <a:pt x="76200" y="152400"/>
                  </a:cubicBezTo>
                  <a:cubicBezTo>
                    <a:pt x="68580" y="162560"/>
                    <a:pt x="62230" y="172720"/>
                    <a:pt x="55880" y="182880"/>
                  </a:cubicBezTo>
                  <a:cubicBezTo>
                    <a:pt x="49530" y="193040"/>
                    <a:pt x="43180" y="204470"/>
                    <a:pt x="38100" y="214630"/>
                  </a:cubicBezTo>
                  <a:cubicBezTo>
                    <a:pt x="29210" y="232410"/>
                    <a:pt x="22860" y="248920"/>
                    <a:pt x="16510" y="266700"/>
                  </a:cubicBezTo>
                  <a:cubicBezTo>
                    <a:pt x="12700" y="279400"/>
                    <a:pt x="10160" y="290830"/>
                    <a:pt x="7620" y="303530"/>
                  </a:cubicBezTo>
                  <a:cubicBezTo>
                    <a:pt x="2540" y="327660"/>
                    <a:pt x="0" y="354330"/>
                    <a:pt x="0" y="379730"/>
                  </a:cubicBezTo>
                  <a:lnTo>
                    <a:pt x="0" y="4803140"/>
                  </a:lnTo>
                  <a:cubicBezTo>
                    <a:pt x="0" y="5012690"/>
                    <a:pt x="170180" y="5182870"/>
                    <a:pt x="379730" y="5182870"/>
                  </a:cubicBezTo>
                  <a:lnTo>
                    <a:pt x="2184400" y="5182870"/>
                  </a:lnTo>
                  <a:cubicBezTo>
                    <a:pt x="2393950" y="5182870"/>
                    <a:pt x="2564130" y="5012690"/>
                    <a:pt x="2564130" y="4803140"/>
                  </a:cubicBezTo>
                  <a:lnTo>
                    <a:pt x="2564130" y="1184910"/>
                  </a:lnTo>
                  <a:close/>
                  <a:moveTo>
                    <a:pt x="2538730" y="1184910"/>
                  </a:moveTo>
                  <a:lnTo>
                    <a:pt x="2538730" y="4804410"/>
                  </a:lnTo>
                  <a:cubicBezTo>
                    <a:pt x="2538730" y="4999990"/>
                    <a:pt x="2379980" y="5158740"/>
                    <a:pt x="2184400" y="5158740"/>
                  </a:cubicBezTo>
                  <a:lnTo>
                    <a:pt x="379730" y="5158740"/>
                  </a:lnTo>
                  <a:cubicBezTo>
                    <a:pt x="184150" y="5158740"/>
                    <a:pt x="25400" y="4999990"/>
                    <a:pt x="25400" y="4804410"/>
                  </a:cubicBezTo>
                  <a:lnTo>
                    <a:pt x="25400" y="381000"/>
                  </a:lnTo>
                  <a:cubicBezTo>
                    <a:pt x="25400" y="184150"/>
                    <a:pt x="184150" y="25400"/>
                    <a:pt x="379730" y="25400"/>
                  </a:cubicBezTo>
                  <a:lnTo>
                    <a:pt x="2184400" y="25400"/>
                  </a:lnTo>
                  <a:cubicBezTo>
                    <a:pt x="2379980" y="25400"/>
                    <a:pt x="2538730" y="184150"/>
                    <a:pt x="2538730" y="379730"/>
                  </a:cubicBezTo>
                  <a:lnTo>
                    <a:pt x="2538730" y="1184910"/>
                  </a:lnTo>
                  <a:close/>
                </a:path>
              </a:pathLst>
            </a:custGeom>
            <a:solidFill>
              <a:srgbClr val="555555"/>
            </a:solidFill>
          </p:spPr>
        </p:sp>
      </p:grpSp>
      <p:grpSp>
        <p:nvGrpSpPr>
          <p:cNvPr name="Group 13" id="13"/>
          <p:cNvGrpSpPr/>
          <p:nvPr/>
        </p:nvGrpSpPr>
        <p:grpSpPr>
          <a:xfrm rot="0">
            <a:off x="13193835" y="5040106"/>
            <a:ext cx="2187036" cy="2472173"/>
            <a:chOff x="0" y="0"/>
            <a:chExt cx="493588" cy="557940"/>
          </a:xfrm>
        </p:grpSpPr>
        <p:sp>
          <p:nvSpPr>
            <p:cNvPr name="Freeform 14" id="14"/>
            <p:cNvSpPr/>
            <p:nvPr/>
          </p:nvSpPr>
          <p:spPr>
            <a:xfrm flipH="false" flipV="false" rot="0">
              <a:off x="0" y="0"/>
              <a:ext cx="493588" cy="557940"/>
            </a:xfrm>
            <a:custGeom>
              <a:avLst/>
              <a:gdLst/>
              <a:ahLst/>
              <a:cxnLst/>
              <a:rect r="r" b="b" t="t" l="l"/>
              <a:pathLst>
                <a:path h="557940" w="493588">
                  <a:moveTo>
                    <a:pt x="0" y="0"/>
                  </a:moveTo>
                  <a:lnTo>
                    <a:pt x="493588" y="0"/>
                  </a:lnTo>
                  <a:lnTo>
                    <a:pt x="493588" y="557940"/>
                  </a:lnTo>
                  <a:lnTo>
                    <a:pt x="0" y="557940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95250" cap="sq">
              <a:solidFill>
                <a:srgbClr val="8D0A75"/>
              </a:solidFill>
              <a:prstDash val="solid"/>
              <a:miter/>
            </a:ln>
          </p:spPr>
        </p:sp>
        <p:sp>
          <p:nvSpPr>
            <p:cNvPr name="TextBox 15" id="15"/>
            <p:cNvSpPr txBox="true"/>
            <p:nvPr/>
          </p:nvSpPr>
          <p:spPr>
            <a:xfrm>
              <a:off x="0" y="-38100"/>
              <a:ext cx="493588" cy="59604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3359"/>
                </a:lnSpc>
              </a:pPr>
            </a:p>
          </p:txBody>
        </p:sp>
      </p:grpSp>
      <p:sp>
        <p:nvSpPr>
          <p:cNvPr name="Freeform 16" id="16"/>
          <p:cNvSpPr/>
          <p:nvPr/>
        </p:nvSpPr>
        <p:spPr>
          <a:xfrm flipH="false" flipV="false" rot="0">
            <a:off x="14287353" y="5378314"/>
            <a:ext cx="5459645" cy="6320863"/>
          </a:xfrm>
          <a:custGeom>
            <a:avLst/>
            <a:gdLst/>
            <a:ahLst/>
            <a:cxnLst/>
            <a:rect r="r" b="b" t="t" l="l"/>
            <a:pathLst>
              <a:path h="6320863" w="5459645">
                <a:moveTo>
                  <a:pt x="0" y="0"/>
                </a:moveTo>
                <a:lnTo>
                  <a:pt x="5459645" y="0"/>
                </a:lnTo>
                <a:lnTo>
                  <a:pt x="5459645" y="6320863"/>
                </a:lnTo>
                <a:lnTo>
                  <a:pt x="0" y="6320863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17" id="17"/>
          <p:cNvSpPr/>
          <p:nvPr/>
        </p:nvSpPr>
        <p:spPr>
          <a:xfrm flipH="false" flipV="false" rot="0">
            <a:off x="843117" y="3521090"/>
            <a:ext cx="1847980" cy="1837900"/>
          </a:xfrm>
          <a:custGeom>
            <a:avLst/>
            <a:gdLst/>
            <a:ahLst/>
            <a:cxnLst/>
            <a:rect r="r" b="b" t="t" l="l"/>
            <a:pathLst>
              <a:path h="1837900" w="1847980">
                <a:moveTo>
                  <a:pt x="0" y="0"/>
                </a:moveTo>
                <a:lnTo>
                  <a:pt x="1847980" y="0"/>
                </a:lnTo>
                <a:lnTo>
                  <a:pt x="1847980" y="1837900"/>
                </a:lnTo>
                <a:lnTo>
                  <a:pt x="0" y="183790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8" id="18"/>
          <p:cNvSpPr/>
          <p:nvPr/>
        </p:nvSpPr>
        <p:spPr>
          <a:xfrm flipH="false" flipV="false" rot="0">
            <a:off x="5543755" y="3521090"/>
            <a:ext cx="1871843" cy="1871843"/>
          </a:xfrm>
          <a:custGeom>
            <a:avLst/>
            <a:gdLst/>
            <a:ahLst/>
            <a:cxnLst/>
            <a:rect r="r" b="b" t="t" l="l"/>
            <a:pathLst>
              <a:path h="1871843" w="1871843">
                <a:moveTo>
                  <a:pt x="0" y="0"/>
                </a:moveTo>
                <a:lnTo>
                  <a:pt x="1871842" y="0"/>
                </a:lnTo>
                <a:lnTo>
                  <a:pt x="1871842" y="1871843"/>
                </a:lnTo>
                <a:lnTo>
                  <a:pt x="0" y="1871843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l="0" t="0" r="0" b="0"/>
            </a:stretch>
          </a:blipFill>
        </p:spPr>
      </p:sp>
      <p:sp>
        <p:nvSpPr>
          <p:cNvPr name="Freeform 19" id="19"/>
          <p:cNvSpPr/>
          <p:nvPr/>
        </p:nvSpPr>
        <p:spPr>
          <a:xfrm flipH="false" flipV="false" rot="0">
            <a:off x="5543755" y="7774343"/>
            <a:ext cx="1871843" cy="1871843"/>
          </a:xfrm>
          <a:custGeom>
            <a:avLst/>
            <a:gdLst/>
            <a:ahLst/>
            <a:cxnLst/>
            <a:rect r="r" b="b" t="t" l="l"/>
            <a:pathLst>
              <a:path h="1871843" w="1871843">
                <a:moveTo>
                  <a:pt x="0" y="0"/>
                </a:moveTo>
                <a:lnTo>
                  <a:pt x="1871842" y="0"/>
                </a:lnTo>
                <a:lnTo>
                  <a:pt x="1871842" y="1871843"/>
                </a:lnTo>
                <a:lnTo>
                  <a:pt x="0" y="1871843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 l="0" t="0" r="0" b="0"/>
            </a:stretch>
          </a:blipFill>
        </p:spPr>
      </p:sp>
      <p:sp>
        <p:nvSpPr>
          <p:cNvPr name="Freeform 20" id="20"/>
          <p:cNvSpPr/>
          <p:nvPr/>
        </p:nvSpPr>
        <p:spPr>
          <a:xfrm flipH="false" flipV="false" rot="0">
            <a:off x="3212873" y="7736188"/>
            <a:ext cx="1948153" cy="1948153"/>
          </a:xfrm>
          <a:custGeom>
            <a:avLst/>
            <a:gdLst/>
            <a:ahLst/>
            <a:cxnLst/>
            <a:rect r="r" b="b" t="t" l="l"/>
            <a:pathLst>
              <a:path h="1948153" w="1948153">
                <a:moveTo>
                  <a:pt x="0" y="0"/>
                </a:moveTo>
                <a:lnTo>
                  <a:pt x="1948153" y="0"/>
                </a:lnTo>
                <a:lnTo>
                  <a:pt x="1948153" y="1948153"/>
                </a:lnTo>
                <a:lnTo>
                  <a:pt x="0" y="1948153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 l="0" t="0" r="0" b="0"/>
            </a:stretch>
          </a:blipFill>
        </p:spPr>
      </p:sp>
      <p:sp>
        <p:nvSpPr>
          <p:cNvPr name="Freeform 21" id="21"/>
          <p:cNvSpPr/>
          <p:nvPr/>
        </p:nvSpPr>
        <p:spPr>
          <a:xfrm flipH="false" flipV="false" rot="0">
            <a:off x="3212873" y="5564125"/>
            <a:ext cx="1948153" cy="1948153"/>
          </a:xfrm>
          <a:custGeom>
            <a:avLst/>
            <a:gdLst/>
            <a:ahLst/>
            <a:cxnLst/>
            <a:rect r="r" b="b" t="t" l="l"/>
            <a:pathLst>
              <a:path h="1948153" w="1948153">
                <a:moveTo>
                  <a:pt x="0" y="0"/>
                </a:moveTo>
                <a:lnTo>
                  <a:pt x="1948153" y="0"/>
                </a:lnTo>
                <a:lnTo>
                  <a:pt x="1948153" y="1948153"/>
                </a:lnTo>
                <a:lnTo>
                  <a:pt x="0" y="1948153"/>
                </a:lnTo>
                <a:lnTo>
                  <a:pt x="0" y="0"/>
                </a:lnTo>
                <a:close/>
              </a:path>
            </a:pathLst>
          </a:custGeom>
          <a:blipFill>
            <a:blip r:embed="rId9"/>
            <a:stretch>
              <a:fillRect l="0" t="0" r="0" b="0"/>
            </a:stretch>
          </a:blipFill>
        </p:spPr>
      </p:sp>
      <p:sp>
        <p:nvSpPr>
          <p:cNvPr name="Freeform 22" id="22"/>
          <p:cNvSpPr/>
          <p:nvPr/>
        </p:nvSpPr>
        <p:spPr>
          <a:xfrm flipH="false" flipV="false" rot="0">
            <a:off x="869521" y="5750245"/>
            <a:ext cx="1762033" cy="1762033"/>
          </a:xfrm>
          <a:custGeom>
            <a:avLst/>
            <a:gdLst/>
            <a:ahLst/>
            <a:cxnLst/>
            <a:rect r="r" b="b" t="t" l="l"/>
            <a:pathLst>
              <a:path h="1762033" w="1762033">
                <a:moveTo>
                  <a:pt x="0" y="0"/>
                </a:moveTo>
                <a:lnTo>
                  <a:pt x="1762033" y="0"/>
                </a:lnTo>
                <a:lnTo>
                  <a:pt x="1762033" y="1762033"/>
                </a:lnTo>
                <a:lnTo>
                  <a:pt x="0" y="1762033"/>
                </a:lnTo>
                <a:lnTo>
                  <a:pt x="0" y="0"/>
                </a:lnTo>
                <a:close/>
              </a:path>
            </a:pathLst>
          </a:custGeom>
          <a:blipFill>
            <a:blip r:embed="rId10"/>
            <a:stretch>
              <a:fillRect l="0" t="0" r="0" b="0"/>
            </a:stretch>
          </a:blipFill>
        </p:spPr>
      </p:sp>
      <p:sp>
        <p:nvSpPr>
          <p:cNvPr name="Freeform 23" id="23"/>
          <p:cNvSpPr/>
          <p:nvPr/>
        </p:nvSpPr>
        <p:spPr>
          <a:xfrm flipH="false" flipV="false" rot="0">
            <a:off x="5543755" y="5578314"/>
            <a:ext cx="1814410" cy="1933964"/>
          </a:xfrm>
          <a:custGeom>
            <a:avLst/>
            <a:gdLst/>
            <a:ahLst/>
            <a:cxnLst/>
            <a:rect r="r" b="b" t="t" l="l"/>
            <a:pathLst>
              <a:path h="1933964" w="1814410">
                <a:moveTo>
                  <a:pt x="0" y="0"/>
                </a:moveTo>
                <a:lnTo>
                  <a:pt x="1814410" y="0"/>
                </a:lnTo>
                <a:lnTo>
                  <a:pt x="1814410" y="1933964"/>
                </a:lnTo>
                <a:lnTo>
                  <a:pt x="0" y="1933964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24" id="24"/>
          <p:cNvSpPr/>
          <p:nvPr/>
        </p:nvSpPr>
        <p:spPr>
          <a:xfrm flipH="false" flipV="false" rot="0">
            <a:off x="3220548" y="3437837"/>
            <a:ext cx="1940478" cy="1940478"/>
          </a:xfrm>
          <a:custGeom>
            <a:avLst/>
            <a:gdLst/>
            <a:ahLst/>
            <a:cxnLst/>
            <a:rect r="r" b="b" t="t" l="l"/>
            <a:pathLst>
              <a:path h="1940478" w="1940478">
                <a:moveTo>
                  <a:pt x="0" y="0"/>
                </a:moveTo>
                <a:lnTo>
                  <a:pt x="1940478" y="0"/>
                </a:lnTo>
                <a:lnTo>
                  <a:pt x="1940478" y="1940477"/>
                </a:lnTo>
                <a:lnTo>
                  <a:pt x="0" y="1940477"/>
                </a:lnTo>
                <a:lnTo>
                  <a:pt x="0" y="0"/>
                </a:lnTo>
                <a:close/>
              </a:path>
            </a:pathLst>
          </a:custGeom>
          <a:blipFill>
            <a:blip r:embed="rId13"/>
            <a:stretch>
              <a:fillRect l="0" t="0" r="0" b="0"/>
            </a:stretch>
          </a:blipFill>
        </p:spPr>
      </p:sp>
      <p:sp>
        <p:nvSpPr>
          <p:cNvPr name="Freeform 25" id="25"/>
          <p:cNvSpPr/>
          <p:nvPr/>
        </p:nvSpPr>
        <p:spPr>
          <a:xfrm flipH="false" flipV="false" rot="0">
            <a:off x="843117" y="7787562"/>
            <a:ext cx="1959835" cy="1896778"/>
          </a:xfrm>
          <a:custGeom>
            <a:avLst/>
            <a:gdLst/>
            <a:ahLst/>
            <a:cxnLst/>
            <a:rect r="r" b="b" t="t" l="l"/>
            <a:pathLst>
              <a:path h="1896778" w="1959835">
                <a:moveTo>
                  <a:pt x="0" y="0"/>
                </a:moveTo>
                <a:lnTo>
                  <a:pt x="1959836" y="0"/>
                </a:lnTo>
                <a:lnTo>
                  <a:pt x="1959836" y="1896779"/>
                </a:lnTo>
                <a:lnTo>
                  <a:pt x="0" y="1896779"/>
                </a:lnTo>
                <a:lnTo>
                  <a:pt x="0" y="0"/>
                </a:lnTo>
                <a:close/>
              </a:path>
            </a:pathLst>
          </a:custGeom>
          <a:blipFill>
            <a:blip r:embed="rId14"/>
            <a:stretch>
              <a:fillRect l="0" t="0" r="0" b="-27299"/>
            </a:stretch>
          </a:blipFill>
        </p:spPr>
      </p:sp>
      <p:sp>
        <p:nvSpPr>
          <p:cNvPr name="TextBox 26" id="26"/>
          <p:cNvSpPr txBox="true"/>
          <p:nvPr/>
        </p:nvSpPr>
        <p:spPr>
          <a:xfrm rot="0">
            <a:off x="1028700" y="933450"/>
            <a:ext cx="7561501" cy="14287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0">
              <a:lnSpc>
                <a:spcPts val="10560"/>
              </a:lnSpc>
              <a:spcBef>
                <a:spcPct val="0"/>
              </a:spcBef>
            </a:pPr>
            <a:r>
              <a:rPr lang="en-US" sz="8800" spc="-351">
                <a:solidFill>
                  <a:srgbClr val="FFFFFF"/>
                </a:solidFill>
                <a:latin typeface="Telegraf"/>
                <a:ea typeface="Telegraf"/>
                <a:cs typeface="Telegraf"/>
                <a:sym typeface="Telegraf"/>
              </a:rPr>
              <a:t>Key Tools</a:t>
            </a:r>
          </a:p>
        </p:txBody>
      </p:sp>
      <p:sp>
        <p:nvSpPr>
          <p:cNvPr name="TextBox 27" id="27"/>
          <p:cNvSpPr txBox="true"/>
          <p:nvPr/>
        </p:nvSpPr>
        <p:spPr>
          <a:xfrm rot="0">
            <a:off x="16466431" y="9165885"/>
            <a:ext cx="1025423" cy="71321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>
              <a:lnSpc>
                <a:spcPts val="5500"/>
              </a:lnSpc>
            </a:pPr>
            <a:r>
              <a:rPr lang="en-US" sz="5000" b="true">
                <a:solidFill>
                  <a:srgbClr val="FFFFFF"/>
                </a:solidFill>
                <a:latin typeface="Heebo Black"/>
                <a:ea typeface="Heebo Black"/>
                <a:cs typeface="Heebo Black"/>
                <a:sym typeface="Heebo Black"/>
              </a:rPr>
              <a:t>3</a:t>
            </a:r>
          </a:p>
        </p:txBody>
      </p:sp>
    </p:spTree>
  </p:cSld>
  <p:clrMapOvr>
    <a:masterClrMapping/>
  </p:clrMapOvr>
  <p:transition spd="slow">
    <p:push dir="l"/>
  </p:transition>
</p:sld>
</file>

<file path=ppt/slides/slide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gradFill rotWithShape="true">
          <a:gsLst>
            <a:gs pos="0">
              <a:srgbClr val="8D0A75">
                <a:alpha val="100000"/>
              </a:srgbClr>
            </a:gs>
            <a:gs pos="100000">
              <a:srgbClr val="000000">
                <a:alpha val="100000"/>
              </a:srgbClr>
            </a:gs>
          </a:gsLst>
          <a:path path="circle">
            <a:fillToRect l="50000" r="50000" t="50000" b="50000"/>
          </a:path>
        </a:gra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8951324">
            <a:off x="17464312" y="3807866"/>
            <a:ext cx="2819280" cy="2671268"/>
          </a:xfrm>
          <a:custGeom>
            <a:avLst/>
            <a:gdLst/>
            <a:ahLst/>
            <a:cxnLst/>
            <a:rect r="r" b="b" t="t" l="l"/>
            <a:pathLst>
              <a:path h="2671268" w="2819280">
                <a:moveTo>
                  <a:pt x="0" y="0"/>
                </a:moveTo>
                <a:lnTo>
                  <a:pt x="2819280" y="0"/>
                </a:lnTo>
                <a:lnTo>
                  <a:pt x="2819280" y="2671268"/>
                </a:lnTo>
                <a:lnTo>
                  <a:pt x="0" y="2671268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TextBox 3" id="3"/>
          <p:cNvSpPr txBox="true"/>
          <p:nvPr/>
        </p:nvSpPr>
        <p:spPr>
          <a:xfrm rot="0">
            <a:off x="1019175" y="2989302"/>
            <a:ext cx="16230600" cy="590550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4200"/>
              </a:lnSpc>
            </a:pPr>
            <a:r>
              <a:rPr lang="en-US" sz="3000">
                <a:solidFill>
                  <a:srgbClr val="FFFFFF"/>
                </a:solidFill>
                <a:latin typeface="Helvetica World"/>
                <a:ea typeface="Helvetica World"/>
                <a:cs typeface="Helvetica World"/>
                <a:sym typeface="Helvetica World"/>
              </a:rPr>
              <a:t>Υπάρχουν πολλοί τρόποι για τη δημιουργία ενός dataset για την αναγνώριση χειρονομιών. Στην περίπτωση αυτή, χρησιμοποιήθηκε μια εφαρμογή από το Kaggle.</a:t>
            </a:r>
          </a:p>
          <a:p>
            <a:pPr algn="l" marL="647700" indent="-323850" lvl="1">
              <a:lnSpc>
                <a:spcPts val="4200"/>
              </a:lnSpc>
              <a:buFont typeface="Arial"/>
              <a:buChar char="•"/>
            </a:pPr>
            <a:r>
              <a:rPr lang="en-US" sz="3000">
                <a:solidFill>
                  <a:srgbClr val="FFFFFF"/>
                </a:solidFill>
                <a:latin typeface="Helvetica World"/>
                <a:ea typeface="Helvetica World"/>
                <a:cs typeface="Helvetica World"/>
                <a:sym typeface="Helvetica World"/>
              </a:rPr>
              <a:t>Εφαρμογή: </a:t>
            </a:r>
            <a:r>
              <a:rPr lang="en-US" sz="3000" u="sng">
                <a:solidFill>
                  <a:srgbClr val="FFFFFF"/>
                </a:solidFill>
                <a:latin typeface="Helvetica World"/>
                <a:ea typeface="Helvetica World"/>
                <a:cs typeface="Helvetica World"/>
                <a:sym typeface="Helvetica World"/>
                <a:hlinkClick r:id="rId3" tooltip="https://www.kaggle.com/datasets/pramod722445/create-hand-dataset-apk"/>
              </a:rPr>
              <a:t>Create Hand Dataset</a:t>
            </a:r>
          </a:p>
          <a:p>
            <a:pPr algn="l" marL="647700" indent="-323850" lvl="1">
              <a:lnSpc>
                <a:spcPts val="4200"/>
              </a:lnSpc>
              <a:buFont typeface="Arial"/>
              <a:buChar char="•"/>
            </a:pPr>
            <a:r>
              <a:rPr lang="en-US" sz="3000">
                <a:solidFill>
                  <a:srgbClr val="FFFFFF"/>
                </a:solidFill>
                <a:latin typeface="Helvetica World"/>
                <a:ea typeface="Helvetica World"/>
                <a:cs typeface="Helvetica World"/>
                <a:sym typeface="Helvetica World"/>
              </a:rPr>
              <a:t>Η εφαρμογή επιτρέπει</a:t>
            </a:r>
            <a:r>
              <a:rPr lang="en-US" sz="3000">
                <a:solidFill>
                  <a:srgbClr val="FFFFFF"/>
                </a:solidFill>
                <a:latin typeface="Helvetica World"/>
                <a:ea typeface="Helvetica World"/>
                <a:cs typeface="Helvetica World"/>
                <a:sym typeface="Helvetica World"/>
              </a:rPr>
              <a:t> τη δημιουργία αρχείων με συγκεκριμένα ονόματα και την καταγραφή βίντεο.</a:t>
            </a:r>
          </a:p>
          <a:p>
            <a:pPr algn="l" marL="647700" indent="-323850" lvl="1">
              <a:lnSpc>
                <a:spcPts val="4200"/>
              </a:lnSpc>
              <a:buFont typeface="Arial"/>
              <a:buChar char="•"/>
            </a:pPr>
            <a:r>
              <a:rPr lang="en-US" sz="3000">
                <a:solidFill>
                  <a:srgbClr val="FFFFFF"/>
                </a:solidFill>
                <a:latin typeface="Helvetica World"/>
                <a:ea typeface="Helvetica World"/>
                <a:cs typeface="Helvetica World"/>
                <a:sym typeface="Helvetica World"/>
              </a:rPr>
              <a:t>Το βίντεο που δημιουργείται χωρίζεται σε καρέ (frames) και κάθε καρέ αποθηκεύεται ως PNG εικόνα.</a:t>
            </a:r>
          </a:p>
          <a:p>
            <a:pPr algn="l" marL="647700" indent="-323850" lvl="1">
              <a:lnSpc>
                <a:spcPts val="4200"/>
              </a:lnSpc>
              <a:buFont typeface="Arial"/>
              <a:buChar char="•"/>
            </a:pPr>
            <a:r>
              <a:rPr lang="en-US" sz="3000">
                <a:solidFill>
                  <a:srgbClr val="FFFFFF"/>
                </a:solidFill>
                <a:latin typeface="Helvetica World"/>
                <a:ea typeface="Helvetica World"/>
                <a:cs typeface="Helvetica World"/>
                <a:sym typeface="Helvetica World"/>
              </a:rPr>
              <a:t>Χρησιμοποιείται το OpenCV για την επεξεργασία των καρέ.</a:t>
            </a:r>
          </a:p>
          <a:p>
            <a:pPr algn="l" marL="647700" indent="-323850" lvl="1">
              <a:lnSpc>
                <a:spcPts val="4200"/>
              </a:lnSpc>
              <a:spcBef>
                <a:spcPct val="0"/>
              </a:spcBef>
              <a:buFont typeface="Arial"/>
              <a:buChar char="•"/>
            </a:pPr>
            <a:r>
              <a:rPr lang="en-US" sz="3000">
                <a:solidFill>
                  <a:srgbClr val="FFFFFF"/>
                </a:solidFill>
                <a:latin typeface="Helvetica World"/>
                <a:ea typeface="Helvetica World"/>
                <a:cs typeface="Helvetica World"/>
                <a:sym typeface="Helvetica World"/>
              </a:rPr>
              <a:t>Ένα έτοιμο μοντέλο hand-detection χρησιμοποιείται για την περικοπή κάθε εικόνας γύρω από το χέρι του χρήστη, εξασφαλίζοντας ότι μόνο το χέρι καταγράφεται στις εικόνες του dataset.</a:t>
            </a:r>
          </a:p>
        </p:txBody>
      </p:sp>
      <p:sp>
        <p:nvSpPr>
          <p:cNvPr name="Freeform 4" id="4"/>
          <p:cNvSpPr/>
          <p:nvPr/>
        </p:nvSpPr>
        <p:spPr>
          <a:xfrm flipH="false" flipV="false" rot="803349">
            <a:off x="14249926" y="7414078"/>
            <a:ext cx="12375396" cy="14495339"/>
          </a:xfrm>
          <a:custGeom>
            <a:avLst/>
            <a:gdLst/>
            <a:ahLst/>
            <a:cxnLst/>
            <a:rect r="r" b="b" t="t" l="l"/>
            <a:pathLst>
              <a:path h="14495339" w="12375396">
                <a:moveTo>
                  <a:pt x="0" y="0"/>
                </a:moveTo>
                <a:lnTo>
                  <a:pt x="12375396" y="0"/>
                </a:lnTo>
                <a:lnTo>
                  <a:pt x="12375396" y="14495339"/>
                </a:lnTo>
                <a:lnTo>
                  <a:pt x="0" y="14495339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0"/>
            </a:stretch>
          </a:blipFill>
        </p:spPr>
      </p:sp>
      <p:sp>
        <p:nvSpPr>
          <p:cNvPr name="Freeform 5" id="5"/>
          <p:cNvSpPr/>
          <p:nvPr/>
        </p:nvSpPr>
        <p:spPr>
          <a:xfrm flipH="false" flipV="false" rot="-2552716">
            <a:off x="9435396" y="-1922396"/>
            <a:ext cx="3288317" cy="3144454"/>
          </a:xfrm>
          <a:custGeom>
            <a:avLst/>
            <a:gdLst/>
            <a:ahLst/>
            <a:cxnLst/>
            <a:rect r="r" b="b" t="t" l="l"/>
            <a:pathLst>
              <a:path h="3144454" w="3288317">
                <a:moveTo>
                  <a:pt x="0" y="0"/>
                </a:moveTo>
                <a:lnTo>
                  <a:pt x="3288318" y="0"/>
                </a:lnTo>
                <a:lnTo>
                  <a:pt x="3288318" y="3144454"/>
                </a:lnTo>
                <a:lnTo>
                  <a:pt x="0" y="3144454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0" t="0" r="0" b="0"/>
            </a:stretch>
          </a:blipFill>
        </p:spPr>
      </p:sp>
      <p:sp>
        <p:nvSpPr>
          <p:cNvPr name="TextBox 6" id="6"/>
          <p:cNvSpPr txBox="true"/>
          <p:nvPr/>
        </p:nvSpPr>
        <p:spPr>
          <a:xfrm rot="0">
            <a:off x="16466431" y="9165885"/>
            <a:ext cx="1025423" cy="71321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>
              <a:lnSpc>
                <a:spcPts val="5500"/>
              </a:lnSpc>
            </a:pPr>
            <a:r>
              <a:rPr lang="en-US" sz="5000" b="true">
                <a:solidFill>
                  <a:srgbClr val="FFFFFF"/>
                </a:solidFill>
                <a:latin typeface="Heebo Black"/>
                <a:ea typeface="Heebo Black"/>
                <a:cs typeface="Heebo Black"/>
                <a:sym typeface="Heebo Black"/>
              </a:rPr>
              <a:t>4</a:t>
            </a:r>
          </a:p>
        </p:txBody>
      </p:sp>
      <p:sp>
        <p:nvSpPr>
          <p:cNvPr name="Freeform 7" id="7"/>
          <p:cNvSpPr/>
          <p:nvPr/>
        </p:nvSpPr>
        <p:spPr>
          <a:xfrm flipH="false" flipV="false" rot="-9340680">
            <a:off x="881619" y="-618131"/>
            <a:ext cx="1304761" cy="1236262"/>
          </a:xfrm>
          <a:custGeom>
            <a:avLst/>
            <a:gdLst/>
            <a:ahLst/>
            <a:cxnLst/>
            <a:rect r="r" b="b" t="t" l="l"/>
            <a:pathLst>
              <a:path h="1236262" w="1304761">
                <a:moveTo>
                  <a:pt x="0" y="0"/>
                </a:moveTo>
                <a:lnTo>
                  <a:pt x="1304761" y="0"/>
                </a:lnTo>
                <a:lnTo>
                  <a:pt x="1304761" y="1236262"/>
                </a:lnTo>
                <a:lnTo>
                  <a:pt x="0" y="1236262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TextBox 8" id="8"/>
          <p:cNvSpPr txBox="true"/>
          <p:nvPr/>
        </p:nvSpPr>
        <p:spPr>
          <a:xfrm rot="0">
            <a:off x="1028700" y="933450"/>
            <a:ext cx="7561501" cy="14287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0">
              <a:lnSpc>
                <a:spcPts val="10560"/>
              </a:lnSpc>
              <a:spcBef>
                <a:spcPct val="0"/>
              </a:spcBef>
            </a:pPr>
            <a:r>
              <a:rPr lang="en-US" sz="8800" spc="-351">
                <a:solidFill>
                  <a:srgbClr val="FFFFFF"/>
                </a:solidFill>
                <a:latin typeface="Telegraf"/>
                <a:ea typeface="Telegraf"/>
                <a:cs typeface="Telegraf"/>
                <a:sym typeface="Telegraf"/>
              </a:rPr>
              <a:t>Dataset</a:t>
            </a:r>
          </a:p>
        </p:txBody>
      </p:sp>
      <p:sp>
        <p:nvSpPr>
          <p:cNvPr name="Freeform 9" id="9"/>
          <p:cNvSpPr/>
          <p:nvPr/>
        </p:nvSpPr>
        <p:spPr>
          <a:xfrm flipH="false" flipV="false" rot="-3709566">
            <a:off x="-6363695" y="-8899099"/>
            <a:ext cx="12375396" cy="14495339"/>
          </a:xfrm>
          <a:custGeom>
            <a:avLst/>
            <a:gdLst/>
            <a:ahLst/>
            <a:cxnLst/>
            <a:rect r="r" b="b" t="t" l="l"/>
            <a:pathLst>
              <a:path h="14495339" w="12375396">
                <a:moveTo>
                  <a:pt x="0" y="0"/>
                </a:moveTo>
                <a:lnTo>
                  <a:pt x="12375395" y="0"/>
                </a:lnTo>
                <a:lnTo>
                  <a:pt x="12375395" y="14495339"/>
                </a:lnTo>
                <a:lnTo>
                  <a:pt x="0" y="14495339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0"/>
            </a:stretch>
          </a:blipFill>
        </p:spPr>
      </p:sp>
    </p:spTree>
  </p:cSld>
  <p:clrMapOvr>
    <a:masterClrMapping/>
  </p:clrMapOvr>
</p:sld>
</file>

<file path=ppt/slides/slide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gradFill rotWithShape="true">
          <a:gsLst>
            <a:gs pos="0">
              <a:srgbClr val="000000">
                <a:alpha val="100000"/>
              </a:srgbClr>
            </a:gs>
            <a:gs pos="100000">
              <a:srgbClr val="8D0A75">
                <a:alpha val="100000"/>
              </a:srgbClr>
            </a:gs>
          </a:gsLst>
          <a:lin ang="5400000"/>
        </a:gra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16355775" y="8640169"/>
            <a:ext cx="2459432" cy="2287272"/>
          </a:xfrm>
          <a:custGeom>
            <a:avLst/>
            <a:gdLst/>
            <a:ahLst/>
            <a:cxnLst/>
            <a:rect r="r" b="b" t="t" l="l"/>
            <a:pathLst>
              <a:path h="2287272" w="2459432">
                <a:moveTo>
                  <a:pt x="0" y="0"/>
                </a:moveTo>
                <a:lnTo>
                  <a:pt x="2459431" y="0"/>
                </a:lnTo>
                <a:lnTo>
                  <a:pt x="2459431" y="2287272"/>
                </a:lnTo>
                <a:lnTo>
                  <a:pt x="0" y="2287272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15448147" y="8269323"/>
            <a:ext cx="1304761" cy="1236262"/>
          </a:xfrm>
          <a:custGeom>
            <a:avLst/>
            <a:gdLst/>
            <a:ahLst/>
            <a:cxnLst/>
            <a:rect r="r" b="b" t="t" l="l"/>
            <a:pathLst>
              <a:path h="1236262" w="1304761">
                <a:moveTo>
                  <a:pt x="0" y="0"/>
                </a:moveTo>
                <a:lnTo>
                  <a:pt x="1304761" y="0"/>
                </a:lnTo>
                <a:lnTo>
                  <a:pt x="1304761" y="1236261"/>
                </a:lnTo>
                <a:lnTo>
                  <a:pt x="0" y="1236261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2126705">
            <a:off x="14974374" y="-596465"/>
            <a:ext cx="3288317" cy="3144454"/>
          </a:xfrm>
          <a:custGeom>
            <a:avLst/>
            <a:gdLst/>
            <a:ahLst/>
            <a:cxnLst/>
            <a:rect r="r" b="b" t="t" l="l"/>
            <a:pathLst>
              <a:path h="3144454" w="3288317">
                <a:moveTo>
                  <a:pt x="0" y="0"/>
                </a:moveTo>
                <a:lnTo>
                  <a:pt x="3288317" y="0"/>
                </a:lnTo>
                <a:lnTo>
                  <a:pt x="3288317" y="3144453"/>
                </a:lnTo>
                <a:lnTo>
                  <a:pt x="0" y="3144453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0" t="0" r="0" b="0"/>
            </a:stretch>
          </a:blipFill>
        </p:spPr>
      </p:sp>
      <p:sp>
        <p:nvSpPr>
          <p:cNvPr name="Freeform 5" id="5"/>
          <p:cNvSpPr/>
          <p:nvPr/>
        </p:nvSpPr>
        <p:spPr>
          <a:xfrm flipH="false" flipV="false" rot="0">
            <a:off x="1186155" y="8196988"/>
            <a:ext cx="1304761" cy="1236262"/>
          </a:xfrm>
          <a:custGeom>
            <a:avLst/>
            <a:gdLst/>
            <a:ahLst/>
            <a:cxnLst/>
            <a:rect r="r" b="b" t="t" l="l"/>
            <a:pathLst>
              <a:path h="1236262" w="1304761">
                <a:moveTo>
                  <a:pt x="0" y="0"/>
                </a:moveTo>
                <a:lnTo>
                  <a:pt x="1304761" y="0"/>
                </a:lnTo>
                <a:lnTo>
                  <a:pt x="1304761" y="1236262"/>
                </a:lnTo>
                <a:lnTo>
                  <a:pt x="0" y="1236262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0"/>
            </a:stretch>
          </a:blipFill>
        </p:spPr>
      </p:sp>
      <p:sp>
        <p:nvSpPr>
          <p:cNvPr name="Freeform 6" id="6"/>
          <p:cNvSpPr/>
          <p:nvPr/>
        </p:nvSpPr>
        <p:spPr>
          <a:xfrm flipH="false" flipV="false" rot="0">
            <a:off x="-1473017" y="387099"/>
            <a:ext cx="4152894" cy="4807982"/>
          </a:xfrm>
          <a:custGeom>
            <a:avLst/>
            <a:gdLst/>
            <a:ahLst/>
            <a:cxnLst/>
            <a:rect r="r" b="b" t="t" l="l"/>
            <a:pathLst>
              <a:path h="4807982" w="4152894">
                <a:moveTo>
                  <a:pt x="0" y="0"/>
                </a:moveTo>
                <a:lnTo>
                  <a:pt x="4152895" y="0"/>
                </a:lnTo>
                <a:lnTo>
                  <a:pt x="4152895" y="4807982"/>
                </a:lnTo>
                <a:lnTo>
                  <a:pt x="0" y="4807982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l="0" t="0" r="0" b="0"/>
            </a:stretch>
          </a:blipFill>
        </p:spPr>
      </p:sp>
      <p:sp>
        <p:nvSpPr>
          <p:cNvPr name="Freeform 7" id="7"/>
          <p:cNvSpPr/>
          <p:nvPr/>
        </p:nvSpPr>
        <p:spPr>
          <a:xfrm flipH="false" flipV="false" rot="0">
            <a:off x="3473752" y="1636269"/>
            <a:ext cx="4411831" cy="1026753"/>
          </a:xfrm>
          <a:custGeom>
            <a:avLst/>
            <a:gdLst/>
            <a:ahLst/>
            <a:cxnLst/>
            <a:rect r="r" b="b" t="t" l="l"/>
            <a:pathLst>
              <a:path h="1026753" w="4411831">
                <a:moveTo>
                  <a:pt x="0" y="0"/>
                </a:moveTo>
                <a:lnTo>
                  <a:pt x="4411831" y="0"/>
                </a:lnTo>
                <a:lnTo>
                  <a:pt x="4411831" y="1026753"/>
                </a:lnTo>
                <a:lnTo>
                  <a:pt x="0" y="1026753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8" id="8"/>
          <p:cNvSpPr/>
          <p:nvPr/>
        </p:nvSpPr>
        <p:spPr>
          <a:xfrm flipH="false" flipV="false" rot="0">
            <a:off x="3312408" y="1806432"/>
            <a:ext cx="4295683" cy="702930"/>
          </a:xfrm>
          <a:custGeom>
            <a:avLst/>
            <a:gdLst/>
            <a:ahLst/>
            <a:cxnLst/>
            <a:rect r="r" b="b" t="t" l="l"/>
            <a:pathLst>
              <a:path h="702930" w="4295683">
                <a:moveTo>
                  <a:pt x="0" y="0"/>
                </a:moveTo>
                <a:lnTo>
                  <a:pt x="4295683" y="0"/>
                </a:lnTo>
                <a:lnTo>
                  <a:pt x="4295683" y="702929"/>
                </a:lnTo>
                <a:lnTo>
                  <a:pt x="0" y="702929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9" id="9"/>
          <p:cNvSpPr/>
          <p:nvPr/>
        </p:nvSpPr>
        <p:spPr>
          <a:xfrm flipH="false" flipV="false" rot="0">
            <a:off x="10736226" y="3587362"/>
            <a:ext cx="4411831" cy="1026753"/>
          </a:xfrm>
          <a:custGeom>
            <a:avLst/>
            <a:gdLst/>
            <a:ahLst/>
            <a:cxnLst/>
            <a:rect r="r" b="b" t="t" l="l"/>
            <a:pathLst>
              <a:path h="1026753" w="4411831">
                <a:moveTo>
                  <a:pt x="0" y="0"/>
                </a:moveTo>
                <a:lnTo>
                  <a:pt x="4411830" y="0"/>
                </a:lnTo>
                <a:lnTo>
                  <a:pt x="4411830" y="1026754"/>
                </a:lnTo>
                <a:lnTo>
                  <a:pt x="0" y="1026754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0" id="10"/>
          <p:cNvSpPr/>
          <p:nvPr/>
        </p:nvSpPr>
        <p:spPr>
          <a:xfrm flipH="false" flipV="false" rot="0">
            <a:off x="11029230" y="3788707"/>
            <a:ext cx="3825822" cy="626044"/>
          </a:xfrm>
          <a:custGeom>
            <a:avLst/>
            <a:gdLst/>
            <a:ahLst/>
            <a:cxnLst/>
            <a:rect r="r" b="b" t="t" l="l"/>
            <a:pathLst>
              <a:path h="626044" w="3825822">
                <a:moveTo>
                  <a:pt x="0" y="0"/>
                </a:moveTo>
                <a:lnTo>
                  <a:pt x="3825822" y="0"/>
                </a:lnTo>
                <a:lnTo>
                  <a:pt x="3825822" y="626043"/>
                </a:lnTo>
                <a:lnTo>
                  <a:pt x="0" y="626043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11" id="11"/>
          <p:cNvSpPr txBox="true"/>
          <p:nvPr/>
        </p:nvSpPr>
        <p:spPr>
          <a:xfrm rot="0">
            <a:off x="10980342" y="3741082"/>
            <a:ext cx="3761087" cy="7048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>
              <a:lnSpc>
                <a:spcPts val="5224"/>
              </a:lnSpc>
              <a:spcBef>
                <a:spcPct val="0"/>
              </a:spcBef>
            </a:pPr>
            <a:r>
              <a:rPr lang="en-US" b="true" sz="4353" spc="-174">
                <a:solidFill>
                  <a:srgbClr val="FFFFFF"/>
                </a:solidFill>
                <a:latin typeface="Telegraf Bold"/>
                <a:ea typeface="Telegraf Bold"/>
                <a:cs typeface="Telegraf Bold"/>
                <a:sym typeface="Telegraf Bold"/>
              </a:rPr>
              <a:t>Keras</a:t>
            </a:r>
          </a:p>
        </p:txBody>
      </p:sp>
      <p:sp>
        <p:nvSpPr>
          <p:cNvPr name="TextBox 12" id="12"/>
          <p:cNvSpPr txBox="true"/>
          <p:nvPr/>
        </p:nvSpPr>
        <p:spPr>
          <a:xfrm rot="0">
            <a:off x="3393080" y="1802027"/>
            <a:ext cx="4110236" cy="7048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>
              <a:lnSpc>
                <a:spcPts val="5224"/>
              </a:lnSpc>
              <a:spcBef>
                <a:spcPct val="0"/>
              </a:spcBef>
            </a:pPr>
            <a:r>
              <a:rPr lang="en-US" b="true" sz="4353" spc="-174">
                <a:solidFill>
                  <a:srgbClr val="FFFFFF"/>
                </a:solidFill>
                <a:latin typeface="Telegraf Bold"/>
                <a:ea typeface="Telegraf Bold"/>
                <a:cs typeface="Telegraf Bold"/>
                <a:sym typeface="Telegraf Bold"/>
              </a:rPr>
              <a:t>Tensorflow</a:t>
            </a:r>
          </a:p>
        </p:txBody>
      </p:sp>
      <p:grpSp>
        <p:nvGrpSpPr>
          <p:cNvPr name="Group 13" id="13"/>
          <p:cNvGrpSpPr>
            <a:grpSpLocks noChangeAspect="true"/>
          </p:cNvGrpSpPr>
          <p:nvPr/>
        </p:nvGrpSpPr>
        <p:grpSpPr>
          <a:xfrm rot="0">
            <a:off x="3393080" y="1885796"/>
            <a:ext cx="549157" cy="549157"/>
            <a:chOff x="0" y="0"/>
            <a:chExt cx="13884457" cy="13884457"/>
          </a:xfrm>
        </p:grpSpPr>
        <p:sp>
          <p:nvSpPr>
            <p:cNvPr name="Freeform 14" id="14"/>
            <p:cNvSpPr/>
            <p:nvPr/>
          </p:nvSpPr>
          <p:spPr>
            <a:xfrm flipH="false" flipV="false" rot="0">
              <a:off x="-342874" y="-11125"/>
              <a:ext cx="14570202" cy="13906705"/>
            </a:xfrm>
            <a:custGeom>
              <a:avLst/>
              <a:gdLst/>
              <a:ahLst/>
              <a:cxnLst/>
              <a:rect r="r" b="b" t="t" l="l"/>
              <a:pathLst>
                <a:path h="13906705" w="14570202">
                  <a:moveTo>
                    <a:pt x="7285101" y="11125"/>
                  </a:moveTo>
                  <a:cubicBezTo>
                    <a:pt x="4797487" y="0"/>
                    <a:pt x="2494061" y="1320743"/>
                    <a:pt x="1247030" y="3473245"/>
                  </a:cubicBezTo>
                  <a:cubicBezTo>
                    <a:pt x="0" y="5625748"/>
                    <a:pt x="0" y="8280957"/>
                    <a:pt x="1247030" y="10433459"/>
                  </a:cubicBezTo>
                  <a:cubicBezTo>
                    <a:pt x="2494061" y="12585962"/>
                    <a:pt x="4797487" y="13906705"/>
                    <a:pt x="7285101" y="13895580"/>
                  </a:cubicBezTo>
                  <a:cubicBezTo>
                    <a:pt x="9772716" y="13906705"/>
                    <a:pt x="12076142" y="12585962"/>
                    <a:pt x="13323172" y="10433459"/>
                  </a:cubicBezTo>
                  <a:cubicBezTo>
                    <a:pt x="14570202" y="8280957"/>
                    <a:pt x="14570202" y="5625748"/>
                    <a:pt x="13323172" y="3473245"/>
                  </a:cubicBezTo>
                  <a:cubicBezTo>
                    <a:pt x="12076142" y="1320743"/>
                    <a:pt x="9772716" y="0"/>
                    <a:pt x="7285101" y="11125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  <p:sp>
          <p:nvSpPr>
            <p:cNvPr name="Freeform 15" id="15"/>
            <p:cNvSpPr/>
            <p:nvPr/>
          </p:nvSpPr>
          <p:spPr>
            <a:xfrm flipH="false" flipV="false" rot="0">
              <a:off x="-254486" y="73238"/>
              <a:ext cx="14393428" cy="13737980"/>
            </a:xfrm>
            <a:custGeom>
              <a:avLst/>
              <a:gdLst/>
              <a:ahLst/>
              <a:cxnLst/>
              <a:rect r="r" b="b" t="t" l="l"/>
              <a:pathLst>
                <a:path h="13737980" w="14393428">
                  <a:moveTo>
                    <a:pt x="7196713" y="10990"/>
                  </a:moveTo>
                  <a:cubicBezTo>
                    <a:pt x="4739280" y="0"/>
                    <a:pt x="2463801" y="1304718"/>
                    <a:pt x="1231900" y="3431105"/>
                  </a:cubicBezTo>
                  <a:cubicBezTo>
                    <a:pt x="0" y="5557493"/>
                    <a:pt x="0" y="8180486"/>
                    <a:pt x="1231900" y="10306873"/>
                  </a:cubicBezTo>
                  <a:cubicBezTo>
                    <a:pt x="2463801" y="12433261"/>
                    <a:pt x="4739280" y="13737979"/>
                    <a:pt x="7196713" y="13726989"/>
                  </a:cubicBezTo>
                  <a:cubicBezTo>
                    <a:pt x="9654147" y="13737979"/>
                    <a:pt x="11929626" y="12433261"/>
                    <a:pt x="13161527" y="10306873"/>
                  </a:cubicBezTo>
                  <a:cubicBezTo>
                    <a:pt x="14393428" y="8180486"/>
                    <a:pt x="14393428" y="5557493"/>
                    <a:pt x="13161527" y="3431105"/>
                  </a:cubicBezTo>
                  <a:cubicBezTo>
                    <a:pt x="11929626" y="1304718"/>
                    <a:pt x="9654147" y="0"/>
                    <a:pt x="7196713" y="10990"/>
                  </a:cubicBezTo>
                  <a:close/>
                </a:path>
              </a:pathLst>
            </a:custGeom>
            <a:blipFill>
              <a:blip r:embed="rId11"/>
              <a:stretch>
                <a:fillRect l="223" t="0" r="223" b="0"/>
              </a:stretch>
            </a:blipFill>
          </p:spPr>
        </p:sp>
      </p:grpSp>
      <p:grpSp>
        <p:nvGrpSpPr>
          <p:cNvPr name="Group 16" id="16"/>
          <p:cNvGrpSpPr>
            <a:grpSpLocks noChangeAspect="true"/>
          </p:cNvGrpSpPr>
          <p:nvPr/>
        </p:nvGrpSpPr>
        <p:grpSpPr>
          <a:xfrm rot="0">
            <a:off x="11102196" y="3858703"/>
            <a:ext cx="484072" cy="484072"/>
            <a:chOff x="0" y="0"/>
            <a:chExt cx="13884457" cy="13884457"/>
          </a:xfrm>
        </p:grpSpPr>
        <p:sp>
          <p:nvSpPr>
            <p:cNvPr name="Freeform 17" id="17"/>
            <p:cNvSpPr/>
            <p:nvPr/>
          </p:nvSpPr>
          <p:spPr>
            <a:xfrm flipH="false" flipV="false" rot="0">
              <a:off x="-342874" y="-11125"/>
              <a:ext cx="14570202" cy="13906705"/>
            </a:xfrm>
            <a:custGeom>
              <a:avLst/>
              <a:gdLst/>
              <a:ahLst/>
              <a:cxnLst/>
              <a:rect r="r" b="b" t="t" l="l"/>
              <a:pathLst>
                <a:path h="13906705" w="14570202">
                  <a:moveTo>
                    <a:pt x="7285101" y="11125"/>
                  </a:moveTo>
                  <a:cubicBezTo>
                    <a:pt x="4797487" y="0"/>
                    <a:pt x="2494061" y="1320743"/>
                    <a:pt x="1247030" y="3473245"/>
                  </a:cubicBezTo>
                  <a:cubicBezTo>
                    <a:pt x="0" y="5625748"/>
                    <a:pt x="0" y="8280957"/>
                    <a:pt x="1247030" y="10433459"/>
                  </a:cubicBezTo>
                  <a:cubicBezTo>
                    <a:pt x="2494061" y="12585962"/>
                    <a:pt x="4797487" y="13906705"/>
                    <a:pt x="7285101" y="13895580"/>
                  </a:cubicBezTo>
                  <a:cubicBezTo>
                    <a:pt x="9772716" y="13906705"/>
                    <a:pt x="12076142" y="12585962"/>
                    <a:pt x="13323172" y="10433459"/>
                  </a:cubicBezTo>
                  <a:cubicBezTo>
                    <a:pt x="14570202" y="8280957"/>
                    <a:pt x="14570202" y="5625748"/>
                    <a:pt x="13323172" y="3473245"/>
                  </a:cubicBezTo>
                  <a:cubicBezTo>
                    <a:pt x="12076142" y="1320743"/>
                    <a:pt x="9772716" y="0"/>
                    <a:pt x="7285101" y="11125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  <p:sp>
          <p:nvSpPr>
            <p:cNvPr name="Freeform 18" id="18"/>
            <p:cNvSpPr/>
            <p:nvPr/>
          </p:nvSpPr>
          <p:spPr>
            <a:xfrm flipH="false" flipV="false" rot="0">
              <a:off x="-254486" y="73238"/>
              <a:ext cx="14393428" cy="13737980"/>
            </a:xfrm>
            <a:custGeom>
              <a:avLst/>
              <a:gdLst/>
              <a:ahLst/>
              <a:cxnLst/>
              <a:rect r="r" b="b" t="t" l="l"/>
              <a:pathLst>
                <a:path h="13737980" w="14393428">
                  <a:moveTo>
                    <a:pt x="7196713" y="10990"/>
                  </a:moveTo>
                  <a:cubicBezTo>
                    <a:pt x="4739280" y="0"/>
                    <a:pt x="2463801" y="1304718"/>
                    <a:pt x="1231900" y="3431105"/>
                  </a:cubicBezTo>
                  <a:cubicBezTo>
                    <a:pt x="0" y="5557493"/>
                    <a:pt x="0" y="8180486"/>
                    <a:pt x="1231900" y="10306873"/>
                  </a:cubicBezTo>
                  <a:cubicBezTo>
                    <a:pt x="2463801" y="12433261"/>
                    <a:pt x="4739280" y="13737979"/>
                    <a:pt x="7196713" y="13726989"/>
                  </a:cubicBezTo>
                  <a:cubicBezTo>
                    <a:pt x="9654147" y="13737979"/>
                    <a:pt x="11929626" y="12433261"/>
                    <a:pt x="13161527" y="10306873"/>
                  </a:cubicBezTo>
                  <a:cubicBezTo>
                    <a:pt x="14393428" y="8180486"/>
                    <a:pt x="14393428" y="5557493"/>
                    <a:pt x="13161527" y="3431105"/>
                  </a:cubicBezTo>
                  <a:cubicBezTo>
                    <a:pt x="11929626" y="1304718"/>
                    <a:pt x="9654147" y="0"/>
                    <a:pt x="7196713" y="10990"/>
                  </a:cubicBezTo>
                  <a:close/>
                </a:path>
              </a:pathLst>
            </a:custGeom>
            <a:blipFill>
              <a:blip r:embed="rId12"/>
              <a:stretch>
                <a:fillRect l="-5248" t="-5495" r="-10720" b="-10991"/>
              </a:stretch>
            </a:blipFill>
          </p:spPr>
        </p:sp>
      </p:grpSp>
      <p:sp>
        <p:nvSpPr>
          <p:cNvPr name="TextBox 19" id="19"/>
          <p:cNvSpPr txBox="true"/>
          <p:nvPr/>
        </p:nvSpPr>
        <p:spPr>
          <a:xfrm rot="0">
            <a:off x="16138627" y="1058608"/>
            <a:ext cx="1025423" cy="71321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>
              <a:lnSpc>
                <a:spcPts val="5500"/>
              </a:lnSpc>
            </a:pPr>
            <a:r>
              <a:rPr lang="en-US" sz="5000">
                <a:solidFill>
                  <a:srgbClr val="FFFFFF"/>
                </a:solidFill>
                <a:latin typeface="Heebo Black"/>
                <a:ea typeface="Heebo Black"/>
                <a:cs typeface="Heebo Black"/>
                <a:sym typeface="Heebo Black"/>
              </a:rPr>
              <a:t>5</a:t>
            </a:r>
          </a:p>
        </p:txBody>
      </p:sp>
      <p:sp>
        <p:nvSpPr>
          <p:cNvPr name="TextBox 20" id="20"/>
          <p:cNvSpPr txBox="true"/>
          <p:nvPr/>
        </p:nvSpPr>
        <p:spPr>
          <a:xfrm rot="0">
            <a:off x="2940199" y="3828802"/>
            <a:ext cx="6203801" cy="294703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471223" indent="-235611" lvl="1">
              <a:lnSpc>
                <a:spcPts val="2619"/>
              </a:lnSpc>
              <a:buFont typeface="Arial"/>
              <a:buChar char="•"/>
            </a:pPr>
            <a:r>
              <a:rPr lang="en-US" sz="2182" spc="-87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Υποστηρίζει την ανάπτυξη και εκπαίδευση μοντέλων για διάφορες συσκευές (π.χ. κινητά, υπολογιστές, cloud).</a:t>
            </a:r>
          </a:p>
          <a:p>
            <a:pPr algn="l" marL="471223" indent="-235611" lvl="1">
              <a:lnSpc>
                <a:spcPts val="2619"/>
              </a:lnSpc>
              <a:buFont typeface="Arial"/>
              <a:buChar char="•"/>
            </a:pPr>
            <a:r>
              <a:rPr lang="en-US" sz="2182" spc="-87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Ιδανικό για μεγάλης κλίμακας έργα με δυνατότητες βελτιστοποίησης.</a:t>
            </a:r>
          </a:p>
          <a:p>
            <a:pPr algn="l" marL="471223" indent="-235611" lvl="1">
              <a:lnSpc>
                <a:spcPts val="2619"/>
              </a:lnSpc>
              <a:spcBef>
                <a:spcPct val="0"/>
              </a:spcBef>
              <a:buFont typeface="Arial"/>
              <a:buChar char="•"/>
            </a:pPr>
            <a:r>
              <a:rPr lang="en-US" sz="2182" spc="-87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Επιτρέπει την εξαγωγή μοντέλων σε μορφή TFLite, κατάλληλη για χρήση σε εφαρμογές Android.</a:t>
            </a:r>
          </a:p>
          <a:p>
            <a:pPr algn="l">
              <a:lnSpc>
                <a:spcPts val="2619"/>
              </a:lnSpc>
              <a:spcBef>
                <a:spcPct val="0"/>
              </a:spcBef>
            </a:pPr>
          </a:p>
        </p:txBody>
      </p:sp>
      <p:sp>
        <p:nvSpPr>
          <p:cNvPr name="TextBox 21" id="21"/>
          <p:cNvSpPr txBox="true"/>
          <p:nvPr/>
        </p:nvSpPr>
        <p:spPr>
          <a:xfrm rot="0">
            <a:off x="3261351" y="2923927"/>
            <a:ext cx="5882649" cy="7429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2979"/>
              </a:lnSpc>
              <a:spcBef>
                <a:spcPct val="0"/>
              </a:spcBef>
            </a:pPr>
            <a:r>
              <a:rPr lang="en-US" sz="2482" spc="-99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Το TensorFlow είναι μια πλατφόρμα ανοιχτού κώδικα για μηχανική μάθηση .</a:t>
            </a:r>
          </a:p>
        </p:txBody>
      </p:sp>
      <p:sp>
        <p:nvSpPr>
          <p:cNvPr name="TextBox 22" id="22"/>
          <p:cNvSpPr txBox="true"/>
          <p:nvPr/>
        </p:nvSpPr>
        <p:spPr>
          <a:xfrm rot="0">
            <a:off x="10300907" y="4861766"/>
            <a:ext cx="5882649" cy="111442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2979"/>
              </a:lnSpc>
              <a:spcBef>
                <a:spcPct val="0"/>
              </a:spcBef>
            </a:pPr>
            <a:r>
              <a:rPr lang="en-US" sz="2482" spc="-99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Το Keras είναι μια βιβλιοθήκη υψηλού επιπέδου που ενσωματώνεται στο TensorFlow.</a:t>
            </a:r>
          </a:p>
        </p:txBody>
      </p:sp>
      <p:sp>
        <p:nvSpPr>
          <p:cNvPr name="TextBox 23" id="23"/>
          <p:cNvSpPr txBox="true"/>
          <p:nvPr/>
        </p:nvSpPr>
        <p:spPr>
          <a:xfrm rot="0">
            <a:off x="9840241" y="6147641"/>
            <a:ext cx="6203801" cy="229933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471223" indent="-235611" lvl="1">
              <a:lnSpc>
                <a:spcPts val="2619"/>
              </a:lnSpc>
              <a:buFont typeface="Arial"/>
              <a:buChar char="•"/>
            </a:pPr>
            <a:r>
              <a:rPr lang="en-US" sz="2182" spc="-87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Απλοποιεί τη δημιουργία, εκπαίδευση και χρήση νευρωνικών δικτύων.</a:t>
            </a:r>
          </a:p>
          <a:p>
            <a:pPr algn="l" marL="471223" indent="-235611" lvl="1">
              <a:lnSpc>
                <a:spcPts val="2619"/>
              </a:lnSpc>
              <a:buFont typeface="Arial"/>
              <a:buChar char="•"/>
            </a:pPr>
            <a:r>
              <a:rPr lang="en-US" sz="2182" spc="-87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Ιδανικό για γρήγορη ανάπτυξη και εύκολη προσαρμογή μοντέλων.</a:t>
            </a:r>
          </a:p>
          <a:p>
            <a:pPr algn="l" marL="471223" indent="-235611" lvl="1">
              <a:lnSpc>
                <a:spcPts val="2619"/>
              </a:lnSpc>
              <a:buFont typeface="Arial"/>
              <a:buChar char="•"/>
            </a:pPr>
            <a:r>
              <a:rPr lang="en-US" sz="2182" spc="-87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Υποστηρίζει προκατασκευασμένα μοντέλα, όπως το EfficientNet, για εξειδικευμένες εφαρμογές.</a:t>
            </a:r>
          </a:p>
          <a:p>
            <a:pPr algn="l">
              <a:lnSpc>
                <a:spcPts val="2619"/>
              </a:lnSpc>
              <a:spcBef>
                <a:spcPct val="0"/>
              </a:spcBef>
            </a:pPr>
          </a:p>
        </p:txBody>
      </p:sp>
    </p:spTree>
  </p:cSld>
  <p:clrMapOvr>
    <a:masterClrMapping/>
  </p:clrMapOvr>
  <p:transition spd="slow">
    <p:push dir="r"/>
  </p:transition>
</p:sld>
</file>

<file path=ppt/slides/slide7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name="Table 2" id="2"/>
          <p:cNvGraphicFramePr>
            <a:graphicFrameLocks noGrp="true"/>
          </p:cNvGraphicFramePr>
          <p:nvPr/>
        </p:nvGraphicFramePr>
        <p:xfrm>
          <a:off x="1028700" y="2526851"/>
          <a:ext cx="16230600" cy="6549937"/>
        </p:xfrm>
        <a:graphic>
          <a:graphicData uri="http://schemas.openxmlformats.org/drawingml/2006/table">
            <a:tbl>
              <a:tblPr/>
              <a:tblGrid>
                <a:gridCol w="2430670"/>
                <a:gridCol w="2741698"/>
                <a:gridCol w="1698896"/>
                <a:gridCol w="2546494"/>
                <a:gridCol w="3036601"/>
                <a:gridCol w="3776241"/>
              </a:tblGrid>
              <a:tr h="911137">
                <a:tc>
                  <a:txBody>
                    <a:bodyPr anchor="t" rtlCol="false"/>
                    <a:lstStyle/>
                    <a:p>
                      <a:pPr algn="l">
                        <a:lnSpc>
                          <a:spcPts val="2519"/>
                        </a:lnSpc>
                        <a:defRPr/>
                      </a:pPr>
                      <a:r>
                        <a:rPr lang="en-US" sz="1799" b="true">
                          <a:solidFill>
                            <a:srgbClr val="FFFFFF"/>
                          </a:solidFill>
                          <a:latin typeface="Helvetica World Bold"/>
                          <a:ea typeface="Helvetica World Bold"/>
                          <a:cs typeface="Helvetica World Bold"/>
                          <a:sym typeface="Helvetica World Bold"/>
                        </a:rPr>
                        <a:t>Μοντέλο</a:t>
                      </a:r>
                      <a:endParaRPr lang="en-US" sz="1100"/>
                    </a:p>
                  </a:txBody>
                  <a:tcPr marL="95250" marR="95250" marT="95250" marB="95250" anchor="ctr">
                    <a:lnL cmpd="sng" algn="ctr" cap="flat" w="0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0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0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0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anchor="t" rtlCol="false"/>
                    <a:lstStyle/>
                    <a:p>
                      <a:pPr algn="l">
                        <a:lnSpc>
                          <a:spcPts val="2519"/>
                        </a:lnSpc>
                        <a:defRPr/>
                      </a:pPr>
                      <a:r>
                        <a:rPr lang="en-US" sz="1799" b="true">
                          <a:solidFill>
                            <a:srgbClr val="FFFFFF"/>
                          </a:solidFill>
                          <a:latin typeface="Telegraf Bold"/>
                          <a:ea typeface="Telegraf Bold"/>
                          <a:cs typeface="Telegraf Bold"/>
                          <a:sym typeface="Telegraf Bold"/>
                        </a:rPr>
                        <a:t>#Παραμέτρων (Μ)</a:t>
                      </a:r>
                      <a:endParaRPr lang="en-US" sz="1100"/>
                    </a:p>
                  </a:txBody>
                  <a:tcPr marL="95250" marR="95250" marT="95250" marB="95250" anchor="ctr">
                    <a:lnL cmpd="sng" algn="ctr" cap="flat" w="0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0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0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0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rotWithShape="true">
                      <a:gsLst>
                        <a:gs pos="0">
                          <a:srgbClr val="000000">
                            <a:alpha val="100000"/>
                          </a:srgbClr>
                        </a:gs>
                        <a:gs pos="100000">
                          <a:srgbClr val="8D0A75">
                            <a:alpha val="100000"/>
                          </a:srgbClr>
                        </a:gs>
                      </a:gsLst>
                      <a:lin ang="5400000"/>
                    </a:gradFill>
                  </a:tcPr>
                </a:tc>
                <a:tc>
                  <a:txBody>
                    <a:bodyPr anchor="t" rtlCol="false"/>
                    <a:lstStyle/>
                    <a:p>
                      <a:pPr algn="l">
                        <a:lnSpc>
                          <a:spcPts val="2519"/>
                        </a:lnSpc>
                        <a:defRPr/>
                      </a:pPr>
                      <a:r>
                        <a:rPr lang="en-US" sz="1799" b="true">
                          <a:solidFill>
                            <a:srgbClr val="FFFFFF"/>
                          </a:solidFill>
                          <a:latin typeface="Telegraf Bold"/>
                          <a:ea typeface="Telegraf Bold"/>
                          <a:cs typeface="Telegraf Bold"/>
                          <a:sym typeface="Telegraf Bold"/>
                        </a:rPr>
                        <a:t>FLOPs (B)</a:t>
                      </a:r>
                      <a:endParaRPr lang="en-US" sz="1100"/>
                    </a:p>
                  </a:txBody>
                  <a:tcPr marL="95250" marR="95250" marT="95250" marB="95250" anchor="ctr">
                    <a:lnL cmpd="sng" algn="ctr" cap="flat" w="0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0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0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0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rotWithShape="true">
                      <a:gsLst>
                        <a:gs pos="0">
                          <a:srgbClr val="000000">
                            <a:alpha val="100000"/>
                          </a:srgbClr>
                        </a:gs>
                        <a:gs pos="100000">
                          <a:srgbClr val="8D0A75">
                            <a:alpha val="100000"/>
                          </a:srgbClr>
                        </a:gs>
                      </a:gsLst>
                      <a:lin ang="5400000"/>
                    </a:gradFill>
                  </a:tcPr>
                </a:tc>
                <a:tc>
                  <a:txBody>
                    <a:bodyPr anchor="t" rtlCol="false"/>
                    <a:lstStyle/>
                    <a:p>
                      <a:pPr algn="l">
                        <a:lnSpc>
                          <a:spcPts val="2519"/>
                        </a:lnSpc>
                        <a:defRPr/>
                      </a:pPr>
                      <a:r>
                        <a:rPr lang="en-US" sz="1799" b="true">
                          <a:solidFill>
                            <a:srgbClr val="FFFFFF"/>
                          </a:solidFill>
                          <a:latin typeface="Telegraf Bold"/>
                          <a:ea typeface="Telegraf Bold"/>
                          <a:cs typeface="Telegraf Bold"/>
                          <a:sym typeface="Telegraf Bold"/>
                        </a:rPr>
                        <a:t>Top-1 Ακρίβεια (%)</a:t>
                      </a:r>
                      <a:endParaRPr lang="en-US" sz="1100"/>
                    </a:p>
                  </a:txBody>
                  <a:tcPr marL="95250" marR="95250" marT="95250" marB="95250" anchor="ctr">
                    <a:lnL cmpd="sng" algn="ctr" cap="flat" w="0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0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0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0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rotWithShape="true">
                      <a:gsLst>
                        <a:gs pos="0">
                          <a:srgbClr val="000000">
                            <a:alpha val="100000"/>
                          </a:srgbClr>
                        </a:gs>
                        <a:gs pos="100000">
                          <a:srgbClr val="8D0A75">
                            <a:alpha val="100000"/>
                          </a:srgbClr>
                        </a:gs>
                      </a:gsLst>
                      <a:lin ang="5400000"/>
                    </a:gradFill>
                  </a:tcPr>
                </a:tc>
                <a:tc>
                  <a:txBody>
                    <a:bodyPr anchor="t" rtlCol="false"/>
                    <a:lstStyle/>
                    <a:p>
                      <a:pPr algn="l">
                        <a:lnSpc>
                          <a:spcPts val="2519"/>
                        </a:lnSpc>
                        <a:defRPr/>
                      </a:pPr>
                      <a:r>
                        <a:rPr lang="en-US" sz="1799" b="true">
                          <a:solidFill>
                            <a:srgbClr val="FFFFFF"/>
                          </a:solidFill>
                          <a:latin typeface="Telegraf Bold"/>
                          <a:ea typeface="Telegraf Bold"/>
                          <a:cs typeface="Telegraf Bold"/>
                          <a:sym typeface="Telegraf Bold"/>
                        </a:rPr>
                        <a:t>Μέγεθος Μοντέλου (MB)</a:t>
                      </a:r>
                      <a:endParaRPr lang="en-US" sz="1100"/>
                    </a:p>
                  </a:txBody>
                  <a:tcPr marL="95250" marR="95250" marT="95250" marB="95250" anchor="ctr">
                    <a:lnL cmpd="sng" algn="ctr" cap="flat" w="0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0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0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0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rotWithShape="true">
                      <a:gsLst>
                        <a:gs pos="0">
                          <a:srgbClr val="000000">
                            <a:alpha val="100000"/>
                          </a:srgbClr>
                        </a:gs>
                        <a:gs pos="100000">
                          <a:srgbClr val="8D0A75">
                            <a:alpha val="100000"/>
                          </a:srgbClr>
                        </a:gs>
                      </a:gsLst>
                      <a:lin ang="5400000"/>
                    </a:gradFill>
                  </a:tcPr>
                </a:tc>
                <a:tc>
                  <a:txBody>
                    <a:bodyPr anchor="t" rtlCol="false"/>
                    <a:lstStyle/>
                    <a:p>
                      <a:pPr algn="l">
                        <a:lnSpc>
                          <a:spcPts val="2519"/>
                        </a:lnSpc>
                        <a:defRPr/>
                      </a:pPr>
                      <a:r>
                        <a:rPr lang="en-US" sz="1799" b="true">
                          <a:solidFill>
                            <a:srgbClr val="FFFFFF"/>
                          </a:solidFill>
                          <a:latin typeface="Telegraf Bold"/>
                          <a:ea typeface="Telegraf Bold"/>
                          <a:cs typeface="Telegraf Bold"/>
                          <a:sym typeface="Telegraf Bold"/>
                        </a:rPr>
                        <a:t>Κατάλληλο για</a:t>
                      </a:r>
                      <a:endParaRPr lang="en-US" sz="1100"/>
                    </a:p>
                  </a:txBody>
                  <a:tcPr marL="95250" marR="95250" marT="95250" marB="95250" anchor="ctr">
                    <a:lnL cmpd="sng" algn="ctr" cap="flat" w="0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0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0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0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rotWithShape="true">
                      <a:gsLst>
                        <a:gs pos="0">
                          <a:srgbClr val="000000">
                            <a:alpha val="100000"/>
                          </a:srgbClr>
                        </a:gs>
                        <a:gs pos="100000">
                          <a:srgbClr val="8D0A75">
                            <a:alpha val="100000"/>
                          </a:srgbClr>
                        </a:gs>
                      </a:gsLst>
                      <a:lin ang="5400000"/>
                    </a:gradFill>
                  </a:tcPr>
                </a:tc>
              </a:tr>
              <a:tr h="704850">
                <a:tc>
                  <a:txBody>
                    <a:bodyPr anchor="t" rtlCol="false"/>
                    <a:lstStyle/>
                    <a:p>
                      <a:pPr algn="l">
                        <a:lnSpc>
                          <a:spcPts val="2519"/>
                        </a:lnSpc>
                        <a:defRPr/>
                      </a:pPr>
                      <a:r>
                        <a:rPr lang="en-US" sz="1799" b="true">
                          <a:solidFill>
                            <a:srgbClr val="FFFFFF"/>
                          </a:solidFill>
                          <a:latin typeface="Telegraf Bold"/>
                          <a:ea typeface="Telegraf Bold"/>
                          <a:cs typeface="Telegraf Bold"/>
                          <a:sym typeface="Telegraf Bold"/>
                        </a:rPr>
                        <a:t>EFFICIENTNETB0</a:t>
                      </a:r>
                      <a:endParaRPr lang="en-US" sz="1100"/>
                    </a:p>
                  </a:txBody>
                  <a:tcPr marL="95250" marR="95250" marT="95250" marB="95250" anchor="ctr">
                    <a:lnL cmpd="sng" algn="ctr" cap="flat" w="0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0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0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9525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anchor="t" rtlCol="false"/>
                    <a:lstStyle/>
                    <a:p>
                      <a:pPr algn="l">
                        <a:lnSpc>
                          <a:spcPts val="2799"/>
                        </a:lnSpc>
                        <a:defRPr/>
                      </a:pPr>
                      <a:r>
                        <a:rPr lang="en-US" sz="1999">
                          <a:solidFill>
                            <a:srgbClr val="FFFFFF"/>
                          </a:solidFill>
                          <a:latin typeface="Helvetica World"/>
                          <a:ea typeface="Helvetica World"/>
                          <a:cs typeface="Helvetica World"/>
                          <a:sym typeface="Helvetica World"/>
                        </a:rPr>
                        <a:t>5.3</a:t>
                      </a:r>
                      <a:endParaRPr lang="en-US" sz="1100"/>
                    </a:p>
                  </a:txBody>
                  <a:tcPr marL="95250" marR="95250" marT="95250" marB="95250" anchor="ctr">
                    <a:lnL cmpd="sng" algn="ctr" cap="flat" w="0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0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0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9525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0A75"/>
                    </a:solidFill>
                  </a:tcPr>
                </a:tc>
                <a:tc>
                  <a:txBody>
                    <a:bodyPr anchor="t" rtlCol="false"/>
                    <a:lstStyle/>
                    <a:p>
                      <a:pPr algn="l">
                        <a:lnSpc>
                          <a:spcPts val="2799"/>
                        </a:lnSpc>
                        <a:defRPr/>
                      </a:pPr>
                      <a:r>
                        <a:rPr lang="en-US" sz="1999">
                          <a:solidFill>
                            <a:srgbClr val="FFFFFF"/>
                          </a:solidFill>
                          <a:latin typeface="Helvetica World"/>
                          <a:ea typeface="Helvetica World"/>
                          <a:cs typeface="Helvetica World"/>
                          <a:sym typeface="Helvetica World"/>
                        </a:rPr>
                        <a:t>0.39</a:t>
                      </a:r>
                      <a:endParaRPr lang="en-US" sz="1100"/>
                    </a:p>
                  </a:txBody>
                  <a:tcPr marL="95250" marR="95250" marT="95250" marB="95250" anchor="ctr">
                    <a:lnL cmpd="sng" algn="ctr" cap="flat" w="0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0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0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9525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0A75"/>
                    </a:solidFill>
                  </a:tcPr>
                </a:tc>
                <a:tc>
                  <a:txBody>
                    <a:bodyPr anchor="t" rtlCol="false"/>
                    <a:lstStyle/>
                    <a:p>
                      <a:pPr algn="l">
                        <a:lnSpc>
                          <a:spcPts val="2799"/>
                        </a:lnSpc>
                        <a:defRPr/>
                      </a:pPr>
                      <a:r>
                        <a:rPr lang="en-US" sz="1999">
                          <a:solidFill>
                            <a:srgbClr val="FFFFFF"/>
                          </a:solidFill>
                          <a:latin typeface="Helvetica World"/>
                          <a:ea typeface="Helvetica World"/>
                          <a:cs typeface="Helvetica World"/>
                          <a:sym typeface="Helvetica World"/>
                        </a:rPr>
                        <a:t>77.1</a:t>
                      </a:r>
                      <a:endParaRPr lang="en-US" sz="1100"/>
                    </a:p>
                  </a:txBody>
                  <a:tcPr marL="95250" marR="95250" marT="95250" marB="95250" anchor="ctr">
                    <a:lnL cmpd="sng" algn="ctr" cap="flat" w="0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0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0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9525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0A75"/>
                    </a:solidFill>
                  </a:tcPr>
                </a:tc>
                <a:tc>
                  <a:txBody>
                    <a:bodyPr anchor="t" rtlCol="false"/>
                    <a:lstStyle/>
                    <a:p>
                      <a:pPr algn="l">
                        <a:lnSpc>
                          <a:spcPts val="2799"/>
                        </a:lnSpc>
                        <a:defRPr/>
                      </a:pPr>
                      <a:r>
                        <a:rPr lang="en-US" sz="1999">
                          <a:solidFill>
                            <a:srgbClr val="FFFFFF"/>
                          </a:solidFill>
                          <a:latin typeface="Helvetica World"/>
                          <a:ea typeface="Helvetica World"/>
                          <a:cs typeface="Helvetica World"/>
                          <a:sym typeface="Helvetica World"/>
                        </a:rPr>
                        <a:t>16</a:t>
                      </a:r>
                      <a:endParaRPr lang="en-US" sz="1100"/>
                    </a:p>
                  </a:txBody>
                  <a:tcPr marL="95250" marR="95250" marT="95250" marB="95250" anchor="ctr">
                    <a:lnL cmpd="sng" algn="ctr" cap="flat" w="0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0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0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9525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0A75"/>
                    </a:solidFill>
                  </a:tcPr>
                </a:tc>
                <a:tc>
                  <a:txBody>
                    <a:bodyPr anchor="t" rtlCol="false"/>
                    <a:lstStyle/>
                    <a:p>
                      <a:pPr algn="l">
                        <a:lnSpc>
                          <a:spcPts val="2799"/>
                        </a:lnSpc>
                        <a:defRPr/>
                      </a:pPr>
                      <a:r>
                        <a:rPr lang="en-US" sz="1999">
                          <a:solidFill>
                            <a:srgbClr val="FFFFFF"/>
                          </a:solidFill>
                          <a:latin typeface="Helvetica World"/>
                          <a:ea typeface="Helvetica World"/>
                          <a:cs typeface="Helvetica World"/>
                          <a:sym typeface="Helvetica World"/>
                        </a:rPr>
                        <a:t>Κινητές συσκευές</a:t>
                      </a:r>
                      <a:endParaRPr lang="en-US" sz="1100"/>
                    </a:p>
                  </a:txBody>
                  <a:tcPr marL="95250" marR="95250" marT="95250" marB="95250" anchor="ctr">
                    <a:lnL cmpd="sng" algn="ctr" cap="flat" w="0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0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0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9525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0A75"/>
                    </a:solidFill>
                  </a:tcPr>
                </a:tc>
              </a:tr>
              <a:tr h="704850">
                <a:tc>
                  <a:txBody>
                    <a:bodyPr anchor="t" rtlCol="false"/>
                    <a:lstStyle/>
                    <a:p>
                      <a:pPr algn="l">
                        <a:lnSpc>
                          <a:spcPts val="2519"/>
                        </a:lnSpc>
                        <a:defRPr/>
                      </a:pPr>
                      <a:r>
                        <a:rPr lang="en-US" sz="1799" b="true">
                          <a:solidFill>
                            <a:srgbClr val="FFFFFF"/>
                          </a:solidFill>
                          <a:latin typeface="Telegraf Bold"/>
                          <a:ea typeface="Telegraf Bold"/>
                          <a:cs typeface="Telegraf Bold"/>
                          <a:sym typeface="Telegraf Bold"/>
                        </a:rPr>
                        <a:t>EFFICIENTNETB1</a:t>
                      </a:r>
                      <a:endParaRPr lang="en-US" sz="1100"/>
                    </a:p>
                  </a:txBody>
                  <a:tcPr marL="95250" marR="95250" marT="95250" marB="95250" anchor="ctr">
                    <a:lnL cmpd="sng" algn="ctr" cap="flat" w="0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0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9525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9525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anchor="t" rtlCol="false"/>
                    <a:lstStyle/>
                    <a:p>
                      <a:pPr algn="l">
                        <a:lnSpc>
                          <a:spcPts val="2799"/>
                        </a:lnSpc>
                        <a:defRPr/>
                      </a:pPr>
                      <a:r>
                        <a:rPr lang="en-US" sz="1999">
                          <a:solidFill>
                            <a:srgbClr val="FFFFFF"/>
                          </a:solidFill>
                          <a:latin typeface="Helvetica World"/>
                          <a:ea typeface="Helvetica World"/>
                          <a:cs typeface="Helvetica World"/>
                          <a:sym typeface="Helvetica World"/>
                        </a:rPr>
                        <a:t>7.8</a:t>
                      </a:r>
                      <a:endParaRPr lang="en-US" sz="1100"/>
                    </a:p>
                  </a:txBody>
                  <a:tcPr marL="95250" marR="95250" marT="95250" marB="95250" anchor="ctr">
                    <a:lnL cmpd="sng" algn="ctr" cap="flat" w="0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0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9525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9525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0A75"/>
                    </a:solidFill>
                  </a:tcPr>
                </a:tc>
                <a:tc>
                  <a:txBody>
                    <a:bodyPr anchor="t" rtlCol="false"/>
                    <a:lstStyle/>
                    <a:p>
                      <a:pPr algn="l">
                        <a:lnSpc>
                          <a:spcPts val="2799"/>
                        </a:lnSpc>
                        <a:defRPr/>
                      </a:pPr>
                      <a:r>
                        <a:rPr lang="en-US" sz="1999">
                          <a:solidFill>
                            <a:srgbClr val="FFFFFF"/>
                          </a:solidFill>
                          <a:latin typeface="Helvetica World"/>
                          <a:ea typeface="Helvetica World"/>
                          <a:cs typeface="Helvetica World"/>
                          <a:sym typeface="Helvetica World"/>
                        </a:rPr>
                        <a:t>0.7</a:t>
                      </a:r>
                      <a:endParaRPr lang="en-US" sz="1100"/>
                    </a:p>
                  </a:txBody>
                  <a:tcPr marL="95250" marR="95250" marT="95250" marB="95250" anchor="ctr">
                    <a:lnL cmpd="sng" algn="ctr" cap="flat" w="0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0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9525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9525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0A75"/>
                    </a:solidFill>
                  </a:tcPr>
                </a:tc>
                <a:tc>
                  <a:txBody>
                    <a:bodyPr anchor="t" rtlCol="false"/>
                    <a:lstStyle/>
                    <a:p>
                      <a:pPr algn="l">
                        <a:lnSpc>
                          <a:spcPts val="2799"/>
                        </a:lnSpc>
                        <a:defRPr/>
                      </a:pPr>
                      <a:r>
                        <a:rPr lang="en-US" sz="1999">
                          <a:solidFill>
                            <a:srgbClr val="FFFFFF"/>
                          </a:solidFill>
                          <a:latin typeface="Helvetica World"/>
                          <a:ea typeface="Helvetica World"/>
                          <a:cs typeface="Helvetica World"/>
                          <a:sym typeface="Helvetica World"/>
                        </a:rPr>
                        <a:t>79.1</a:t>
                      </a:r>
                      <a:endParaRPr lang="en-US" sz="1100"/>
                    </a:p>
                  </a:txBody>
                  <a:tcPr marL="95250" marR="95250" marT="95250" marB="95250" anchor="ctr">
                    <a:lnL cmpd="sng" algn="ctr" cap="flat" w="0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0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9525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9525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0A75"/>
                    </a:solidFill>
                  </a:tcPr>
                </a:tc>
                <a:tc>
                  <a:txBody>
                    <a:bodyPr anchor="t" rtlCol="false"/>
                    <a:lstStyle/>
                    <a:p>
                      <a:pPr algn="l">
                        <a:lnSpc>
                          <a:spcPts val="2799"/>
                        </a:lnSpc>
                        <a:defRPr/>
                      </a:pPr>
                      <a:r>
                        <a:rPr lang="en-US" sz="1999">
                          <a:solidFill>
                            <a:srgbClr val="FFFFFF"/>
                          </a:solidFill>
                          <a:latin typeface="Helvetica World"/>
                          <a:ea typeface="Helvetica World"/>
                          <a:cs typeface="Helvetica World"/>
                          <a:sym typeface="Helvetica World"/>
                        </a:rPr>
                        <a:t>26</a:t>
                      </a:r>
                      <a:endParaRPr lang="en-US" sz="1100"/>
                    </a:p>
                  </a:txBody>
                  <a:tcPr marL="95250" marR="95250" marT="95250" marB="95250" anchor="ctr">
                    <a:lnL cmpd="sng" algn="ctr" cap="flat" w="0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0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9525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9525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0A75"/>
                    </a:solidFill>
                  </a:tcPr>
                </a:tc>
                <a:tc>
                  <a:txBody>
                    <a:bodyPr anchor="t" rtlCol="false"/>
                    <a:lstStyle/>
                    <a:p>
                      <a:pPr algn="l">
                        <a:lnSpc>
                          <a:spcPts val="2799"/>
                        </a:lnSpc>
                        <a:defRPr/>
                      </a:pPr>
                      <a:r>
                        <a:rPr lang="en-US" sz="1999">
                          <a:solidFill>
                            <a:srgbClr val="FFFFFF"/>
                          </a:solidFill>
                          <a:latin typeface="Helvetica World"/>
                          <a:ea typeface="Helvetica World"/>
                          <a:cs typeface="Helvetica World"/>
                          <a:sym typeface="Helvetica World"/>
                        </a:rPr>
                        <a:t>Ελαφριές εφαρμογές σε cloud</a:t>
                      </a:r>
                      <a:endParaRPr lang="en-US" sz="1100"/>
                    </a:p>
                  </a:txBody>
                  <a:tcPr marL="95250" marR="95250" marT="95250" marB="95250" anchor="ctr">
                    <a:lnL cmpd="sng" algn="ctr" cap="flat" w="0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0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9525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9525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0A75"/>
                    </a:solidFill>
                  </a:tcPr>
                </a:tc>
              </a:tr>
              <a:tr h="704850">
                <a:tc>
                  <a:txBody>
                    <a:bodyPr anchor="t" rtlCol="false"/>
                    <a:lstStyle/>
                    <a:p>
                      <a:pPr algn="l">
                        <a:lnSpc>
                          <a:spcPts val="2519"/>
                        </a:lnSpc>
                        <a:defRPr/>
                      </a:pPr>
                      <a:r>
                        <a:rPr lang="en-US" sz="1799" b="true">
                          <a:solidFill>
                            <a:srgbClr val="FFFFFF"/>
                          </a:solidFill>
                          <a:latin typeface="Telegraf Bold"/>
                          <a:ea typeface="Telegraf Bold"/>
                          <a:cs typeface="Telegraf Bold"/>
                          <a:sym typeface="Telegraf Bold"/>
                        </a:rPr>
                        <a:t>EFFICIENTNETB2</a:t>
                      </a:r>
                      <a:endParaRPr lang="en-US" sz="1100"/>
                    </a:p>
                  </a:txBody>
                  <a:tcPr marL="95250" marR="95250" marT="95250" marB="95250" anchor="ctr">
                    <a:lnL cmpd="sng" algn="ctr" cap="flat" w="0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0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9525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9525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anchor="t" rtlCol="false"/>
                    <a:lstStyle/>
                    <a:p>
                      <a:pPr algn="l">
                        <a:lnSpc>
                          <a:spcPts val="2799"/>
                        </a:lnSpc>
                        <a:defRPr/>
                      </a:pPr>
                      <a:r>
                        <a:rPr lang="en-US" sz="1999">
                          <a:solidFill>
                            <a:srgbClr val="FFFFFF"/>
                          </a:solidFill>
                          <a:latin typeface="Helvetica World"/>
                          <a:ea typeface="Helvetica World"/>
                          <a:cs typeface="Helvetica World"/>
                          <a:sym typeface="Helvetica World"/>
                        </a:rPr>
                        <a:t>9.2</a:t>
                      </a:r>
                      <a:endParaRPr lang="en-US" sz="1100"/>
                    </a:p>
                  </a:txBody>
                  <a:tcPr marL="95250" marR="95250" marT="95250" marB="95250" anchor="ctr">
                    <a:lnL cmpd="sng" algn="ctr" cap="flat" w="0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0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9525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9525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0A75"/>
                    </a:solidFill>
                  </a:tcPr>
                </a:tc>
                <a:tc>
                  <a:txBody>
                    <a:bodyPr anchor="t" rtlCol="false"/>
                    <a:lstStyle/>
                    <a:p>
                      <a:pPr algn="l">
                        <a:lnSpc>
                          <a:spcPts val="2799"/>
                        </a:lnSpc>
                        <a:defRPr/>
                      </a:pPr>
                      <a:r>
                        <a:rPr lang="en-US" sz="1999">
                          <a:solidFill>
                            <a:srgbClr val="FFFFFF"/>
                          </a:solidFill>
                          <a:latin typeface="Helvetica World"/>
                          <a:ea typeface="Helvetica World"/>
                          <a:cs typeface="Helvetica World"/>
                          <a:sym typeface="Helvetica World"/>
                        </a:rPr>
                        <a:t>1.0</a:t>
                      </a:r>
                      <a:endParaRPr lang="en-US" sz="1100"/>
                    </a:p>
                  </a:txBody>
                  <a:tcPr marL="95250" marR="95250" marT="95250" marB="95250" anchor="ctr">
                    <a:lnL cmpd="sng" algn="ctr" cap="flat" w="0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0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9525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9525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0A75"/>
                    </a:solidFill>
                  </a:tcPr>
                </a:tc>
                <a:tc>
                  <a:txBody>
                    <a:bodyPr anchor="t" rtlCol="false"/>
                    <a:lstStyle/>
                    <a:p>
                      <a:pPr algn="l">
                        <a:lnSpc>
                          <a:spcPts val="2799"/>
                        </a:lnSpc>
                        <a:defRPr/>
                      </a:pPr>
                      <a:r>
                        <a:rPr lang="en-US" sz="1999">
                          <a:solidFill>
                            <a:srgbClr val="FFFFFF"/>
                          </a:solidFill>
                          <a:latin typeface="Helvetica World"/>
                          <a:ea typeface="Helvetica World"/>
                          <a:cs typeface="Helvetica World"/>
                          <a:sym typeface="Helvetica World"/>
                        </a:rPr>
                        <a:t>80.1</a:t>
                      </a:r>
                      <a:endParaRPr lang="en-US" sz="1100"/>
                    </a:p>
                  </a:txBody>
                  <a:tcPr marL="95250" marR="95250" marT="95250" marB="95250" anchor="ctr">
                    <a:lnL cmpd="sng" algn="ctr" cap="flat" w="0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0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9525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9525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0A75"/>
                    </a:solidFill>
                  </a:tcPr>
                </a:tc>
                <a:tc>
                  <a:txBody>
                    <a:bodyPr anchor="t" rtlCol="false"/>
                    <a:lstStyle/>
                    <a:p>
                      <a:pPr algn="l">
                        <a:lnSpc>
                          <a:spcPts val="2799"/>
                        </a:lnSpc>
                        <a:defRPr/>
                      </a:pPr>
                      <a:r>
                        <a:rPr lang="en-US" sz="1999">
                          <a:solidFill>
                            <a:srgbClr val="FFFFFF"/>
                          </a:solidFill>
                          <a:latin typeface="Helvetica World"/>
                          <a:ea typeface="Helvetica World"/>
                          <a:cs typeface="Helvetica World"/>
                          <a:sym typeface="Helvetica World"/>
                        </a:rPr>
                        <a:t>30</a:t>
                      </a:r>
                      <a:endParaRPr lang="en-US" sz="1100"/>
                    </a:p>
                  </a:txBody>
                  <a:tcPr marL="95250" marR="95250" marT="95250" marB="95250" anchor="ctr">
                    <a:lnL cmpd="sng" algn="ctr" cap="flat" w="0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0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9525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9525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0A75"/>
                    </a:solidFill>
                  </a:tcPr>
                </a:tc>
                <a:tc>
                  <a:txBody>
                    <a:bodyPr anchor="t" rtlCol="false"/>
                    <a:lstStyle/>
                    <a:p>
                      <a:pPr algn="l">
                        <a:lnSpc>
                          <a:spcPts val="2799"/>
                        </a:lnSpc>
                        <a:defRPr/>
                      </a:pPr>
                      <a:r>
                        <a:rPr lang="en-US" sz="1999">
                          <a:solidFill>
                            <a:srgbClr val="FFFFFF"/>
                          </a:solidFill>
                          <a:latin typeface="Helvetica World"/>
                          <a:ea typeface="Helvetica World"/>
                          <a:cs typeface="Helvetica World"/>
                          <a:sym typeface="Helvetica World"/>
                        </a:rPr>
                        <a:t>Mid-range συσκευές</a:t>
                      </a:r>
                      <a:endParaRPr lang="en-US" sz="1100"/>
                    </a:p>
                  </a:txBody>
                  <a:tcPr marL="95250" marR="95250" marT="95250" marB="95250" anchor="ctr">
                    <a:lnL cmpd="sng" algn="ctr" cap="flat" w="0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0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9525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9525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0A75"/>
                    </a:solidFill>
                  </a:tcPr>
                </a:tc>
              </a:tr>
              <a:tr h="704850">
                <a:tc>
                  <a:txBody>
                    <a:bodyPr anchor="t" rtlCol="false"/>
                    <a:lstStyle/>
                    <a:p>
                      <a:pPr algn="l">
                        <a:lnSpc>
                          <a:spcPts val="2519"/>
                        </a:lnSpc>
                        <a:defRPr/>
                      </a:pPr>
                      <a:r>
                        <a:rPr lang="en-US" sz="1799" b="true">
                          <a:solidFill>
                            <a:srgbClr val="FFFFFF"/>
                          </a:solidFill>
                          <a:latin typeface="Telegraf Bold"/>
                          <a:ea typeface="Telegraf Bold"/>
                          <a:cs typeface="Telegraf Bold"/>
                          <a:sym typeface="Telegraf Bold"/>
                        </a:rPr>
                        <a:t>EFFICIENTNETB3</a:t>
                      </a:r>
                      <a:endParaRPr lang="en-US" sz="1100"/>
                    </a:p>
                  </a:txBody>
                  <a:tcPr marL="95250" marR="95250" marT="95250" marB="95250" anchor="ctr">
                    <a:lnL cmpd="sng" algn="ctr" cap="flat" w="0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0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9525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9525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anchor="t" rtlCol="false"/>
                    <a:lstStyle/>
                    <a:p>
                      <a:pPr algn="l">
                        <a:lnSpc>
                          <a:spcPts val="2799"/>
                        </a:lnSpc>
                        <a:defRPr/>
                      </a:pPr>
                      <a:r>
                        <a:rPr lang="en-US" sz="1999">
                          <a:solidFill>
                            <a:srgbClr val="FFFFFF"/>
                          </a:solidFill>
                          <a:latin typeface="Helvetica World"/>
                          <a:ea typeface="Helvetica World"/>
                          <a:cs typeface="Helvetica World"/>
                          <a:sym typeface="Helvetica World"/>
                        </a:rPr>
                        <a:t>12.0</a:t>
                      </a:r>
                      <a:endParaRPr lang="en-US" sz="1100"/>
                    </a:p>
                  </a:txBody>
                  <a:tcPr marL="95250" marR="95250" marT="95250" marB="95250" anchor="ctr">
                    <a:lnL cmpd="sng" algn="ctr" cap="flat" w="0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0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9525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9525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0A75"/>
                    </a:solidFill>
                  </a:tcPr>
                </a:tc>
                <a:tc>
                  <a:txBody>
                    <a:bodyPr anchor="t" rtlCol="false"/>
                    <a:lstStyle/>
                    <a:p>
                      <a:pPr algn="l">
                        <a:lnSpc>
                          <a:spcPts val="2799"/>
                        </a:lnSpc>
                        <a:defRPr/>
                      </a:pPr>
                      <a:r>
                        <a:rPr lang="en-US" sz="1999">
                          <a:solidFill>
                            <a:srgbClr val="FFFFFF"/>
                          </a:solidFill>
                          <a:latin typeface="Helvetica World"/>
                          <a:ea typeface="Helvetica World"/>
                          <a:cs typeface="Helvetica World"/>
                          <a:sym typeface="Helvetica World"/>
                        </a:rPr>
                        <a:t>1.8</a:t>
                      </a:r>
                      <a:endParaRPr lang="en-US" sz="1100"/>
                    </a:p>
                  </a:txBody>
                  <a:tcPr marL="95250" marR="95250" marT="95250" marB="95250" anchor="ctr">
                    <a:lnL cmpd="sng" algn="ctr" cap="flat" w="0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0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9525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9525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0A75"/>
                    </a:solidFill>
                  </a:tcPr>
                </a:tc>
                <a:tc>
                  <a:txBody>
                    <a:bodyPr anchor="t" rtlCol="false"/>
                    <a:lstStyle/>
                    <a:p>
                      <a:pPr algn="l">
                        <a:lnSpc>
                          <a:spcPts val="2799"/>
                        </a:lnSpc>
                        <a:defRPr/>
                      </a:pPr>
                      <a:r>
                        <a:rPr lang="en-US" sz="1999">
                          <a:solidFill>
                            <a:srgbClr val="FFFFFF"/>
                          </a:solidFill>
                          <a:latin typeface="Helvetica World"/>
                          <a:ea typeface="Helvetica World"/>
                          <a:cs typeface="Helvetica World"/>
                          <a:sym typeface="Helvetica World"/>
                        </a:rPr>
                        <a:t>81.6</a:t>
                      </a:r>
                      <a:endParaRPr lang="en-US" sz="1100"/>
                    </a:p>
                  </a:txBody>
                  <a:tcPr marL="95250" marR="95250" marT="95250" marB="95250" anchor="ctr">
                    <a:lnL cmpd="sng" algn="ctr" cap="flat" w="0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0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9525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9525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0A75"/>
                    </a:solidFill>
                  </a:tcPr>
                </a:tc>
                <a:tc>
                  <a:txBody>
                    <a:bodyPr anchor="t" rtlCol="false"/>
                    <a:lstStyle/>
                    <a:p>
                      <a:pPr algn="l">
                        <a:lnSpc>
                          <a:spcPts val="2799"/>
                        </a:lnSpc>
                        <a:defRPr/>
                      </a:pPr>
                      <a:r>
                        <a:rPr lang="en-US" sz="1999">
                          <a:solidFill>
                            <a:srgbClr val="FFFFFF"/>
                          </a:solidFill>
                          <a:latin typeface="Helvetica World"/>
                          <a:ea typeface="Helvetica World"/>
                          <a:cs typeface="Helvetica World"/>
                          <a:sym typeface="Helvetica World"/>
                        </a:rPr>
                        <a:t>48</a:t>
                      </a:r>
                      <a:endParaRPr lang="en-US" sz="1100"/>
                    </a:p>
                  </a:txBody>
                  <a:tcPr marL="95250" marR="95250" marT="95250" marB="95250" anchor="ctr">
                    <a:lnL cmpd="sng" algn="ctr" cap="flat" w="0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0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9525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9525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0A75"/>
                    </a:solidFill>
                  </a:tcPr>
                </a:tc>
                <a:tc>
                  <a:txBody>
                    <a:bodyPr anchor="t" rtlCol="false"/>
                    <a:lstStyle/>
                    <a:p>
                      <a:pPr algn="l">
                        <a:lnSpc>
                          <a:spcPts val="2799"/>
                        </a:lnSpc>
                        <a:defRPr/>
                      </a:pPr>
                      <a:r>
                        <a:rPr lang="en-US" sz="1999">
                          <a:solidFill>
                            <a:srgbClr val="FFFFFF"/>
                          </a:solidFill>
                          <a:latin typeface="Helvetica World"/>
                          <a:ea typeface="Helvetica World"/>
                          <a:cs typeface="Helvetica World"/>
                          <a:sym typeface="Helvetica World"/>
                        </a:rPr>
                        <a:t>Mid-range/ισχυρά smartphones</a:t>
                      </a:r>
                      <a:endParaRPr lang="en-US" sz="1100"/>
                    </a:p>
                  </a:txBody>
                  <a:tcPr marL="95250" marR="95250" marT="95250" marB="95250" anchor="ctr">
                    <a:lnL cmpd="sng" algn="ctr" cap="flat" w="0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0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9525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9525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0A75"/>
                    </a:solidFill>
                  </a:tcPr>
                </a:tc>
              </a:tr>
              <a:tr h="704850">
                <a:tc>
                  <a:txBody>
                    <a:bodyPr anchor="t" rtlCol="false"/>
                    <a:lstStyle/>
                    <a:p>
                      <a:pPr algn="l">
                        <a:lnSpc>
                          <a:spcPts val="2519"/>
                        </a:lnSpc>
                        <a:defRPr/>
                      </a:pPr>
                      <a:r>
                        <a:rPr lang="en-US" sz="1799" b="true">
                          <a:solidFill>
                            <a:srgbClr val="FFFFFF"/>
                          </a:solidFill>
                          <a:latin typeface="Telegraf Bold"/>
                          <a:ea typeface="Telegraf Bold"/>
                          <a:cs typeface="Telegraf Bold"/>
                          <a:sym typeface="Telegraf Bold"/>
                        </a:rPr>
                        <a:t>EFFICIENTNETB4</a:t>
                      </a:r>
                      <a:endParaRPr lang="en-US" sz="1100"/>
                    </a:p>
                  </a:txBody>
                  <a:tcPr marL="95250" marR="95250" marT="95250" marB="95250" anchor="ctr">
                    <a:lnL cmpd="sng" algn="ctr" cap="flat" w="0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0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9525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0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anchor="t" rtlCol="false"/>
                    <a:lstStyle/>
                    <a:p>
                      <a:pPr algn="l">
                        <a:lnSpc>
                          <a:spcPts val="2799"/>
                        </a:lnSpc>
                        <a:defRPr/>
                      </a:pPr>
                      <a:r>
                        <a:rPr lang="en-US" sz="1999">
                          <a:solidFill>
                            <a:srgbClr val="FFFFFF"/>
                          </a:solidFill>
                          <a:latin typeface="Helvetica World"/>
                          <a:ea typeface="Helvetica World"/>
                          <a:cs typeface="Helvetica World"/>
                          <a:sym typeface="Helvetica World"/>
                        </a:rPr>
                        <a:t>19.0</a:t>
                      </a:r>
                      <a:endParaRPr lang="en-US" sz="1100"/>
                    </a:p>
                  </a:txBody>
                  <a:tcPr marL="95250" marR="95250" marT="95250" marB="95250" anchor="ctr">
                    <a:lnL cmpd="sng" algn="ctr" cap="flat" w="0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0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9525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0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0A75"/>
                    </a:solidFill>
                  </a:tcPr>
                </a:tc>
                <a:tc>
                  <a:txBody>
                    <a:bodyPr anchor="t" rtlCol="false"/>
                    <a:lstStyle/>
                    <a:p>
                      <a:pPr algn="l">
                        <a:lnSpc>
                          <a:spcPts val="2799"/>
                        </a:lnSpc>
                        <a:defRPr/>
                      </a:pPr>
                      <a:r>
                        <a:rPr lang="en-US" sz="1999">
                          <a:solidFill>
                            <a:srgbClr val="FFFFFF"/>
                          </a:solidFill>
                          <a:latin typeface="Helvetica World"/>
                          <a:ea typeface="Helvetica World"/>
                          <a:cs typeface="Helvetica World"/>
                          <a:sym typeface="Helvetica World"/>
                        </a:rPr>
                        <a:t>4.2</a:t>
                      </a:r>
                      <a:endParaRPr lang="en-US" sz="1100"/>
                    </a:p>
                  </a:txBody>
                  <a:tcPr marL="95250" marR="95250" marT="95250" marB="95250" anchor="ctr">
                    <a:lnL cmpd="sng" algn="ctr" cap="flat" w="0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0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9525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0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0A75"/>
                    </a:solidFill>
                  </a:tcPr>
                </a:tc>
                <a:tc>
                  <a:txBody>
                    <a:bodyPr anchor="t" rtlCol="false"/>
                    <a:lstStyle/>
                    <a:p>
                      <a:pPr algn="l">
                        <a:lnSpc>
                          <a:spcPts val="2799"/>
                        </a:lnSpc>
                        <a:defRPr/>
                      </a:pPr>
                      <a:r>
                        <a:rPr lang="en-US" sz="1999">
                          <a:solidFill>
                            <a:srgbClr val="FFFFFF"/>
                          </a:solidFill>
                          <a:latin typeface="Helvetica World"/>
                          <a:ea typeface="Helvetica World"/>
                          <a:cs typeface="Helvetica World"/>
                          <a:sym typeface="Helvetica World"/>
                        </a:rPr>
                        <a:t>82.9</a:t>
                      </a:r>
                      <a:endParaRPr lang="en-US" sz="1100"/>
                    </a:p>
                  </a:txBody>
                  <a:tcPr marL="95250" marR="95250" marT="95250" marB="95250" anchor="ctr">
                    <a:lnL cmpd="sng" algn="ctr" cap="flat" w="0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0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9525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0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0A75"/>
                    </a:solidFill>
                  </a:tcPr>
                </a:tc>
                <a:tc>
                  <a:txBody>
                    <a:bodyPr anchor="t" rtlCol="false"/>
                    <a:lstStyle/>
                    <a:p>
                      <a:pPr algn="l">
                        <a:lnSpc>
                          <a:spcPts val="2799"/>
                        </a:lnSpc>
                        <a:defRPr/>
                      </a:pPr>
                      <a:r>
                        <a:rPr lang="en-US" sz="1999">
                          <a:solidFill>
                            <a:srgbClr val="FFFFFF"/>
                          </a:solidFill>
                          <a:latin typeface="Helvetica World"/>
                          <a:ea typeface="Helvetica World"/>
                          <a:cs typeface="Helvetica World"/>
                          <a:sym typeface="Helvetica World"/>
                        </a:rPr>
                        <a:t>75</a:t>
                      </a:r>
                      <a:endParaRPr lang="en-US" sz="1100"/>
                    </a:p>
                  </a:txBody>
                  <a:tcPr marL="95250" marR="95250" marT="95250" marB="95250" anchor="ctr">
                    <a:lnL cmpd="sng" algn="ctr" cap="flat" w="0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0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9525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0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0A75"/>
                    </a:solidFill>
                  </a:tcPr>
                </a:tc>
                <a:tc>
                  <a:txBody>
                    <a:bodyPr anchor="t" rtlCol="false"/>
                    <a:lstStyle/>
                    <a:p>
                      <a:pPr algn="l">
                        <a:lnSpc>
                          <a:spcPts val="2799"/>
                        </a:lnSpc>
                        <a:defRPr/>
                      </a:pPr>
                      <a:r>
                        <a:rPr lang="en-US" sz="1999">
                          <a:solidFill>
                            <a:srgbClr val="FFFFFF"/>
                          </a:solidFill>
                          <a:latin typeface="Helvetica World"/>
                          <a:ea typeface="Helvetica World"/>
                          <a:cs typeface="Helvetica World"/>
                          <a:sym typeface="Helvetica World"/>
                        </a:rPr>
                        <a:t>Υψηλών επιδόσεων συσκευές</a:t>
                      </a:r>
                      <a:endParaRPr lang="en-US" sz="1100"/>
                    </a:p>
                  </a:txBody>
                  <a:tcPr marL="95250" marR="95250" marT="95250" marB="95250" anchor="ctr">
                    <a:lnL cmpd="sng" algn="ctr" cap="flat" w="0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0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9525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0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0A75"/>
                    </a:solidFill>
                  </a:tcPr>
                </a:tc>
              </a:tr>
              <a:tr h="704850">
                <a:tc>
                  <a:txBody>
                    <a:bodyPr anchor="t" rtlCol="false"/>
                    <a:lstStyle/>
                    <a:p>
                      <a:pPr algn="l">
                        <a:lnSpc>
                          <a:spcPts val="2519"/>
                        </a:lnSpc>
                        <a:defRPr/>
                      </a:pPr>
                      <a:r>
                        <a:rPr lang="en-US" sz="1799" b="true">
                          <a:solidFill>
                            <a:srgbClr val="FFFFFF"/>
                          </a:solidFill>
                          <a:latin typeface="Telegraf Bold"/>
                          <a:ea typeface="Telegraf Bold"/>
                          <a:cs typeface="Telegraf Bold"/>
                          <a:sym typeface="Telegraf Bold"/>
                        </a:rPr>
                        <a:t>EFFICIENTNETB5</a:t>
                      </a:r>
                      <a:endParaRPr lang="en-US" sz="1100"/>
                    </a:p>
                  </a:txBody>
                  <a:tcPr marL="95250" marR="95250" marT="95250" marB="95250" anchor="ctr">
                    <a:lnL cmpd="sng" algn="ctr" cap="flat" w="0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0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9525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0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anchor="t" rtlCol="false"/>
                    <a:lstStyle/>
                    <a:p>
                      <a:pPr algn="l">
                        <a:lnSpc>
                          <a:spcPts val="2799"/>
                        </a:lnSpc>
                        <a:defRPr/>
                      </a:pPr>
                      <a:r>
                        <a:rPr lang="en-US" sz="1999">
                          <a:solidFill>
                            <a:srgbClr val="FFFFFF"/>
                          </a:solidFill>
                          <a:latin typeface="Helvetica World"/>
                          <a:ea typeface="Helvetica World"/>
                          <a:cs typeface="Helvetica World"/>
                          <a:sym typeface="Helvetica World"/>
                        </a:rPr>
                        <a:t>30.0</a:t>
                      </a:r>
                      <a:endParaRPr lang="en-US" sz="1100"/>
                    </a:p>
                  </a:txBody>
                  <a:tcPr marL="95250" marR="95250" marT="95250" marB="95250" anchor="ctr">
                    <a:lnL cmpd="sng" algn="ctr" cap="flat" w="0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0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9525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0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0A75"/>
                    </a:solidFill>
                  </a:tcPr>
                </a:tc>
                <a:tc>
                  <a:txBody>
                    <a:bodyPr anchor="t" rtlCol="false"/>
                    <a:lstStyle/>
                    <a:p>
                      <a:pPr algn="l">
                        <a:lnSpc>
                          <a:spcPts val="2799"/>
                        </a:lnSpc>
                        <a:defRPr/>
                      </a:pPr>
                      <a:r>
                        <a:rPr lang="en-US" sz="1999">
                          <a:solidFill>
                            <a:srgbClr val="FFFFFF"/>
                          </a:solidFill>
                          <a:latin typeface="Helvetica World"/>
                          <a:ea typeface="Helvetica World"/>
                          <a:cs typeface="Helvetica World"/>
                          <a:sym typeface="Helvetica World"/>
                        </a:rPr>
                        <a:t>9.9</a:t>
                      </a:r>
                      <a:endParaRPr lang="en-US" sz="1100"/>
                    </a:p>
                  </a:txBody>
                  <a:tcPr marL="95250" marR="95250" marT="95250" marB="95250" anchor="ctr">
                    <a:lnL cmpd="sng" algn="ctr" cap="flat" w="0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0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9525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0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0A75"/>
                    </a:solidFill>
                  </a:tcPr>
                </a:tc>
                <a:tc>
                  <a:txBody>
                    <a:bodyPr anchor="t" rtlCol="false"/>
                    <a:lstStyle/>
                    <a:p>
                      <a:pPr algn="l">
                        <a:lnSpc>
                          <a:spcPts val="2799"/>
                        </a:lnSpc>
                        <a:defRPr/>
                      </a:pPr>
                      <a:r>
                        <a:rPr lang="en-US" sz="1999">
                          <a:solidFill>
                            <a:srgbClr val="FFFFFF"/>
                          </a:solidFill>
                          <a:latin typeface="Helvetica World"/>
                          <a:ea typeface="Helvetica World"/>
                          <a:cs typeface="Helvetica World"/>
                          <a:sym typeface="Helvetica World"/>
                        </a:rPr>
                        <a:t>83.6</a:t>
                      </a:r>
                      <a:endParaRPr lang="en-US" sz="1100"/>
                    </a:p>
                  </a:txBody>
                  <a:tcPr marL="95250" marR="95250" marT="95250" marB="95250" anchor="ctr">
                    <a:lnL cmpd="sng" algn="ctr" cap="flat" w="0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0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9525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0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0A75"/>
                    </a:solidFill>
                  </a:tcPr>
                </a:tc>
                <a:tc>
                  <a:txBody>
                    <a:bodyPr anchor="t" rtlCol="false"/>
                    <a:lstStyle/>
                    <a:p>
                      <a:pPr algn="l">
                        <a:lnSpc>
                          <a:spcPts val="2799"/>
                        </a:lnSpc>
                        <a:defRPr/>
                      </a:pPr>
                      <a:r>
                        <a:rPr lang="en-US" sz="1999">
                          <a:solidFill>
                            <a:srgbClr val="FFFFFF"/>
                          </a:solidFill>
                          <a:latin typeface="Helvetica World"/>
                          <a:ea typeface="Helvetica World"/>
                          <a:cs typeface="Helvetica World"/>
                          <a:sym typeface="Helvetica World"/>
                        </a:rPr>
                        <a:t>121</a:t>
                      </a:r>
                      <a:endParaRPr lang="en-US" sz="1100"/>
                    </a:p>
                  </a:txBody>
                  <a:tcPr marL="95250" marR="95250" marT="95250" marB="95250" anchor="ctr">
                    <a:lnL cmpd="sng" algn="ctr" cap="flat" w="0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0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9525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0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0A75"/>
                    </a:solidFill>
                  </a:tcPr>
                </a:tc>
                <a:tc>
                  <a:txBody>
                    <a:bodyPr anchor="t" rtlCol="false"/>
                    <a:lstStyle/>
                    <a:p>
                      <a:pPr algn="l">
                        <a:lnSpc>
                          <a:spcPts val="2799"/>
                        </a:lnSpc>
                        <a:defRPr/>
                      </a:pPr>
                      <a:r>
                        <a:rPr lang="en-US" sz="1999">
                          <a:solidFill>
                            <a:srgbClr val="FFFFFF"/>
                          </a:solidFill>
                          <a:latin typeface="Helvetica World"/>
                          <a:ea typeface="Helvetica World"/>
                          <a:cs typeface="Helvetica World"/>
                          <a:sym typeface="Helvetica World"/>
                        </a:rPr>
                        <a:t>Ισχυρά laptops/servers</a:t>
                      </a:r>
                      <a:endParaRPr lang="en-US" sz="1100"/>
                    </a:p>
                  </a:txBody>
                  <a:tcPr marL="95250" marR="95250" marT="95250" marB="95250" anchor="ctr">
                    <a:lnL cmpd="sng" algn="ctr" cap="flat" w="0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0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9525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0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0A75"/>
                    </a:solidFill>
                  </a:tcPr>
                </a:tc>
              </a:tr>
              <a:tr h="704850">
                <a:tc>
                  <a:txBody>
                    <a:bodyPr anchor="t" rtlCol="false"/>
                    <a:lstStyle/>
                    <a:p>
                      <a:pPr algn="l">
                        <a:lnSpc>
                          <a:spcPts val="2519"/>
                        </a:lnSpc>
                        <a:defRPr/>
                      </a:pPr>
                      <a:r>
                        <a:rPr lang="en-US" sz="1799" b="true">
                          <a:solidFill>
                            <a:srgbClr val="FFFFFF"/>
                          </a:solidFill>
                          <a:latin typeface="Telegraf Bold"/>
                          <a:ea typeface="Telegraf Bold"/>
                          <a:cs typeface="Telegraf Bold"/>
                          <a:sym typeface="Telegraf Bold"/>
                        </a:rPr>
                        <a:t>EFFICIENTNETB6</a:t>
                      </a:r>
                      <a:endParaRPr lang="en-US" sz="1100"/>
                    </a:p>
                  </a:txBody>
                  <a:tcPr marL="95250" marR="95250" marT="95250" marB="95250" anchor="ctr">
                    <a:lnL cmpd="sng" algn="ctr" cap="flat" w="0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0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9525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0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anchor="t" rtlCol="false"/>
                    <a:lstStyle/>
                    <a:p>
                      <a:pPr algn="l">
                        <a:lnSpc>
                          <a:spcPts val="2799"/>
                        </a:lnSpc>
                        <a:defRPr/>
                      </a:pPr>
                      <a:r>
                        <a:rPr lang="en-US" sz="1999">
                          <a:solidFill>
                            <a:srgbClr val="FFFFFF"/>
                          </a:solidFill>
                          <a:latin typeface="Helvetica World"/>
                          <a:ea typeface="Helvetica World"/>
                          <a:cs typeface="Helvetica World"/>
                          <a:sym typeface="Helvetica World"/>
                        </a:rPr>
                        <a:t>43.0</a:t>
                      </a:r>
                      <a:endParaRPr lang="en-US" sz="1100"/>
                    </a:p>
                  </a:txBody>
                  <a:tcPr marL="95250" marR="95250" marT="95250" marB="95250" anchor="ctr">
                    <a:lnL cmpd="sng" algn="ctr" cap="flat" w="0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0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9525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0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0A75"/>
                    </a:solidFill>
                  </a:tcPr>
                </a:tc>
                <a:tc>
                  <a:txBody>
                    <a:bodyPr anchor="t" rtlCol="false"/>
                    <a:lstStyle/>
                    <a:p>
                      <a:pPr algn="l">
                        <a:lnSpc>
                          <a:spcPts val="2799"/>
                        </a:lnSpc>
                        <a:defRPr/>
                      </a:pPr>
                      <a:r>
                        <a:rPr lang="en-US" sz="1999">
                          <a:solidFill>
                            <a:srgbClr val="FFFFFF"/>
                          </a:solidFill>
                          <a:latin typeface="Helvetica World"/>
                          <a:ea typeface="Helvetica World"/>
                          <a:cs typeface="Helvetica World"/>
                          <a:sym typeface="Helvetica World"/>
                        </a:rPr>
                        <a:t>19.0</a:t>
                      </a:r>
                      <a:endParaRPr lang="en-US" sz="1100"/>
                    </a:p>
                  </a:txBody>
                  <a:tcPr marL="95250" marR="95250" marT="95250" marB="95250" anchor="ctr">
                    <a:lnL cmpd="sng" algn="ctr" cap="flat" w="0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0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9525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0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0A75"/>
                    </a:solidFill>
                  </a:tcPr>
                </a:tc>
                <a:tc>
                  <a:txBody>
                    <a:bodyPr anchor="t" rtlCol="false"/>
                    <a:lstStyle/>
                    <a:p>
                      <a:pPr algn="l">
                        <a:lnSpc>
                          <a:spcPts val="2799"/>
                        </a:lnSpc>
                        <a:defRPr/>
                      </a:pPr>
                      <a:r>
                        <a:rPr lang="en-US" sz="1999">
                          <a:solidFill>
                            <a:srgbClr val="FFFFFF"/>
                          </a:solidFill>
                          <a:latin typeface="Helvetica World"/>
                          <a:ea typeface="Helvetica World"/>
                          <a:cs typeface="Helvetica World"/>
                          <a:sym typeface="Helvetica World"/>
                        </a:rPr>
                        <a:t>84.0</a:t>
                      </a:r>
                      <a:endParaRPr lang="en-US" sz="1100"/>
                    </a:p>
                  </a:txBody>
                  <a:tcPr marL="95250" marR="95250" marT="95250" marB="95250" anchor="ctr">
                    <a:lnL cmpd="sng" algn="ctr" cap="flat" w="0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0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9525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0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0A75"/>
                    </a:solidFill>
                  </a:tcPr>
                </a:tc>
                <a:tc>
                  <a:txBody>
                    <a:bodyPr anchor="t" rtlCol="false"/>
                    <a:lstStyle/>
                    <a:p>
                      <a:pPr algn="l">
                        <a:lnSpc>
                          <a:spcPts val="2799"/>
                        </a:lnSpc>
                        <a:defRPr/>
                      </a:pPr>
                      <a:r>
                        <a:rPr lang="en-US" sz="1999">
                          <a:solidFill>
                            <a:srgbClr val="FFFFFF"/>
                          </a:solidFill>
                          <a:latin typeface="Helvetica World"/>
                          <a:ea typeface="Helvetica World"/>
                          <a:cs typeface="Helvetica World"/>
                          <a:sym typeface="Helvetica World"/>
                        </a:rPr>
                        <a:t>208</a:t>
                      </a:r>
                      <a:endParaRPr lang="en-US" sz="1100"/>
                    </a:p>
                  </a:txBody>
                  <a:tcPr marL="95250" marR="95250" marT="95250" marB="95250" anchor="ctr">
                    <a:lnL cmpd="sng" algn="ctr" cap="flat" w="0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0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9525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0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0A75"/>
                    </a:solidFill>
                  </a:tcPr>
                </a:tc>
                <a:tc>
                  <a:txBody>
                    <a:bodyPr anchor="t" rtlCol="false"/>
                    <a:lstStyle/>
                    <a:p>
                      <a:pPr algn="l">
                        <a:lnSpc>
                          <a:spcPts val="2799"/>
                        </a:lnSpc>
                        <a:defRPr/>
                      </a:pPr>
                      <a:r>
                        <a:rPr lang="en-US" sz="1999">
                          <a:solidFill>
                            <a:srgbClr val="FFFFFF"/>
                          </a:solidFill>
                          <a:latin typeface="Helvetica World"/>
                          <a:ea typeface="Helvetica World"/>
                          <a:cs typeface="Helvetica World"/>
                          <a:sym typeface="Helvetica World"/>
                        </a:rPr>
                        <a:t>High-end servers</a:t>
                      </a:r>
                      <a:endParaRPr lang="en-US" sz="1100"/>
                    </a:p>
                  </a:txBody>
                  <a:tcPr marL="95250" marR="95250" marT="95250" marB="95250" anchor="ctr">
                    <a:lnL cmpd="sng" algn="ctr" cap="flat" w="0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0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9525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0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0A75"/>
                    </a:solidFill>
                  </a:tcPr>
                </a:tc>
              </a:tr>
              <a:tr h="704850">
                <a:tc>
                  <a:txBody>
                    <a:bodyPr anchor="t" rtlCol="false"/>
                    <a:lstStyle/>
                    <a:p>
                      <a:pPr algn="l">
                        <a:lnSpc>
                          <a:spcPts val="2519"/>
                        </a:lnSpc>
                        <a:defRPr/>
                      </a:pPr>
                      <a:r>
                        <a:rPr lang="en-US" sz="1799" b="true">
                          <a:solidFill>
                            <a:srgbClr val="FFFFFF"/>
                          </a:solidFill>
                          <a:latin typeface="Telegraf Bold"/>
                          <a:ea typeface="Telegraf Bold"/>
                          <a:cs typeface="Telegraf Bold"/>
                          <a:sym typeface="Telegraf Bold"/>
                        </a:rPr>
                        <a:t>EFFICIENTNETB7</a:t>
                      </a:r>
                      <a:endParaRPr lang="en-US" sz="1100"/>
                    </a:p>
                  </a:txBody>
                  <a:tcPr marL="95250" marR="95250" marT="95250" marB="95250" anchor="ctr">
                    <a:lnL cmpd="sng" algn="ctr" cap="flat" w="0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0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9525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0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anchor="t" rtlCol="false"/>
                    <a:lstStyle/>
                    <a:p>
                      <a:pPr algn="l">
                        <a:lnSpc>
                          <a:spcPts val="2799"/>
                        </a:lnSpc>
                        <a:defRPr/>
                      </a:pPr>
                      <a:r>
                        <a:rPr lang="en-US" sz="1999">
                          <a:solidFill>
                            <a:srgbClr val="FFFFFF"/>
                          </a:solidFill>
                          <a:latin typeface="Helvetica World"/>
                          <a:ea typeface="Helvetica World"/>
                          <a:cs typeface="Helvetica World"/>
                          <a:sym typeface="Helvetica World"/>
                        </a:rPr>
                        <a:t>66.0</a:t>
                      </a:r>
                      <a:endParaRPr lang="en-US" sz="1100"/>
                    </a:p>
                  </a:txBody>
                  <a:tcPr marL="95250" marR="95250" marT="95250" marB="95250" anchor="ctr">
                    <a:lnL cmpd="sng" algn="ctr" cap="flat" w="0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0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9525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0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0A75"/>
                    </a:solidFill>
                  </a:tcPr>
                </a:tc>
                <a:tc>
                  <a:txBody>
                    <a:bodyPr anchor="t" rtlCol="false"/>
                    <a:lstStyle/>
                    <a:p>
                      <a:pPr algn="l">
                        <a:lnSpc>
                          <a:spcPts val="2799"/>
                        </a:lnSpc>
                        <a:defRPr/>
                      </a:pPr>
                      <a:r>
                        <a:rPr lang="en-US" sz="1999">
                          <a:solidFill>
                            <a:srgbClr val="FFFFFF"/>
                          </a:solidFill>
                          <a:latin typeface="Helvetica World"/>
                          <a:ea typeface="Helvetica World"/>
                          <a:cs typeface="Helvetica World"/>
                          <a:sym typeface="Helvetica World"/>
                        </a:rPr>
                        <a:t>37.0</a:t>
                      </a:r>
                      <a:endParaRPr lang="en-US" sz="1100"/>
                    </a:p>
                  </a:txBody>
                  <a:tcPr marL="95250" marR="95250" marT="95250" marB="95250" anchor="ctr">
                    <a:lnL cmpd="sng" algn="ctr" cap="flat" w="0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0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9525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0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0A75"/>
                    </a:solidFill>
                  </a:tcPr>
                </a:tc>
                <a:tc>
                  <a:txBody>
                    <a:bodyPr anchor="t" rtlCol="false"/>
                    <a:lstStyle/>
                    <a:p>
                      <a:pPr algn="l">
                        <a:lnSpc>
                          <a:spcPts val="2799"/>
                        </a:lnSpc>
                        <a:defRPr/>
                      </a:pPr>
                      <a:r>
                        <a:rPr lang="en-US" sz="1999">
                          <a:solidFill>
                            <a:srgbClr val="FFFFFF"/>
                          </a:solidFill>
                          <a:latin typeface="Helvetica World"/>
                          <a:ea typeface="Helvetica World"/>
                          <a:cs typeface="Helvetica World"/>
                          <a:sym typeface="Helvetica World"/>
                        </a:rPr>
                        <a:t>84.4</a:t>
                      </a:r>
                      <a:endParaRPr lang="en-US" sz="1100"/>
                    </a:p>
                  </a:txBody>
                  <a:tcPr marL="95250" marR="95250" marT="95250" marB="95250" anchor="ctr">
                    <a:lnL cmpd="sng" algn="ctr" cap="flat" w="0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0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9525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0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0A75"/>
                    </a:solidFill>
                  </a:tcPr>
                </a:tc>
                <a:tc>
                  <a:txBody>
                    <a:bodyPr anchor="t" rtlCol="false"/>
                    <a:lstStyle/>
                    <a:p>
                      <a:pPr algn="l">
                        <a:lnSpc>
                          <a:spcPts val="2799"/>
                        </a:lnSpc>
                        <a:defRPr/>
                      </a:pPr>
                      <a:r>
                        <a:rPr lang="en-US" sz="1999">
                          <a:solidFill>
                            <a:srgbClr val="FFFFFF"/>
                          </a:solidFill>
                          <a:latin typeface="Helvetica World"/>
                          <a:ea typeface="Helvetica World"/>
                          <a:cs typeface="Helvetica World"/>
                          <a:sym typeface="Helvetica World"/>
                        </a:rPr>
                        <a:t>256</a:t>
                      </a:r>
                      <a:endParaRPr lang="en-US" sz="1100"/>
                    </a:p>
                  </a:txBody>
                  <a:tcPr marL="95250" marR="95250" marT="95250" marB="95250" anchor="ctr">
                    <a:lnL cmpd="sng" algn="ctr" cap="flat" w="0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0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9525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0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0A75"/>
                    </a:solidFill>
                  </a:tcPr>
                </a:tc>
                <a:tc>
                  <a:txBody>
                    <a:bodyPr anchor="t" rtlCol="false"/>
                    <a:lstStyle/>
                    <a:p>
                      <a:pPr algn="l">
                        <a:lnSpc>
                          <a:spcPts val="2799"/>
                        </a:lnSpc>
                        <a:defRPr/>
                      </a:pPr>
                      <a:r>
                        <a:rPr lang="en-US" sz="1999">
                          <a:solidFill>
                            <a:srgbClr val="FFFFFF"/>
                          </a:solidFill>
                          <a:latin typeface="Helvetica World"/>
                          <a:ea typeface="Helvetica World"/>
                          <a:cs typeface="Helvetica World"/>
                          <a:sym typeface="Helvetica World"/>
                        </a:rPr>
                        <a:t>Εξειδικευμένα data centers</a:t>
                      </a:r>
                      <a:endParaRPr lang="en-US" sz="1100"/>
                    </a:p>
                  </a:txBody>
                  <a:tcPr marL="95250" marR="95250" marT="95250" marB="95250" anchor="ctr">
                    <a:lnL cmpd="sng" algn="ctr" cap="flat" w="0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0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9525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0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0A75"/>
                    </a:solidFill>
                  </a:tcPr>
                </a:tc>
              </a:tr>
            </a:tbl>
          </a:graphicData>
        </a:graphic>
      </p:graphicFrame>
      <p:sp>
        <p:nvSpPr>
          <p:cNvPr name="TextBox 3" id="3"/>
          <p:cNvSpPr txBox="true"/>
          <p:nvPr/>
        </p:nvSpPr>
        <p:spPr>
          <a:xfrm rot="0">
            <a:off x="13105287" y="9220200"/>
            <a:ext cx="4154013" cy="32956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2520"/>
              </a:lnSpc>
            </a:pPr>
            <a:r>
              <a:rPr lang="en-US" b="true" sz="1800" u="sng">
                <a:solidFill>
                  <a:srgbClr val="FFFFFF"/>
                </a:solidFill>
                <a:latin typeface="Helvetica World Bold"/>
                <a:ea typeface="Helvetica World Bold"/>
                <a:cs typeface="Helvetica World Bold"/>
                <a:sym typeface="Helvetica World Bold"/>
              </a:rPr>
              <a:t>SOURCE: </a:t>
            </a:r>
            <a:r>
              <a:rPr lang="en-US" b="true" sz="1800" u="sng">
                <a:solidFill>
                  <a:srgbClr val="FFFFFF"/>
                </a:solidFill>
                <a:latin typeface="Helvetica World Bold"/>
                <a:ea typeface="Helvetica World Bold"/>
                <a:cs typeface="Helvetica World Bold"/>
                <a:sym typeface="Helvetica World Bold"/>
                <a:hlinkClick r:id="rId2" tooltip="https://keras.io/api/applications/efficientnet/"/>
              </a:rPr>
              <a:t>OFFICIAL KERAS WEBSITE</a:t>
            </a:r>
          </a:p>
        </p:txBody>
      </p:sp>
      <p:sp>
        <p:nvSpPr>
          <p:cNvPr name="TextBox 4" id="4"/>
          <p:cNvSpPr txBox="true"/>
          <p:nvPr/>
        </p:nvSpPr>
        <p:spPr>
          <a:xfrm rot="0">
            <a:off x="1028700" y="933450"/>
            <a:ext cx="11592917" cy="14287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0">
              <a:lnSpc>
                <a:spcPts val="10560"/>
              </a:lnSpc>
              <a:spcBef>
                <a:spcPct val="0"/>
              </a:spcBef>
            </a:pPr>
            <a:r>
              <a:rPr lang="en-US" sz="8800" spc="-351">
                <a:solidFill>
                  <a:srgbClr val="FFFFFF"/>
                </a:solidFill>
                <a:latin typeface="Telegraf"/>
                <a:ea typeface="Telegraf"/>
                <a:cs typeface="Telegraf"/>
                <a:sym typeface="Telegraf"/>
              </a:rPr>
              <a:t>EfficientNetBX Analysis</a:t>
            </a:r>
          </a:p>
        </p:txBody>
      </p:sp>
      <p:sp>
        <p:nvSpPr>
          <p:cNvPr name="Freeform 5" id="5"/>
          <p:cNvSpPr/>
          <p:nvPr/>
        </p:nvSpPr>
        <p:spPr>
          <a:xfrm flipH="false" flipV="false" rot="8016350">
            <a:off x="14844281" y="-3160431"/>
            <a:ext cx="5459645" cy="6320863"/>
          </a:xfrm>
          <a:custGeom>
            <a:avLst/>
            <a:gdLst/>
            <a:ahLst/>
            <a:cxnLst/>
            <a:rect r="r" b="b" t="t" l="l"/>
            <a:pathLst>
              <a:path h="6320863" w="5459645">
                <a:moveTo>
                  <a:pt x="0" y="0"/>
                </a:moveTo>
                <a:lnTo>
                  <a:pt x="5459645" y="0"/>
                </a:lnTo>
                <a:lnTo>
                  <a:pt x="5459645" y="6320862"/>
                </a:lnTo>
                <a:lnTo>
                  <a:pt x="0" y="6320862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TextBox 6" id="6"/>
          <p:cNvSpPr txBox="true"/>
          <p:nvPr/>
        </p:nvSpPr>
        <p:spPr>
          <a:xfrm rot="0">
            <a:off x="16138627" y="1058608"/>
            <a:ext cx="1025423" cy="71321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>
              <a:lnSpc>
                <a:spcPts val="5500"/>
              </a:lnSpc>
            </a:pPr>
            <a:r>
              <a:rPr lang="en-US" sz="5000">
                <a:solidFill>
                  <a:srgbClr val="FFFFFF"/>
                </a:solidFill>
                <a:latin typeface="Heebo Black"/>
                <a:ea typeface="Heebo Black"/>
                <a:cs typeface="Heebo Black"/>
                <a:sym typeface="Heebo Black"/>
              </a:rPr>
              <a:t>6</a:t>
            </a:r>
          </a:p>
        </p:txBody>
      </p:sp>
    </p:spTree>
  </p:cSld>
  <p:clrMapOvr>
    <a:masterClrMapping/>
  </p:clrMapOvr>
</p:sld>
</file>

<file path=ppt/slides/slide8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gradFill rotWithShape="true">
          <a:gsLst>
            <a:gs pos="0">
              <a:srgbClr val="8D0A75">
                <a:alpha val="100000"/>
              </a:srgbClr>
            </a:gs>
            <a:gs pos="100000">
              <a:srgbClr val="000000">
                <a:alpha val="100000"/>
              </a:srgbClr>
            </a:gs>
          </a:gsLst>
          <a:path path="circle">
            <a:fillToRect l="50000" r="50000" t="50000" b="50000"/>
          </a:path>
        </a:gra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-2181579">
            <a:off x="11199066" y="124438"/>
            <a:ext cx="10128448" cy="10895890"/>
          </a:xfrm>
          <a:custGeom>
            <a:avLst/>
            <a:gdLst/>
            <a:ahLst/>
            <a:cxnLst/>
            <a:rect r="r" b="b" t="t" l="l"/>
            <a:pathLst>
              <a:path h="10895890" w="10128448">
                <a:moveTo>
                  <a:pt x="0" y="0"/>
                </a:moveTo>
                <a:lnTo>
                  <a:pt x="10128447" y="0"/>
                </a:lnTo>
                <a:lnTo>
                  <a:pt x="10128447" y="10895890"/>
                </a:lnTo>
                <a:lnTo>
                  <a:pt x="0" y="1089589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157" t="0" r="-157" b="0"/>
            </a:stretch>
          </a:blipFill>
        </p:spPr>
      </p:sp>
      <p:sp>
        <p:nvSpPr>
          <p:cNvPr name="Freeform 3" id="3"/>
          <p:cNvSpPr/>
          <p:nvPr/>
        </p:nvSpPr>
        <p:spPr>
          <a:xfrm flipH="true" flipV="false" rot="3160104">
            <a:off x="-894429" y="7781563"/>
            <a:ext cx="5747719" cy="3384081"/>
          </a:xfrm>
          <a:custGeom>
            <a:avLst/>
            <a:gdLst/>
            <a:ahLst/>
            <a:cxnLst/>
            <a:rect r="r" b="b" t="t" l="l"/>
            <a:pathLst>
              <a:path h="3384081" w="5747719">
                <a:moveTo>
                  <a:pt x="5747720" y="0"/>
                </a:moveTo>
                <a:lnTo>
                  <a:pt x="0" y="0"/>
                </a:lnTo>
                <a:lnTo>
                  <a:pt x="0" y="3384081"/>
                </a:lnTo>
                <a:lnTo>
                  <a:pt x="5747720" y="3384081"/>
                </a:lnTo>
                <a:lnTo>
                  <a:pt x="5747720" y="0"/>
                </a:lnTo>
                <a:close/>
              </a:path>
            </a:pathLst>
          </a:custGeom>
          <a:blipFill>
            <a:blip r:embed="rId3"/>
            <a:stretch>
              <a:fillRect l="-18302" t="0" r="0" b="-143185"/>
            </a:stretch>
          </a:blipFill>
        </p:spPr>
      </p:sp>
      <p:grpSp>
        <p:nvGrpSpPr>
          <p:cNvPr name="Group 4" id="4"/>
          <p:cNvGrpSpPr/>
          <p:nvPr/>
        </p:nvGrpSpPr>
        <p:grpSpPr>
          <a:xfrm rot="0">
            <a:off x="9144000" y="947720"/>
            <a:ext cx="8229600" cy="8229600"/>
            <a:chOff x="0" y="0"/>
            <a:chExt cx="812800" cy="812800"/>
          </a:xfrm>
        </p:grpSpPr>
        <p:sp>
          <p:nvSpPr>
            <p:cNvPr name="Freeform 5" id="5"/>
            <p:cNvSpPr/>
            <p:nvPr/>
          </p:nvSpPr>
          <p:spPr>
            <a:xfrm flipH="false" flipV="false" rot="0">
              <a:off x="0" y="0"/>
              <a:ext cx="812800" cy="812800"/>
            </a:xfrm>
            <a:custGeom>
              <a:avLst/>
              <a:gdLst/>
              <a:ahLst/>
              <a:cxnLst/>
              <a:rect r="r" b="b" t="t" l="l"/>
              <a:pathLst>
                <a:path h="812800" w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gradFill rotWithShape="true">
              <a:gsLst>
                <a:gs pos="0">
                  <a:srgbClr val="000000">
                    <a:alpha val="100000"/>
                  </a:srgbClr>
                </a:gs>
                <a:gs pos="100000">
                  <a:srgbClr val="8D0A75">
                    <a:alpha val="100000"/>
                  </a:srgbClr>
                </a:gs>
              </a:gsLst>
              <a:lin ang="5400000"/>
            </a:gradFill>
            <a:ln w="38100" cap="sq">
              <a:solidFill>
                <a:srgbClr val="E5E1DA"/>
              </a:solidFill>
              <a:prstDash val="solid"/>
              <a:miter/>
            </a:ln>
          </p:spPr>
        </p:sp>
        <p:sp>
          <p:nvSpPr>
            <p:cNvPr name="TextBox 6" id="6"/>
            <p:cNvSpPr txBox="true"/>
            <p:nvPr/>
          </p:nvSpPr>
          <p:spPr>
            <a:xfrm>
              <a:off x="76200" y="38100"/>
              <a:ext cx="660400" cy="69850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grpSp>
        <p:nvGrpSpPr>
          <p:cNvPr name="Group 7" id="7"/>
          <p:cNvGrpSpPr/>
          <p:nvPr/>
        </p:nvGrpSpPr>
        <p:grpSpPr>
          <a:xfrm rot="0">
            <a:off x="9451159" y="1003313"/>
            <a:ext cx="7254167" cy="7254167"/>
            <a:chOff x="0" y="0"/>
            <a:chExt cx="812800" cy="812800"/>
          </a:xfrm>
        </p:grpSpPr>
        <p:sp>
          <p:nvSpPr>
            <p:cNvPr name="Freeform 8" id="8"/>
            <p:cNvSpPr/>
            <p:nvPr/>
          </p:nvSpPr>
          <p:spPr>
            <a:xfrm flipH="false" flipV="false" rot="0">
              <a:off x="0" y="0"/>
              <a:ext cx="812800" cy="812800"/>
            </a:xfrm>
            <a:custGeom>
              <a:avLst/>
              <a:gdLst/>
              <a:ahLst/>
              <a:cxnLst/>
              <a:rect r="r" b="b" t="t" l="l"/>
              <a:pathLst>
                <a:path h="812800" w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gradFill rotWithShape="true">
              <a:gsLst>
                <a:gs pos="0">
                  <a:srgbClr val="000000">
                    <a:alpha val="100000"/>
                  </a:srgbClr>
                </a:gs>
                <a:gs pos="100000">
                  <a:srgbClr val="8D0A75">
                    <a:alpha val="100000"/>
                  </a:srgbClr>
                </a:gs>
              </a:gsLst>
              <a:lin ang="5400000"/>
            </a:gradFill>
            <a:ln w="38100" cap="sq">
              <a:solidFill>
                <a:srgbClr val="E5E1DA"/>
              </a:solidFill>
              <a:prstDash val="solid"/>
              <a:miter/>
            </a:ln>
          </p:spPr>
        </p:sp>
        <p:sp>
          <p:nvSpPr>
            <p:cNvPr name="TextBox 9" id="9"/>
            <p:cNvSpPr txBox="true"/>
            <p:nvPr/>
          </p:nvSpPr>
          <p:spPr>
            <a:xfrm>
              <a:off x="76200" y="38100"/>
              <a:ext cx="660400" cy="69850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grpSp>
        <p:nvGrpSpPr>
          <p:cNvPr name="Group 10" id="10"/>
          <p:cNvGrpSpPr/>
          <p:nvPr/>
        </p:nvGrpSpPr>
        <p:grpSpPr>
          <a:xfrm rot="0">
            <a:off x="9603559" y="1155713"/>
            <a:ext cx="6166562" cy="6166562"/>
            <a:chOff x="0" y="0"/>
            <a:chExt cx="812800" cy="812800"/>
          </a:xfrm>
        </p:grpSpPr>
        <p:sp>
          <p:nvSpPr>
            <p:cNvPr name="Freeform 11" id="11"/>
            <p:cNvSpPr/>
            <p:nvPr/>
          </p:nvSpPr>
          <p:spPr>
            <a:xfrm flipH="false" flipV="false" rot="0">
              <a:off x="0" y="0"/>
              <a:ext cx="812800" cy="812800"/>
            </a:xfrm>
            <a:custGeom>
              <a:avLst/>
              <a:gdLst/>
              <a:ahLst/>
              <a:cxnLst/>
              <a:rect r="r" b="b" t="t" l="l"/>
              <a:pathLst>
                <a:path h="812800" w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gradFill rotWithShape="true">
              <a:gsLst>
                <a:gs pos="0">
                  <a:srgbClr val="000000">
                    <a:alpha val="100000"/>
                  </a:srgbClr>
                </a:gs>
                <a:gs pos="100000">
                  <a:srgbClr val="8D0A75">
                    <a:alpha val="100000"/>
                  </a:srgbClr>
                </a:gs>
              </a:gsLst>
              <a:lin ang="5400000"/>
            </a:gradFill>
            <a:ln w="38100" cap="sq">
              <a:solidFill>
                <a:srgbClr val="E5E1DA"/>
              </a:solidFill>
              <a:prstDash val="solid"/>
              <a:miter/>
            </a:ln>
          </p:spPr>
        </p:sp>
        <p:sp>
          <p:nvSpPr>
            <p:cNvPr name="TextBox 12" id="12"/>
            <p:cNvSpPr txBox="true"/>
            <p:nvPr/>
          </p:nvSpPr>
          <p:spPr>
            <a:xfrm>
              <a:off x="76200" y="38100"/>
              <a:ext cx="660400" cy="69850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grpSp>
        <p:nvGrpSpPr>
          <p:cNvPr name="Group 13" id="13"/>
          <p:cNvGrpSpPr/>
          <p:nvPr/>
        </p:nvGrpSpPr>
        <p:grpSpPr>
          <a:xfrm rot="0">
            <a:off x="10048871" y="1184144"/>
            <a:ext cx="4606904" cy="4606904"/>
            <a:chOff x="0" y="0"/>
            <a:chExt cx="812800" cy="812800"/>
          </a:xfrm>
        </p:grpSpPr>
        <p:sp>
          <p:nvSpPr>
            <p:cNvPr name="Freeform 14" id="14"/>
            <p:cNvSpPr/>
            <p:nvPr/>
          </p:nvSpPr>
          <p:spPr>
            <a:xfrm flipH="false" flipV="false" rot="0">
              <a:off x="0" y="0"/>
              <a:ext cx="812800" cy="812800"/>
            </a:xfrm>
            <a:custGeom>
              <a:avLst/>
              <a:gdLst/>
              <a:ahLst/>
              <a:cxnLst/>
              <a:rect r="r" b="b" t="t" l="l"/>
              <a:pathLst>
                <a:path h="812800" w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gradFill rotWithShape="true">
              <a:gsLst>
                <a:gs pos="0">
                  <a:srgbClr val="000000">
                    <a:alpha val="100000"/>
                  </a:srgbClr>
                </a:gs>
                <a:gs pos="100000">
                  <a:srgbClr val="8D0A75">
                    <a:alpha val="100000"/>
                  </a:srgbClr>
                </a:gs>
              </a:gsLst>
              <a:lin ang="5400000"/>
            </a:gradFill>
            <a:ln w="38100" cap="sq">
              <a:solidFill>
                <a:srgbClr val="E5E1DA"/>
              </a:solidFill>
              <a:prstDash val="solid"/>
              <a:miter/>
            </a:ln>
          </p:spPr>
        </p:sp>
        <p:sp>
          <p:nvSpPr>
            <p:cNvPr name="TextBox 15" id="15"/>
            <p:cNvSpPr txBox="true"/>
            <p:nvPr/>
          </p:nvSpPr>
          <p:spPr>
            <a:xfrm>
              <a:off x="76200" y="38100"/>
              <a:ext cx="660400" cy="69850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16" id="16"/>
          <p:cNvSpPr txBox="true"/>
          <p:nvPr/>
        </p:nvSpPr>
        <p:spPr>
          <a:xfrm rot="0">
            <a:off x="725587" y="3307438"/>
            <a:ext cx="8201025" cy="501596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517284" indent="-258642" lvl="1">
              <a:lnSpc>
                <a:spcPts val="3354"/>
              </a:lnSpc>
              <a:buFont typeface="Arial"/>
              <a:buChar char="•"/>
            </a:pPr>
            <a:r>
              <a:rPr lang="en-US" sz="2395">
                <a:solidFill>
                  <a:srgbClr val="E5E1DA"/>
                </a:solidFill>
                <a:latin typeface="Lato"/>
                <a:ea typeface="Lato"/>
                <a:cs typeface="Lato"/>
                <a:sym typeface="Lato"/>
              </a:rPr>
              <a:t>Τα δεδομένα χωρίστηκαν σε φακέλους A-Ω</a:t>
            </a:r>
          </a:p>
          <a:p>
            <a:pPr algn="l" marL="517284" indent="-258642" lvl="1">
              <a:lnSpc>
                <a:spcPts val="3354"/>
              </a:lnSpc>
              <a:buFont typeface="Arial"/>
              <a:buChar char="•"/>
            </a:pPr>
            <a:r>
              <a:rPr lang="en-US" sz="2395">
                <a:solidFill>
                  <a:srgbClr val="E5E1DA"/>
                </a:solidFill>
                <a:latin typeface="Lato"/>
                <a:ea typeface="Lato"/>
                <a:cs typeface="Lato"/>
                <a:sym typeface="Lato"/>
              </a:rPr>
              <a:t>Χρησιμοποιήθηκε το OpenCV για ανάγνωση, αλλαγή μεγέθους (96x96), και μετατροπή εικόνων σε RGB.</a:t>
            </a:r>
          </a:p>
          <a:p>
            <a:pPr algn="l" marL="517284" indent="-258642" lvl="1">
              <a:lnSpc>
                <a:spcPts val="3354"/>
              </a:lnSpc>
              <a:buFont typeface="Arial"/>
              <a:buChar char="•"/>
            </a:pPr>
            <a:r>
              <a:rPr lang="en-US" sz="2395">
                <a:solidFill>
                  <a:srgbClr val="E5E1DA"/>
                </a:solidFill>
                <a:latin typeface="Lato"/>
                <a:ea typeface="Lato"/>
                <a:cs typeface="Lato"/>
                <a:sym typeface="Lato"/>
              </a:rPr>
              <a:t>Τα δεδομένα χωρίστηκαν σε 85% για εκπαίδευση και 15%</a:t>
            </a:r>
          </a:p>
          <a:p>
            <a:pPr algn="l" marL="517284" indent="-258642" lvl="1">
              <a:lnSpc>
                <a:spcPts val="3354"/>
              </a:lnSpc>
              <a:buFont typeface="Arial"/>
              <a:buChar char="•"/>
            </a:pPr>
            <a:r>
              <a:rPr lang="en-US" sz="2395">
                <a:solidFill>
                  <a:srgbClr val="E5E1DA"/>
                </a:solidFill>
                <a:latin typeface="Lato"/>
                <a:ea typeface="Lato"/>
                <a:cs typeface="Lato"/>
                <a:sym typeface="Lato"/>
              </a:rPr>
              <a:t>Χρησιμοποιήθηκε το EfficientNetB0</a:t>
            </a:r>
          </a:p>
          <a:p>
            <a:pPr algn="l" marL="517284" indent="-258642" lvl="1">
              <a:lnSpc>
                <a:spcPts val="3354"/>
              </a:lnSpc>
              <a:buFont typeface="Arial"/>
              <a:buChar char="•"/>
            </a:pPr>
            <a:r>
              <a:rPr lang="en-US" sz="2395">
                <a:solidFill>
                  <a:srgbClr val="E5E1DA"/>
                </a:solidFill>
                <a:latin typeface="Lato"/>
                <a:ea typeface="Lato"/>
                <a:cs typeface="Lato"/>
                <a:sym typeface="Lato"/>
              </a:rPr>
              <a:t>GlobalAveragePooling2D: Μειώνει τον αριθμό των παραμέτρων (μείωση overfitting)</a:t>
            </a:r>
          </a:p>
          <a:p>
            <a:pPr algn="l" marL="517284" indent="-258642" lvl="1">
              <a:lnSpc>
                <a:spcPts val="3354"/>
              </a:lnSpc>
              <a:buFont typeface="Arial"/>
              <a:buChar char="•"/>
            </a:pPr>
            <a:r>
              <a:rPr lang="en-US" sz="2395">
                <a:solidFill>
                  <a:srgbClr val="E5E1DA"/>
                </a:solidFill>
                <a:latin typeface="Lato"/>
                <a:ea typeface="Lato"/>
                <a:cs typeface="Lato"/>
                <a:sym typeface="Lato"/>
              </a:rPr>
              <a:t>Dropout (0.3)</a:t>
            </a:r>
          </a:p>
          <a:p>
            <a:pPr algn="l" marL="517284" indent="-258642" lvl="1">
              <a:lnSpc>
                <a:spcPts val="3354"/>
              </a:lnSpc>
              <a:buFont typeface="Arial"/>
              <a:buChar char="•"/>
            </a:pPr>
            <a:r>
              <a:rPr lang="en-US" sz="2395">
                <a:solidFill>
                  <a:srgbClr val="E5E1DA"/>
                </a:solidFill>
                <a:latin typeface="Lato"/>
                <a:ea typeface="Lato"/>
                <a:cs typeface="Lato"/>
                <a:sym typeface="Lato"/>
              </a:rPr>
              <a:t>Εκπαίδευση για 100 εποχές</a:t>
            </a:r>
          </a:p>
          <a:p>
            <a:pPr algn="l" marL="517284" indent="-258642" lvl="1">
              <a:lnSpc>
                <a:spcPts val="3354"/>
              </a:lnSpc>
              <a:buFont typeface="Arial"/>
              <a:buChar char="•"/>
            </a:pPr>
            <a:r>
              <a:rPr lang="en-US" sz="2395">
                <a:solidFill>
                  <a:srgbClr val="E5E1DA"/>
                </a:solidFill>
                <a:latin typeface="Lato"/>
                <a:ea typeface="Lato"/>
                <a:cs typeface="Lato"/>
                <a:sym typeface="Lato"/>
              </a:rPr>
              <a:t>Mετατρoπή σε TensorFlow Lite</a:t>
            </a:r>
          </a:p>
          <a:p>
            <a:pPr algn="l">
              <a:lnSpc>
                <a:spcPts val="3354"/>
              </a:lnSpc>
              <a:spcBef>
                <a:spcPct val="0"/>
              </a:spcBef>
            </a:pPr>
          </a:p>
        </p:txBody>
      </p:sp>
      <p:sp>
        <p:nvSpPr>
          <p:cNvPr name="TextBox 17" id="17"/>
          <p:cNvSpPr txBox="true"/>
          <p:nvPr/>
        </p:nvSpPr>
        <p:spPr>
          <a:xfrm rot="0">
            <a:off x="942975" y="1706421"/>
            <a:ext cx="5886506" cy="92392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6600"/>
              </a:lnSpc>
            </a:pPr>
            <a:r>
              <a:rPr lang="en-US" sz="6000">
                <a:solidFill>
                  <a:srgbClr val="FBF9F1"/>
                </a:solidFill>
                <a:latin typeface="Poppins"/>
                <a:ea typeface="Poppins"/>
                <a:cs typeface="Poppins"/>
                <a:sym typeface="Poppins"/>
              </a:rPr>
              <a:t>Model Creation</a:t>
            </a:r>
          </a:p>
        </p:txBody>
      </p:sp>
      <p:sp>
        <p:nvSpPr>
          <p:cNvPr name="TextBox 18" id="18"/>
          <p:cNvSpPr txBox="true"/>
          <p:nvPr/>
        </p:nvSpPr>
        <p:spPr>
          <a:xfrm rot="-2215146">
            <a:off x="14103745" y="7606222"/>
            <a:ext cx="2863560" cy="67532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80"/>
              </a:lnSpc>
              <a:spcBef>
                <a:spcPct val="0"/>
              </a:spcBef>
            </a:pPr>
            <a:r>
              <a:rPr lang="en-US" sz="2200">
                <a:solidFill>
                  <a:srgbClr val="E5E1DA"/>
                </a:solidFill>
                <a:latin typeface="Lato"/>
                <a:ea typeface="Lato"/>
                <a:cs typeface="Lato"/>
                <a:sym typeface="Lato"/>
              </a:rPr>
              <a:t>Μετατροπή Μοντέλου</a:t>
            </a:r>
          </a:p>
        </p:txBody>
      </p:sp>
      <p:sp>
        <p:nvSpPr>
          <p:cNvPr name="TextBox 19" id="19"/>
          <p:cNvSpPr txBox="true"/>
          <p:nvPr/>
        </p:nvSpPr>
        <p:spPr>
          <a:xfrm rot="-2149929">
            <a:off x="12813446" y="5951324"/>
            <a:ext cx="2797344" cy="69611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80"/>
              </a:lnSpc>
              <a:spcBef>
                <a:spcPct val="0"/>
              </a:spcBef>
            </a:pPr>
            <a:r>
              <a:rPr lang="en-US" sz="2200">
                <a:solidFill>
                  <a:srgbClr val="E5E1DA"/>
                </a:solidFill>
                <a:latin typeface="Lato"/>
                <a:ea typeface="Lato"/>
                <a:cs typeface="Lato"/>
                <a:sym typeface="Lato"/>
              </a:rPr>
              <a:t>Κατασκευή Μοντέλου</a:t>
            </a:r>
          </a:p>
        </p:txBody>
      </p:sp>
      <p:sp>
        <p:nvSpPr>
          <p:cNvPr name="TextBox 20" id="20"/>
          <p:cNvSpPr txBox="true"/>
          <p:nvPr/>
        </p:nvSpPr>
        <p:spPr>
          <a:xfrm rot="-1759662">
            <a:off x="11197748" y="4170816"/>
            <a:ext cx="3846510" cy="132238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80"/>
              </a:lnSpc>
              <a:spcBef>
                <a:spcPct val="0"/>
              </a:spcBef>
            </a:pPr>
            <a:r>
              <a:rPr lang="en-US" sz="2200">
                <a:solidFill>
                  <a:srgbClr val="E5E1DA"/>
                </a:solidFill>
                <a:latin typeface="Lato"/>
                <a:ea typeface="Lato"/>
                <a:cs typeface="Lato"/>
                <a:sym typeface="Lato"/>
              </a:rPr>
              <a:t>Διαχωρισμός Συνόλου Δεδομένων</a:t>
            </a:r>
          </a:p>
        </p:txBody>
      </p:sp>
      <p:grpSp>
        <p:nvGrpSpPr>
          <p:cNvPr name="Group 21" id="21"/>
          <p:cNvGrpSpPr/>
          <p:nvPr/>
        </p:nvGrpSpPr>
        <p:grpSpPr>
          <a:xfrm rot="0">
            <a:off x="10294230" y="1226678"/>
            <a:ext cx="3687625" cy="3687625"/>
            <a:chOff x="0" y="0"/>
            <a:chExt cx="812800" cy="812800"/>
          </a:xfrm>
        </p:grpSpPr>
        <p:sp>
          <p:nvSpPr>
            <p:cNvPr name="Freeform 22" id="22"/>
            <p:cNvSpPr/>
            <p:nvPr/>
          </p:nvSpPr>
          <p:spPr>
            <a:xfrm flipH="false" flipV="false" rot="0">
              <a:off x="0" y="0"/>
              <a:ext cx="812800" cy="812800"/>
            </a:xfrm>
            <a:custGeom>
              <a:avLst/>
              <a:gdLst/>
              <a:ahLst/>
              <a:cxnLst/>
              <a:rect r="r" b="b" t="t" l="l"/>
              <a:pathLst>
                <a:path h="812800" w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gradFill rotWithShape="true">
              <a:gsLst>
                <a:gs pos="0">
                  <a:srgbClr val="000000">
                    <a:alpha val="100000"/>
                  </a:srgbClr>
                </a:gs>
                <a:gs pos="100000">
                  <a:srgbClr val="8D0A75">
                    <a:alpha val="100000"/>
                  </a:srgbClr>
                </a:gs>
              </a:gsLst>
              <a:lin ang="5400000"/>
            </a:gradFill>
            <a:ln w="38100" cap="sq">
              <a:solidFill>
                <a:srgbClr val="E5E1DA"/>
              </a:solidFill>
              <a:prstDash val="solid"/>
              <a:miter/>
            </a:ln>
          </p:spPr>
        </p:sp>
        <p:sp>
          <p:nvSpPr>
            <p:cNvPr name="TextBox 23" id="23"/>
            <p:cNvSpPr txBox="true"/>
            <p:nvPr/>
          </p:nvSpPr>
          <p:spPr>
            <a:xfrm>
              <a:off x="76200" y="38100"/>
              <a:ext cx="660400" cy="69850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24" id="24"/>
          <p:cNvSpPr txBox="true"/>
          <p:nvPr/>
        </p:nvSpPr>
        <p:spPr>
          <a:xfrm rot="-1580622">
            <a:off x="11168777" y="3644413"/>
            <a:ext cx="3014992" cy="99964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80"/>
              </a:lnSpc>
              <a:spcBef>
                <a:spcPct val="0"/>
              </a:spcBef>
            </a:pPr>
            <a:r>
              <a:rPr lang="en-US" sz="2200">
                <a:solidFill>
                  <a:srgbClr val="E5E1DA"/>
                </a:solidFill>
                <a:latin typeface="Lato"/>
                <a:ea typeface="Lato"/>
                <a:cs typeface="Lato"/>
                <a:sym typeface="Lato"/>
              </a:rPr>
              <a:t>προετοιμασία δεδομένων</a:t>
            </a:r>
          </a:p>
        </p:txBody>
      </p:sp>
      <p:sp>
        <p:nvSpPr>
          <p:cNvPr name="TextBox 25" id="25"/>
          <p:cNvSpPr txBox="true"/>
          <p:nvPr/>
        </p:nvSpPr>
        <p:spPr>
          <a:xfrm rot="-2107969">
            <a:off x="13439368" y="6890764"/>
            <a:ext cx="2881608" cy="67865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80"/>
              </a:lnSpc>
              <a:spcBef>
                <a:spcPct val="0"/>
              </a:spcBef>
            </a:pPr>
            <a:r>
              <a:rPr lang="en-US" sz="2200">
                <a:solidFill>
                  <a:srgbClr val="E5E1DA"/>
                </a:solidFill>
                <a:latin typeface="Lato"/>
                <a:ea typeface="Lato"/>
                <a:cs typeface="Lato"/>
                <a:sym typeface="Lato"/>
              </a:rPr>
              <a:t>Εκπαίδευση Μοντέλου</a:t>
            </a:r>
          </a:p>
        </p:txBody>
      </p:sp>
      <p:sp>
        <p:nvSpPr>
          <p:cNvPr name="Freeform 26" id="26"/>
          <p:cNvSpPr/>
          <p:nvPr/>
        </p:nvSpPr>
        <p:spPr>
          <a:xfrm flipH="false" flipV="false" rot="-6756923">
            <a:off x="-1870874" y="7824376"/>
            <a:ext cx="5459645" cy="6320863"/>
          </a:xfrm>
          <a:custGeom>
            <a:avLst/>
            <a:gdLst/>
            <a:ahLst/>
            <a:cxnLst/>
            <a:rect r="r" b="b" t="t" l="l"/>
            <a:pathLst>
              <a:path h="6320863" w="5459645">
                <a:moveTo>
                  <a:pt x="0" y="0"/>
                </a:moveTo>
                <a:lnTo>
                  <a:pt x="5459645" y="0"/>
                </a:lnTo>
                <a:lnTo>
                  <a:pt x="5459645" y="6320862"/>
                </a:lnTo>
                <a:lnTo>
                  <a:pt x="0" y="6320862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0"/>
            </a:stretch>
          </a:blipFill>
        </p:spPr>
      </p:sp>
      <p:sp>
        <p:nvSpPr>
          <p:cNvPr name="TextBox 27" id="27"/>
          <p:cNvSpPr txBox="true"/>
          <p:nvPr/>
        </p:nvSpPr>
        <p:spPr>
          <a:xfrm rot="0">
            <a:off x="1028700" y="8545085"/>
            <a:ext cx="426986" cy="71321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>
              <a:lnSpc>
                <a:spcPts val="5500"/>
              </a:lnSpc>
            </a:pPr>
            <a:r>
              <a:rPr lang="en-US" sz="5000">
                <a:solidFill>
                  <a:srgbClr val="FFFFFF"/>
                </a:solidFill>
                <a:latin typeface="Heebo Black"/>
                <a:ea typeface="Heebo Black"/>
                <a:cs typeface="Heebo Black"/>
                <a:sym typeface="Heebo Black"/>
              </a:rPr>
              <a:t>7</a:t>
            </a:r>
          </a:p>
        </p:txBody>
      </p:sp>
    </p:spTree>
  </p:cSld>
  <p:clrMapOvr>
    <a:masterClrMapping/>
  </p:clrMapOvr>
</p:sld>
</file>

<file path=ppt/slides/slide9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1028700" y="1028700"/>
            <a:ext cx="4735546" cy="743070"/>
            <a:chOff x="0" y="0"/>
            <a:chExt cx="7020169" cy="1101558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7020169" cy="1101558"/>
            </a:xfrm>
            <a:custGeom>
              <a:avLst/>
              <a:gdLst/>
              <a:ahLst/>
              <a:cxnLst/>
              <a:rect r="r" b="b" t="t" l="l"/>
              <a:pathLst>
                <a:path h="1101558" w="7020169">
                  <a:moveTo>
                    <a:pt x="32697" y="0"/>
                  </a:moveTo>
                  <a:lnTo>
                    <a:pt x="6987472" y="0"/>
                  </a:lnTo>
                  <a:cubicBezTo>
                    <a:pt x="6996144" y="0"/>
                    <a:pt x="7004461" y="3445"/>
                    <a:pt x="7010592" y="9577"/>
                  </a:cubicBezTo>
                  <a:cubicBezTo>
                    <a:pt x="7016724" y="15709"/>
                    <a:pt x="7020169" y="24025"/>
                    <a:pt x="7020169" y="32697"/>
                  </a:cubicBezTo>
                  <a:lnTo>
                    <a:pt x="7020169" y="1068861"/>
                  </a:lnTo>
                  <a:cubicBezTo>
                    <a:pt x="7020169" y="1077532"/>
                    <a:pt x="7016724" y="1085849"/>
                    <a:pt x="7010592" y="1091981"/>
                  </a:cubicBezTo>
                  <a:cubicBezTo>
                    <a:pt x="7004461" y="1098113"/>
                    <a:pt x="6996144" y="1101558"/>
                    <a:pt x="6987472" y="1101558"/>
                  </a:cubicBezTo>
                  <a:lnTo>
                    <a:pt x="32697" y="1101558"/>
                  </a:lnTo>
                  <a:cubicBezTo>
                    <a:pt x="24025" y="1101558"/>
                    <a:pt x="15709" y="1098113"/>
                    <a:pt x="9577" y="1091981"/>
                  </a:cubicBezTo>
                  <a:cubicBezTo>
                    <a:pt x="3445" y="1085849"/>
                    <a:pt x="0" y="1077532"/>
                    <a:pt x="0" y="1068861"/>
                  </a:cubicBezTo>
                  <a:lnTo>
                    <a:pt x="0" y="32697"/>
                  </a:lnTo>
                  <a:cubicBezTo>
                    <a:pt x="0" y="24025"/>
                    <a:pt x="3445" y="15709"/>
                    <a:pt x="9577" y="9577"/>
                  </a:cubicBezTo>
                  <a:cubicBezTo>
                    <a:pt x="15709" y="3445"/>
                    <a:pt x="24025" y="0"/>
                    <a:pt x="32697" y="0"/>
                  </a:cubicBezTo>
                  <a:close/>
                </a:path>
              </a:pathLst>
            </a:custGeom>
            <a:solidFill>
              <a:srgbClr val="FFFFFF"/>
            </a:solidFill>
            <a:ln w="9525" cap="sq">
              <a:solidFill>
                <a:srgbClr val="000000"/>
              </a:solidFill>
              <a:prstDash val="solid"/>
              <a:miter/>
            </a:ln>
          </p:spPr>
        </p:sp>
        <p:sp>
          <p:nvSpPr>
            <p:cNvPr name="TextBox 4" id="4"/>
            <p:cNvSpPr txBox="true"/>
            <p:nvPr/>
          </p:nvSpPr>
          <p:spPr>
            <a:xfrm>
              <a:off x="0" y="-47625"/>
              <a:ext cx="7020169" cy="1149183"/>
            </a:xfrm>
            <a:prstGeom prst="rect">
              <a:avLst/>
            </a:prstGeom>
          </p:spPr>
          <p:txBody>
            <a:bodyPr anchor="ctr" rtlCol="false" tIns="254000" lIns="254000" bIns="254000" rIns="254000"/>
            <a:lstStyle/>
            <a:p>
              <a:pPr algn="l">
                <a:lnSpc>
                  <a:spcPts val="2100"/>
                </a:lnSpc>
              </a:pPr>
              <a:r>
                <a:rPr lang="en-US" sz="1500" b="true">
                  <a:solidFill>
                    <a:srgbClr val="100F0D"/>
                  </a:solidFill>
                  <a:latin typeface="Arimo Bold"/>
                  <a:ea typeface="Arimo Bold"/>
                  <a:cs typeface="Arimo Bold"/>
                  <a:sym typeface="Arimo Bold"/>
                </a:rPr>
                <a:t>Ποια</a:t>
              </a:r>
              <a:r>
                <a:rPr lang="en-US" sz="1500" b="true">
                  <a:solidFill>
                    <a:srgbClr val="100F0D"/>
                  </a:solidFill>
                  <a:latin typeface="Arimo Bold"/>
                  <a:ea typeface="Arimo Bold"/>
                  <a:cs typeface="Arimo Bold"/>
                  <a:sym typeface="Arimo Bold"/>
                </a:rPr>
                <a:t> ήταν η μεγαλύτερη πρόκληση του project;</a:t>
              </a:r>
            </a:p>
          </p:txBody>
        </p:sp>
      </p:grpSp>
      <p:grpSp>
        <p:nvGrpSpPr>
          <p:cNvPr name="Group 5" id="5"/>
          <p:cNvGrpSpPr/>
          <p:nvPr/>
        </p:nvGrpSpPr>
        <p:grpSpPr>
          <a:xfrm rot="-510640">
            <a:off x="5820324" y="1025566"/>
            <a:ext cx="6647352" cy="8235867"/>
            <a:chOff x="0" y="0"/>
            <a:chExt cx="8863135" cy="10981157"/>
          </a:xfrm>
        </p:grpSpPr>
        <p:sp>
          <p:nvSpPr>
            <p:cNvPr name="Freeform 6" id="6"/>
            <p:cNvSpPr/>
            <p:nvPr/>
          </p:nvSpPr>
          <p:spPr>
            <a:xfrm flipH="false" flipV="false" rot="0">
              <a:off x="0" y="0"/>
              <a:ext cx="8863135" cy="10981157"/>
            </a:xfrm>
            <a:custGeom>
              <a:avLst/>
              <a:gdLst/>
              <a:ahLst/>
              <a:cxnLst/>
              <a:rect r="r" b="b" t="t" l="l"/>
              <a:pathLst>
                <a:path h="10981157" w="8863135">
                  <a:moveTo>
                    <a:pt x="0" y="0"/>
                  </a:moveTo>
                  <a:lnTo>
                    <a:pt x="8863135" y="0"/>
                  </a:lnTo>
                  <a:lnTo>
                    <a:pt x="8863135" y="10981157"/>
                  </a:lnTo>
                  <a:lnTo>
                    <a:pt x="0" y="10981157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/>
              <a:stretch>
                <a:fillRect l="0" t="0" r="0" b="0"/>
              </a:stretch>
            </a:blipFill>
          </p:spPr>
        </p:sp>
      </p:grpSp>
      <p:grpSp>
        <p:nvGrpSpPr>
          <p:cNvPr name="Group 7" id="7"/>
          <p:cNvGrpSpPr/>
          <p:nvPr/>
        </p:nvGrpSpPr>
        <p:grpSpPr>
          <a:xfrm rot="0">
            <a:off x="12523754" y="2496276"/>
            <a:ext cx="4735546" cy="1506792"/>
            <a:chOff x="0" y="0"/>
            <a:chExt cx="7020169" cy="2233731"/>
          </a:xfrm>
        </p:grpSpPr>
        <p:sp>
          <p:nvSpPr>
            <p:cNvPr name="Freeform 8" id="8"/>
            <p:cNvSpPr/>
            <p:nvPr/>
          </p:nvSpPr>
          <p:spPr>
            <a:xfrm flipH="false" flipV="false" rot="0">
              <a:off x="0" y="0"/>
              <a:ext cx="7020169" cy="2233731"/>
            </a:xfrm>
            <a:custGeom>
              <a:avLst/>
              <a:gdLst/>
              <a:ahLst/>
              <a:cxnLst/>
              <a:rect r="r" b="b" t="t" l="l"/>
              <a:pathLst>
                <a:path h="2233731" w="7020169">
                  <a:moveTo>
                    <a:pt x="32697" y="0"/>
                  </a:moveTo>
                  <a:lnTo>
                    <a:pt x="6987472" y="0"/>
                  </a:lnTo>
                  <a:cubicBezTo>
                    <a:pt x="6996144" y="0"/>
                    <a:pt x="7004461" y="3445"/>
                    <a:pt x="7010592" y="9577"/>
                  </a:cubicBezTo>
                  <a:cubicBezTo>
                    <a:pt x="7016724" y="15709"/>
                    <a:pt x="7020169" y="24025"/>
                    <a:pt x="7020169" y="32697"/>
                  </a:cubicBezTo>
                  <a:lnTo>
                    <a:pt x="7020169" y="2201034"/>
                  </a:lnTo>
                  <a:cubicBezTo>
                    <a:pt x="7020169" y="2209706"/>
                    <a:pt x="7016724" y="2218022"/>
                    <a:pt x="7010592" y="2224154"/>
                  </a:cubicBezTo>
                  <a:cubicBezTo>
                    <a:pt x="7004461" y="2230286"/>
                    <a:pt x="6996144" y="2233731"/>
                    <a:pt x="6987472" y="2233731"/>
                  </a:cubicBezTo>
                  <a:lnTo>
                    <a:pt x="32697" y="2233731"/>
                  </a:lnTo>
                  <a:cubicBezTo>
                    <a:pt x="24025" y="2233731"/>
                    <a:pt x="15709" y="2230286"/>
                    <a:pt x="9577" y="2224154"/>
                  </a:cubicBezTo>
                  <a:cubicBezTo>
                    <a:pt x="3445" y="2218022"/>
                    <a:pt x="0" y="2209706"/>
                    <a:pt x="0" y="2201034"/>
                  </a:cubicBezTo>
                  <a:lnTo>
                    <a:pt x="0" y="32697"/>
                  </a:lnTo>
                  <a:cubicBezTo>
                    <a:pt x="0" y="24025"/>
                    <a:pt x="3445" y="15709"/>
                    <a:pt x="9577" y="9577"/>
                  </a:cubicBezTo>
                  <a:cubicBezTo>
                    <a:pt x="15709" y="3445"/>
                    <a:pt x="24025" y="0"/>
                    <a:pt x="32697" y="0"/>
                  </a:cubicBezTo>
                  <a:close/>
                </a:path>
              </a:pathLst>
            </a:custGeom>
            <a:gradFill rotWithShape="true">
              <a:gsLst>
                <a:gs pos="0">
                  <a:srgbClr val="000000">
                    <a:alpha val="100000"/>
                  </a:srgbClr>
                </a:gs>
                <a:gs pos="100000">
                  <a:srgbClr val="8D0A75">
                    <a:alpha val="100000"/>
                  </a:srgbClr>
                </a:gs>
              </a:gsLst>
              <a:lin ang="5400000"/>
            </a:gradFill>
            <a:ln w="9525" cap="sq">
              <a:solidFill>
                <a:srgbClr val="000000"/>
              </a:solidFill>
              <a:prstDash val="solid"/>
              <a:miter/>
            </a:ln>
          </p:spPr>
        </p:sp>
        <p:sp>
          <p:nvSpPr>
            <p:cNvPr name="TextBox 9" id="9"/>
            <p:cNvSpPr txBox="true"/>
            <p:nvPr/>
          </p:nvSpPr>
          <p:spPr>
            <a:xfrm>
              <a:off x="0" y="-47625"/>
              <a:ext cx="7020169" cy="2281356"/>
            </a:xfrm>
            <a:prstGeom prst="rect">
              <a:avLst/>
            </a:prstGeom>
          </p:spPr>
          <p:txBody>
            <a:bodyPr anchor="ctr" rtlCol="false" tIns="254000" lIns="254000" bIns="254000" rIns="254000"/>
            <a:lstStyle/>
            <a:p>
              <a:pPr algn="l">
                <a:lnSpc>
                  <a:spcPts val="2100"/>
                </a:lnSpc>
              </a:pPr>
              <a:r>
                <a:rPr lang="en-US" sz="1500" b="true">
                  <a:solidFill>
                    <a:srgbClr val="FFFFFF"/>
                  </a:solidFill>
                  <a:latin typeface="Arimo Bold"/>
                  <a:ea typeface="Arimo Bold"/>
                  <a:cs typeface="Arimo Bold"/>
                  <a:sym typeface="Arimo Bold"/>
                </a:rPr>
                <a:t>Η μεγαλύτερη πρόκληση ήταν η βελτιστοποίηση του AI μοντέλου για να τρέχει αποδοτικά σε κινητές συσκευές  με χρίση openCV.</a:t>
              </a:r>
            </a:p>
          </p:txBody>
        </p:sp>
      </p:grpSp>
      <p:grpSp>
        <p:nvGrpSpPr>
          <p:cNvPr name="Group 10" id="10"/>
          <p:cNvGrpSpPr/>
          <p:nvPr/>
        </p:nvGrpSpPr>
        <p:grpSpPr>
          <a:xfrm rot="0">
            <a:off x="1028700" y="4003068"/>
            <a:ext cx="4735546" cy="743070"/>
            <a:chOff x="0" y="0"/>
            <a:chExt cx="7020169" cy="1101558"/>
          </a:xfrm>
        </p:grpSpPr>
        <p:sp>
          <p:nvSpPr>
            <p:cNvPr name="Freeform 11" id="11"/>
            <p:cNvSpPr/>
            <p:nvPr/>
          </p:nvSpPr>
          <p:spPr>
            <a:xfrm flipH="false" flipV="false" rot="0">
              <a:off x="0" y="0"/>
              <a:ext cx="7020169" cy="1101558"/>
            </a:xfrm>
            <a:custGeom>
              <a:avLst/>
              <a:gdLst/>
              <a:ahLst/>
              <a:cxnLst/>
              <a:rect r="r" b="b" t="t" l="l"/>
              <a:pathLst>
                <a:path h="1101558" w="7020169">
                  <a:moveTo>
                    <a:pt x="32697" y="0"/>
                  </a:moveTo>
                  <a:lnTo>
                    <a:pt x="6987472" y="0"/>
                  </a:lnTo>
                  <a:cubicBezTo>
                    <a:pt x="6996144" y="0"/>
                    <a:pt x="7004461" y="3445"/>
                    <a:pt x="7010592" y="9577"/>
                  </a:cubicBezTo>
                  <a:cubicBezTo>
                    <a:pt x="7016724" y="15709"/>
                    <a:pt x="7020169" y="24025"/>
                    <a:pt x="7020169" y="32697"/>
                  </a:cubicBezTo>
                  <a:lnTo>
                    <a:pt x="7020169" y="1068861"/>
                  </a:lnTo>
                  <a:cubicBezTo>
                    <a:pt x="7020169" y="1077532"/>
                    <a:pt x="7016724" y="1085849"/>
                    <a:pt x="7010592" y="1091981"/>
                  </a:cubicBezTo>
                  <a:cubicBezTo>
                    <a:pt x="7004461" y="1098113"/>
                    <a:pt x="6996144" y="1101558"/>
                    <a:pt x="6987472" y="1101558"/>
                  </a:cubicBezTo>
                  <a:lnTo>
                    <a:pt x="32697" y="1101558"/>
                  </a:lnTo>
                  <a:cubicBezTo>
                    <a:pt x="24025" y="1101558"/>
                    <a:pt x="15709" y="1098113"/>
                    <a:pt x="9577" y="1091981"/>
                  </a:cubicBezTo>
                  <a:cubicBezTo>
                    <a:pt x="3445" y="1085849"/>
                    <a:pt x="0" y="1077532"/>
                    <a:pt x="0" y="1068861"/>
                  </a:cubicBezTo>
                  <a:lnTo>
                    <a:pt x="0" y="32697"/>
                  </a:lnTo>
                  <a:cubicBezTo>
                    <a:pt x="0" y="24025"/>
                    <a:pt x="3445" y="15709"/>
                    <a:pt x="9577" y="9577"/>
                  </a:cubicBezTo>
                  <a:cubicBezTo>
                    <a:pt x="15709" y="3445"/>
                    <a:pt x="24025" y="0"/>
                    <a:pt x="32697" y="0"/>
                  </a:cubicBezTo>
                  <a:close/>
                </a:path>
              </a:pathLst>
            </a:custGeom>
            <a:solidFill>
              <a:srgbClr val="FFFFFF"/>
            </a:solidFill>
            <a:ln w="9525" cap="sq">
              <a:solidFill>
                <a:srgbClr val="000000"/>
              </a:solidFill>
              <a:prstDash val="solid"/>
              <a:miter/>
            </a:ln>
          </p:spPr>
        </p:sp>
        <p:sp>
          <p:nvSpPr>
            <p:cNvPr name="TextBox 12" id="12"/>
            <p:cNvSpPr txBox="true"/>
            <p:nvPr/>
          </p:nvSpPr>
          <p:spPr>
            <a:xfrm>
              <a:off x="0" y="-47625"/>
              <a:ext cx="7020169" cy="1149183"/>
            </a:xfrm>
            <a:prstGeom prst="rect">
              <a:avLst/>
            </a:prstGeom>
          </p:spPr>
          <p:txBody>
            <a:bodyPr anchor="ctr" rtlCol="false" tIns="254000" lIns="254000" bIns="254000" rIns="254000"/>
            <a:lstStyle/>
            <a:p>
              <a:pPr algn="l">
                <a:lnSpc>
                  <a:spcPts val="2100"/>
                </a:lnSpc>
              </a:pPr>
              <a:r>
                <a:rPr lang="en-US" sz="1500" b="true">
                  <a:solidFill>
                    <a:srgbClr val="100F0D"/>
                  </a:solidFill>
                  <a:latin typeface="Arimo Bold"/>
                  <a:ea typeface="Arimo Bold"/>
                  <a:cs typeface="Arimo Bold"/>
                  <a:sym typeface="Arimo Bold"/>
                </a:rPr>
                <a:t>Πόσο ήταν το μέγεθος το dataset;</a:t>
              </a:r>
            </a:p>
          </p:txBody>
        </p:sp>
      </p:grpSp>
      <p:grpSp>
        <p:nvGrpSpPr>
          <p:cNvPr name="Group 13" id="13"/>
          <p:cNvGrpSpPr/>
          <p:nvPr/>
        </p:nvGrpSpPr>
        <p:grpSpPr>
          <a:xfrm rot="0">
            <a:off x="12523754" y="5143500"/>
            <a:ext cx="4735546" cy="1506792"/>
            <a:chOff x="0" y="0"/>
            <a:chExt cx="7020169" cy="2233731"/>
          </a:xfrm>
        </p:grpSpPr>
        <p:sp>
          <p:nvSpPr>
            <p:cNvPr name="Freeform 14" id="14"/>
            <p:cNvSpPr/>
            <p:nvPr/>
          </p:nvSpPr>
          <p:spPr>
            <a:xfrm flipH="false" flipV="false" rot="0">
              <a:off x="0" y="0"/>
              <a:ext cx="7020169" cy="2233731"/>
            </a:xfrm>
            <a:custGeom>
              <a:avLst/>
              <a:gdLst/>
              <a:ahLst/>
              <a:cxnLst/>
              <a:rect r="r" b="b" t="t" l="l"/>
              <a:pathLst>
                <a:path h="2233731" w="7020169">
                  <a:moveTo>
                    <a:pt x="32697" y="0"/>
                  </a:moveTo>
                  <a:lnTo>
                    <a:pt x="6987472" y="0"/>
                  </a:lnTo>
                  <a:cubicBezTo>
                    <a:pt x="6996144" y="0"/>
                    <a:pt x="7004461" y="3445"/>
                    <a:pt x="7010592" y="9577"/>
                  </a:cubicBezTo>
                  <a:cubicBezTo>
                    <a:pt x="7016724" y="15709"/>
                    <a:pt x="7020169" y="24025"/>
                    <a:pt x="7020169" y="32697"/>
                  </a:cubicBezTo>
                  <a:lnTo>
                    <a:pt x="7020169" y="2201034"/>
                  </a:lnTo>
                  <a:cubicBezTo>
                    <a:pt x="7020169" y="2209706"/>
                    <a:pt x="7016724" y="2218022"/>
                    <a:pt x="7010592" y="2224154"/>
                  </a:cubicBezTo>
                  <a:cubicBezTo>
                    <a:pt x="7004461" y="2230286"/>
                    <a:pt x="6996144" y="2233731"/>
                    <a:pt x="6987472" y="2233731"/>
                  </a:cubicBezTo>
                  <a:lnTo>
                    <a:pt x="32697" y="2233731"/>
                  </a:lnTo>
                  <a:cubicBezTo>
                    <a:pt x="24025" y="2233731"/>
                    <a:pt x="15709" y="2230286"/>
                    <a:pt x="9577" y="2224154"/>
                  </a:cubicBezTo>
                  <a:cubicBezTo>
                    <a:pt x="3445" y="2218022"/>
                    <a:pt x="0" y="2209706"/>
                    <a:pt x="0" y="2201034"/>
                  </a:cubicBezTo>
                  <a:lnTo>
                    <a:pt x="0" y="32697"/>
                  </a:lnTo>
                  <a:cubicBezTo>
                    <a:pt x="0" y="24025"/>
                    <a:pt x="3445" y="15709"/>
                    <a:pt x="9577" y="9577"/>
                  </a:cubicBezTo>
                  <a:cubicBezTo>
                    <a:pt x="15709" y="3445"/>
                    <a:pt x="24025" y="0"/>
                    <a:pt x="32697" y="0"/>
                  </a:cubicBezTo>
                  <a:close/>
                </a:path>
              </a:pathLst>
            </a:custGeom>
            <a:gradFill rotWithShape="true">
              <a:gsLst>
                <a:gs pos="0">
                  <a:srgbClr val="000000">
                    <a:alpha val="100000"/>
                  </a:srgbClr>
                </a:gs>
                <a:gs pos="100000">
                  <a:srgbClr val="8D0A75">
                    <a:alpha val="100000"/>
                  </a:srgbClr>
                </a:gs>
              </a:gsLst>
              <a:lin ang="5400000"/>
            </a:gradFill>
            <a:ln w="9525" cap="sq">
              <a:solidFill>
                <a:srgbClr val="000000"/>
              </a:solidFill>
              <a:prstDash val="solid"/>
              <a:miter/>
            </a:ln>
          </p:spPr>
        </p:sp>
        <p:sp>
          <p:nvSpPr>
            <p:cNvPr name="TextBox 15" id="15"/>
            <p:cNvSpPr txBox="true"/>
            <p:nvPr/>
          </p:nvSpPr>
          <p:spPr>
            <a:xfrm>
              <a:off x="0" y="-47625"/>
              <a:ext cx="7020169" cy="2281356"/>
            </a:xfrm>
            <a:prstGeom prst="rect">
              <a:avLst/>
            </a:prstGeom>
          </p:spPr>
          <p:txBody>
            <a:bodyPr anchor="ctr" rtlCol="false" tIns="254000" lIns="254000" bIns="254000" rIns="254000"/>
            <a:lstStyle/>
            <a:p>
              <a:pPr algn="l">
                <a:lnSpc>
                  <a:spcPts val="2100"/>
                </a:lnSpc>
              </a:pPr>
              <a:r>
                <a:rPr lang="en-US" sz="1500" b="true">
                  <a:solidFill>
                    <a:srgbClr val="FFFFFF"/>
                  </a:solidFill>
                  <a:latin typeface="Arimo Bold"/>
                  <a:ea typeface="Arimo Bold"/>
                  <a:cs typeface="Arimo Bold"/>
                  <a:sym typeface="Arimo Bold"/>
                </a:rPr>
                <a:t>Το μέγεθος ήταν 12.000 φωτογραφίες + 12.000 ακόμα για δημιουργία διαφορετικών μοντέλων (5 συνολικά). Επίσης χρίση της τεχνικής Data Augmentation.</a:t>
              </a:r>
            </a:p>
          </p:txBody>
        </p:sp>
      </p:grpSp>
      <p:grpSp>
        <p:nvGrpSpPr>
          <p:cNvPr name="Group 16" id="16"/>
          <p:cNvGrpSpPr/>
          <p:nvPr/>
        </p:nvGrpSpPr>
        <p:grpSpPr>
          <a:xfrm rot="0">
            <a:off x="1028700" y="6515314"/>
            <a:ext cx="4735546" cy="743070"/>
            <a:chOff x="0" y="0"/>
            <a:chExt cx="7020169" cy="1101558"/>
          </a:xfrm>
        </p:grpSpPr>
        <p:sp>
          <p:nvSpPr>
            <p:cNvPr name="Freeform 17" id="17"/>
            <p:cNvSpPr/>
            <p:nvPr/>
          </p:nvSpPr>
          <p:spPr>
            <a:xfrm flipH="false" flipV="false" rot="0">
              <a:off x="0" y="0"/>
              <a:ext cx="7020169" cy="1101558"/>
            </a:xfrm>
            <a:custGeom>
              <a:avLst/>
              <a:gdLst/>
              <a:ahLst/>
              <a:cxnLst/>
              <a:rect r="r" b="b" t="t" l="l"/>
              <a:pathLst>
                <a:path h="1101558" w="7020169">
                  <a:moveTo>
                    <a:pt x="32697" y="0"/>
                  </a:moveTo>
                  <a:lnTo>
                    <a:pt x="6987472" y="0"/>
                  </a:lnTo>
                  <a:cubicBezTo>
                    <a:pt x="6996144" y="0"/>
                    <a:pt x="7004461" y="3445"/>
                    <a:pt x="7010592" y="9577"/>
                  </a:cubicBezTo>
                  <a:cubicBezTo>
                    <a:pt x="7016724" y="15709"/>
                    <a:pt x="7020169" y="24025"/>
                    <a:pt x="7020169" y="32697"/>
                  </a:cubicBezTo>
                  <a:lnTo>
                    <a:pt x="7020169" y="1068861"/>
                  </a:lnTo>
                  <a:cubicBezTo>
                    <a:pt x="7020169" y="1077532"/>
                    <a:pt x="7016724" y="1085849"/>
                    <a:pt x="7010592" y="1091981"/>
                  </a:cubicBezTo>
                  <a:cubicBezTo>
                    <a:pt x="7004461" y="1098113"/>
                    <a:pt x="6996144" y="1101558"/>
                    <a:pt x="6987472" y="1101558"/>
                  </a:cubicBezTo>
                  <a:lnTo>
                    <a:pt x="32697" y="1101558"/>
                  </a:lnTo>
                  <a:cubicBezTo>
                    <a:pt x="24025" y="1101558"/>
                    <a:pt x="15709" y="1098113"/>
                    <a:pt x="9577" y="1091981"/>
                  </a:cubicBezTo>
                  <a:cubicBezTo>
                    <a:pt x="3445" y="1085849"/>
                    <a:pt x="0" y="1077532"/>
                    <a:pt x="0" y="1068861"/>
                  </a:cubicBezTo>
                  <a:lnTo>
                    <a:pt x="0" y="32697"/>
                  </a:lnTo>
                  <a:cubicBezTo>
                    <a:pt x="0" y="24025"/>
                    <a:pt x="3445" y="15709"/>
                    <a:pt x="9577" y="9577"/>
                  </a:cubicBezTo>
                  <a:cubicBezTo>
                    <a:pt x="15709" y="3445"/>
                    <a:pt x="24025" y="0"/>
                    <a:pt x="32697" y="0"/>
                  </a:cubicBezTo>
                  <a:close/>
                </a:path>
              </a:pathLst>
            </a:custGeom>
            <a:solidFill>
              <a:srgbClr val="FFFFFF"/>
            </a:solidFill>
            <a:ln w="9525" cap="sq">
              <a:solidFill>
                <a:srgbClr val="000000"/>
              </a:solidFill>
              <a:prstDash val="solid"/>
              <a:miter/>
            </a:ln>
          </p:spPr>
        </p:sp>
        <p:sp>
          <p:nvSpPr>
            <p:cNvPr name="TextBox 18" id="18"/>
            <p:cNvSpPr txBox="true"/>
            <p:nvPr/>
          </p:nvSpPr>
          <p:spPr>
            <a:xfrm>
              <a:off x="0" y="-47625"/>
              <a:ext cx="7020169" cy="1149183"/>
            </a:xfrm>
            <a:prstGeom prst="rect">
              <a:avLst/>
            </a:prstGeom>
          </p:spPr>
          <p:txBody>
            <a:bodyPr anchor="ctr" rtlCol="false" tIns="254000" lIns="254000" bIns="254000" rIns="254000"/>
            <a:lstStyle/>
            <a:p>
              <a:pPr algn="l">
                <a:lnSpc>
                  <a:spcPts val="2100"/>
                </a:lnSpc>
              </a:pPr>
              <a:r>
                <a:rPr lang="en-US" sz="1500" b="true">
                  <a:solidFill>
                    <a:srgbClr val="100F0D"/>
                  </a:solidFill>
                  <a:latin typeface="Arimo Bold"/>
                  <a:ea typeface="Arimo Bold"/>
                  <a:cs typeface="Arimo Bold"/>
                  <a:sym typeface="Arimo Bold"/>
                </a:rPr>
                <a:t>Επόμενα βήματα;</a:t>
              </a:r>
            </a:p>
          </p:txBody>
        </p:sp>
      </p:grpSp>
      <p:grpSp>
        <p:nvGrpSpPr>
          <p:cNvPr name="Group 19" id="19"/>
          <p:cNvGrpSpPr/>
          <p:nvPr/>
        </p:nvGrpSpPr>
        <p:grpSpPr>
          <a:xfrm rot="0">
            <a:off x="12523754" y="8284908"/>
            <a:ext cx="4735546" cy="973392"/>
            <a:chOff x="0" y="0"/>
            <a:chExt cx="7020169" cy="1442997"/>
          </a:xfrm>
        </p:grpSpPr>
        <p:sp>
          <p:nvSpPr>
            <p:cNvPr name="Freeform 20" id="20"/>
            <p:cNvSpPr/>
            <p:nvPr/>
          </p:nvSpPr>
          <p:spPr>
            <a:xfrm flipH="false" flipV="false" rot="0">
              <a:off x="0" y="0"/>
              <a:ext cx="7020169" cy="1442997"/>
            </a:xfrm>
            <a:custGeom>
              <a:avLst/>
              <a:gdLst/>
              <a:ahLst/>
              <a:cxnLst/>
              <a:rect r="r" b="b" t="t" l="l"/>
              <a:pathLst>
                <a:path h="1442997" w="7020169">
                  <a:moveTo>
                    <a:pt x="32697" y="0"/>
                  </a:moveTo>
                  <a:lnTo>
                    <a:pt x="6987472" y="0"/>
                  </a:lnTo>
                  <a:cubicBezTo>
                    <a:pt x="6996144" y="0"/>
                    <a:pt x="7004461" y="3445"/>
                    <a:pt x="7010592" y="9577"/>
                  </a:cubicBezTo>
                  <a:cubicBezTo>
                    <a:pt x="7016724" y="15709"/>
                    <a:pt x="7020169" y="24025"/>
                    <a:pt x="7020169" y="32697"/>
                  </a:cubicBezTo>
                  <a:lnTo>
                    <a:pt x="7020169" y="1410300"/>
                  </a:lnTo>
                  <a:cubicBezTo>
                    <a:pt x="7020169" y="1418971"/>
                    <a:pt x="7016724" y="1427288"/>
                    <a:pt x="7010592" y="1433420"/>
                  </a:cubicBezTo>
                  <a:cubicBezTo>
                    <a:pt x="7004461" y="1439552"/>
                    <a:pt x="6996144" y="1442997"/>
                    <a:pt x="6987472" y="1442997"/>
                  </a:cubicBezTo>
                  <a:lnTo>
                    <a:pt x="32697" y="1442997"/>
                  </a:lnTo>
                  <a:cubicBezTo>
                    <a:pt x="24025" y="1442997"/>
                    <a:pt x="15709" y="1439552"/>
                    <a:pt x="9577" y="1433420"/>
                  </a:cubicBezTo>
                  <a:cubicBezTo>
                    <a:pt x="3445" y="1427288"/>
                    <a:pt x="0" y="1418971"/>
                    <a:pt x="0" y="1410300"/>
                  </a:cubicBezTo>
                  <a:lnTo>
                    <a:pt x="0" y="32697"/>
                  </a:lnTo>
                  <a:cubicBezTo>
                    <a:pt x="0" y="24025"/>
                    <a:pt x="3445" y="15709"/>
                    <a:pt x="9577" y="9577"/>
                  </a:cubicBezTo>
                  <a:cubicBezTo>
                    <a:pt x="15709" y="3445"/>
                    <a:pt x="24025" y="0"/>
                    <a:pt x="32697" y="0"/>
                  </a:cubicBezTo>
                  <a:close/>
                </a:path>
              </a:pathLst>
            </a:custGeom>
            <a:gradFill rotWithShape="true">
              <a:gsLst>
                <a:gs pos="0">
                  <a:srgbClr val="000000">
                    <a:alpha val="100000"/>
                  </a:srgbClr>
                </a:gs>
                <a:gs pos="100000">
                  <a:srgbClr val="8D0A75">
                    <a:alpha val="100000"/>
                  </a:srgbClr>
                </a:gs>
              </a:gsLst>
              <a:lin ang="5400000"/>
            </a:gradFill>
            <a:ln w="9525" cap="sq">
              <a:solidFill>
                <a:srgbClr val="000000"/>
              </a:solidFill>
              <a:prstDash val="solid"/>
              <a:miter/>
            </a:ln>
          </p:spPr>
        </p:sp>
        <p:sp>
          <p:nvSpPr>
            <p:cNvPr name="TextBox 21" id="21"/>
            <p:cNvSpPr txBox="true"/>
            <p:nvPr/>
          </p:nvSpPr>
          <p:spPr>
            <a:xfrm>
              <a:off x="0" y="-47625"/>
              <a:ext cx="7020169" cy="1490622"/>
            </a:xfrm>
            <a:prstGeom prst="rect">
              <a:avLst/>
            </a:prstGeom>
          </p:spPr>
          <p:txBody>
            <a:bodyPr anchor="ctr" rtlCol="false" tIns="254000" lIns="254000" bIns="254000" rIns="254000"/>
            <a:lstStyle/>
            <a:p>
              <a:pPr algn="l">
                <a:lnSpc>
                  <a:spcPts val="2100"/>
                </a:lnSpc>
              </a:pPr>
              <a:r>
                <a:rPr lang="en-US" sz="1500">
                  <a:solidFill>
                    <a:srgbClr val="FFFFFF"/>
                  </a:solidFill>
                  <a:latin typeface="Arimo"/>
                  <a:ea typeface="Arimo"/>
                  <a:cs typeface="Arimo"/>
                  <a:sym typeface="Arimo"/>
                </a:rPr>
                <a:t>Μετατροπή εφαρμογής για υποστήριξη https://vcl.iti.gr/dataset/gsl/</a:t>
              </a:r>
            </a:p>
          </p:txBody>
        </p:sp>
      </p:grpSp>
      <p:sp>
        <p:nvSpPr>
          <p:cNvPr name="Freeform 22" id="22"/>
          <p:cNvSpPr/>
          <p:nvPr/>
        </p:nvSpPr>
        <p:spPr>
          <a:xfrm flipH="false" flipV="false" rot="2126705">
            <a:off x="15498587" y="-1291960"/>
            <a:ext cx="3288317" cy="3144454"/>
          </a:xfrm>
          <a:custGeom>
            <a:avLst/>
            <a:gdLst/>
            <a:ahLst/>
            <a:cxnLst/>
            <a:rect r="r" b="b" t="t" l="l"/>
            <a:pathLst>
              <a:path h="3144454" w="3288317">
                <a:moveTo>
                  <a:pt x="0" y="0"/>
                </a:moveTo>
                <a:lnTo>
                  <a:pt x="3288318" y="0"/>
                </a:lnTo>
                <a:lnTo>
                  <a:pt x="3288318" y="3144454"/>
                </a:lnTo>
                <a:lnTo>
                  <a:pt x="0" y="3144454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TextBox 23" id="23"/>
          <p:cNvSpPr txBox="true"/>
          <p:nvPr/>
        </p:nvSpPr>
        <p:spPr>
          <a:xfrm rot="0">
            <a:off x="16630035" y="626654"/>
            <a:ext cx="1025423" cy="71321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>
              <a:lnSpc>
                <a:spcPts val="5500"/>
              </a:lnSpc>
            </a:pPr>
            <a:r>
              <a:rPr lang="en-US" sz="5000">
                <a:solidFill>
                  <a:srgbClr val="FFFFFF"/>
                </a:solidFill>
                <a:latin typeface="Heebo Black"/>
                <a:ea typeface="Heebo Black"/>
                <a:cs typeface="Heebo Black"/>
                <a:sym typeface="Heebo Black"/>
              </a:rPr>
              <a:t>8</a:t>
            </a:r>
          </a:p>
        </p:txBody>
      </p:sp>
    </p:spTree>
  </p:cSld>
  <p:clrMapOvr>
    <a:masterClrMapping/>
  </p:clrMapOvr>
  <p:transition spd="slow">
    <p:push dir="l"/>
  </p:transition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terms:created xsi:type="dcterms:W3CDTF">2006-08-16T00:00:00Z</dcterms:created>
  <dc:identifier>DAGbWMY-tFY</dc:identifier>
  <dcterms:modified xsi:type="dcterms:W3CDTF">2011-08-01T06:04:30Z</dcterms:modified>
  <cp:revision>1</cp:revision>
  <dc:title>What are the pricing tiers? How do they work? Add an entry Add an entry</dc:title>
</cp:coreProperties>
</file>