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Nunito"/>
      <p:regular r:id="rId21"/>
      <p:bold r:id="rId22"/>
      <p:italic r:id="rId23"/>
      <p:boldItalic r:id="rId24"/>
    </p:embeddedFont>
    <p:embeddedFont>
      <p:font typeface="Maven Pro"/>
      <p:regular r:id="rId25"/>
      <p:bold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Nunito-bold.fntdata"/><Relationship Id="rId21" Type="http://schemas.openxmlformats.org/officeDocument/2006/relationships/font" Target="fonts/Nunito-regular.fntdata"/><Relationship Id="rId24" Type="http://schemas.openxmlformats.org/officeDocument/2006/relationships/font" Target="fonts/Nunito-boldItalic.fntdata"/><Relationship Id="rId23" Type="http://schemas.openxmlformats.org/officeDocument/2006/relationships/font" Target="fonts/Nuni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avenPro-bold.fntdata"/><Relationship Id="rId25" Type="http://schemas.openxmlformats.org/officeDocument/2006/relationships/font" Target="fonts/MavenPro-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2b3c00ef4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32b3c00ef4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2b3c00ef40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32b3c00ef40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2b3c00ef40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32b3c00ef40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2b3c00ef40_0_3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32b3c00ef40_0_3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2b3c00ef40_0_3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32b3c00ef40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2b3c00ef40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2b3c00ef40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2b3c00ef40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32b3c00ef40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2b3c00ef40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32b3c00ef40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2b3c00ef40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2b3c00ef40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2b3c00ef4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32b3c00ef4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2b3c00ef40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2b3c00ef40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2b3c00ef4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32b3c00ef4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2b3c00ef40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2b3c00ef40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2b3c00ef40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32b3c00ef40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0"/>
              </a:spcBef>
              <a:spcAft>
                <a:spcPts val="0"/>
              </a:spcAft>
              <a:buClr>
                <a:schemeClr val="lt1"/>
              </a:buClr>
              <a:buSzPts val="1100"/>
              <a:buChar char="○"/>
              <a:defRPr>
                <a:solidFill>
                  <a:schemeClr val="lt1"/>
                </a:solidFill>
              </a:defRPr>
            </a:lvl2pPr>
            <a:lvl3pPr indent="-298450" lvl="2" marL="1371600" algn="ctr">
              <a:spcBef>
                <a:spcPts val="0"/>
              </a:spcBef>
              <a:spcAft>
                <a:spcPts val="0"/>
              </a:spcAft>
              <a:buClr>
                <a:schemeClr val="lt1"/>
              </a:buClr>
              <a:buSzPts val="1100"/>
              <a:buChar char="■"/>
              <a:defRPr>
                <a:solidFill>
                  <a:schemeClr val="lt1"/>
                </a:solidFill>
              </a:defRPr>
            </a:lvl3pPr>
            <a:lvl4pPr indent="-298450" lvl="3" marL="1828800" algn="ctr">
              <a:spcBef>
                <a:spcPts val="0"/>
              </a:spcBef>
              <a:spcAft>
                <a:spcPts val="0"/>
              </a:spcAft>
              <a:buClr>
                <a:schemeClr val="lt1"/>
              </a:buClr>
              <a:buSzPts val="1100"/>
              <a:buChar char="●"/>
              <a:defRPr>
                <a:solidFill>
                  <a:schemeClr val="lt1"/>
                </a:solidFill>
              </a:defRPr>
            </a:lvl4pPr>
            <a:lvl5pPr indent="-298450" lvl="4" marL="2286000" algn="ctr">
              <a:spcBef>
                <a:spcPts val="0"/>
              </a:spcBef>
              <a:spcAft>
                <a:spcPts val="0"/>
              </a:spcAft>
              <a:buClr>
                <a:schemeClr val="lt1"/>
              </a:buClr>
              <a:buSzPts val="1100"/>
              <a:buChar char="○"/>
              <a:defRPr>
                <a:solidFill>
                  <a:schemeClr val="lt1"/>
                </a:solidFill>
              </a:defRPr>
            </a:lvl5pPr>
            <a:lvl6pPr indent="-298450" lvl="5" marL="2743200" algn="ctr">
              <a:spcBef>
                <a:spcPts val="0"/>
              </a:spcBef>
              <a:spcAft>
                <a:spcPts val="0"/>
              </a:spcAft>
              <a:buClr>
                <a:schemeClr val="lt1"/>
              </a:buClr>
              <a:buSzPts val="1100"/>
              <a:buChar char="■"/>
              <a:defRPr>
                <a:solidFill>
                  <a:schemeClr val="lt1"/>
                </a:solidFill>
              </a:defRPr>
            </a:lvl6pPr>
            <a:lvl7pPr indent="-298450" lvl="6" marL="3200400" algn="ctr">
              <a:spcBef>
                <a:spcPts val="0"/>
              </a:spcBef>
              <a:spcAft>
                <a:spcPts val="0"/>
              </a:spcAft>
              <a:buClr>
                <a:schemeClr val="lt1"/>
              </a:buClr>
              <a:buSzPts val="1100"/>
              <a:buChar char="●"/>
              <a:defRPr>
                <a:solidFill>
                  <a:schemeClr val="lt1"/>
                </a:solidFill>
              </a:defRPr>
            </a:lvl7pPr>
            <a:lvl8pPr indent="-298450" lvl="7" marL="3657600" algn="ctr">
              <a:spcBef>
                <a:spcPts val="0"/>
              </a:spcBef>
              <a:spcAft>
                <a:spcPts val="0"/>
              </a:spcAft>
              <a:buClr>
                <a:schemeClr val="lt1"/>
              </a:buClr>
              <a:buSzPts val="1100"/>
              <a:buChar char="○"/>
              <a:defRPr>
                <a:solidFill>
                  <a:schemeClr val="lt1"/>
                </a:solidFill>
              </a:defRPr>
            </a:lvl8pPr>
            <a:lvl9pPr indent="-298450" lvl="8" marL="4114800" algn="ctr">
              <a:spcBef>
                <a:spcPts val="0"/>
              </a:spcBef>
              <a:spcAft>
                <a:spcPts val="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ment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rm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jpg"/><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13"/>
          <p:cNvSpPr txBox="1"/>
          <p:nvPr>
            <p:ph type="ctrTitle"/>
          </p:nvPr>
        </p:nvSpPr>
        <p:spPr>
          <a:xfrm>
            <a:off x="268933" y="70900"/>
            <a:ext cx="8520600" cy="2052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l" sz="3580"/>
              <a:t>Δημιουργία απτικών διεπαφών για βοήθεια ατόμων με προβλήματα λεπτής κινητικότητας </a:t>
            </a:r>
            <a:endParaRPr sz="3580"/>
          </a:p>
        </p:txBody>
      </p:sp>
      <p:sp>
        <p:nvSpPr>
          <p:cNvPr id="278" name="Google Shape;278;p13"/>
          <p:cNvSpPr txBox="1"/>
          <p:nvPr>
            <p:ph idx="1" type="subTitle"/>
          </p:nvPr>
        </p:nvSpPr>
        <p:spPr>
          <a:xfrm>
            <a:off x="311700" y="2838025"/>
            <a:ext cx="8520600" cy="135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sz="1800"/>
              <a:t>Παπαδόπουλος Ευθύμιος </a:t>
            </a:r>
            <a:endParaRPr sz="1800"/>
          </a:p>
          <a:p>
            <a:pPr indent="0" lvl="0" marL="0" rtl="0" algn="l">
              <a:spcBef>
                <a:spcPts val="0"/>
              </a:spcBef>
              <a:spcAft>
                <a:spcPts val="0"/>
              </a:spcAft>
              <a:buNone/>
            </a:pPr>
            <a:r>
              <a:rPr lang="el" sz="1800"/>
              <a:t>Τμήμα Μηχανικών Πληροφορικής και Ηλεκτρονικών Συστημάτων </a:t>
            </a:r>
            <a:endParaRPr sz="1800"/>
          </a:p>
          <a:p>
            <a:pPr indent="0" lvl="0" marL="0" rtl="0" algn="l">
              <a:spcBef>
                <a:spcPts val="0"/>
              </a:spcBef>
              <a:spcAft>
                <a:spcPts val="0"/>
              </a:spcAft>
              <a:buNone/>
            </a:pPr>
            <a:r>
              <a:rPr lang="el" sz="1800"/>
              <a:t>Διεθνές Πανεπιστήμιο της Ελλάδος </a:t>
            </a:r>
            <a:endParaRPr sz="1800"/>
          </a:p>
          <a:p>
            <a:pPr indent="0" lvl="0" marL="0" rtl="0" algn="l">
              <a:spcBef>
                <a:spcPts val="0"/>
              </a:spcBef>
              <a:spcAft>
                <a:spcPts val="0"/>
              </a:spcAft>
              <a:buNone/>
            </a:pPr>
            <a:r>
              <a:rPr lang="el" sz="1800"/>
              <a:t>papad.euthimis@gmail.com</a:t>
            </a:r>
            <a:endParaRPr sz="1800"/>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22"/>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p>
            <a:pPr indent="0" lvl="0" marL="0" rtl="0" algn="ctr">
              <a:lnSpc>
                <a:spcPct val="115000"/>
              </a:lnSpc>
              <a:spcBef>
                <a:spcPts val="0"/>
              </a:spcBef>
              <a:spcAft>
                <a:spcPts val="1200"/>
              </a:spcAft>
              <a:buNone/>
            </a:pPr>
            <a:r>
              <a:rPr lang="el" sz="3000">
                <a:latin typeface="Nunito"/>
                <a:ea typeface="Nunito"/>
                <a:cs typeface="Nunito"/>
                <a:sym typeface="Nunito"/>
              </a:rPr>
              <a:t>ARC Pen</a:t>
            </a:r>
            <a:endParaRPr sz="3000"/>
          </a:p>
        </p:txBody>
      </p:sp>
      <p:pic>
        <p:nvPicPr>
          <p:cNvPr id="338" name="Google Shape;338;p22"/>
          <p:cNvPicPr preferRelativeResize="0"/>
          <p:nvPr/>
        </p:nvPicPr>
        <p:blipFill rotWithShape="1">
          <a:blip r:embed="rId3">
            <a:alphaModFix/>
          </a:blip>
          <a:srcRect b="0" l="-2210" r="2209" t="0"/>
          <a:stretch/>
        </p:blipFill>
        <p:spPr>
          <a:xfrm>
            <a:off x="2247750" y="1672450"/>
            <a:ext cx="4835700" cy="2866225"/>
          </a:xfrm>
          <a:prstGeom prst="rect">
            <a:avLst/>
          </a:prstGeom>
          <a:noFill/>
          <a:ln>
            <a:noFill/>
          </a:ln>
        </p:spPr>
      </p:pic>
    </p:spTree>
  </p:cSld>
  <p:clrMapOvr>
    <a:masterClrMapping/>
  </p:clrMapOvr>
  <p:transition spd="med">
    <p:push/>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23"/>
          <p:cNvSpPr txBox="1"/>
          <p:nvPr>
            <p:ph type="title"/>
          </p:nvPr>
        </p:nvSpPr>
        <p:spPr>
          <a:xfrm>
            <a:off x="1303800" y="63925"/>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sz="3022"/>
              <a:t>Απτικές διεπαφές για ομιλία και επικοινωνία</a:t>
            </a:r>
            <a:endParaRPr sz="3022"/>
          </a:p>
        </p:txBody>
      </p:sp>
      <p:sp>
        <p:nvSpPr>
          <p:cNvPr id="344" name="Google Shape;344;p23"/>
          <p:cNvSpPr txBox="1"/>
          <p:nvPr>
            <p:ph idx="1" type="body"/>
          </p:nvPr>
        </p:nvSpPr>
        <p:spPr>
          <a:xfrm>
            <a:off x="1303800" y="1020150"/>
            <a:ext cx="7030500" cy="3511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l" sz="2000"/>
              <a:t>Παράδειγμα: Tactile-ASL Gloves, Neosensory Buzz</a:t>
            </a:r>
            <a:endParaRPr b="1" sz="2000"/>
          </a:p>
          <a:p>
            <a:pPr indent="0" lvl="0" marL="0" rtl="0" algn="l">
              <a:spcBef>
                <a:spcPts val="1200"/>
              </a:spcBef>
              <a:spcAft>
                <a:spcPts val="0"/>
              </a:spcAft>
              <a:buNone/>
            </a:pPr>
            <a:r>
              <a:rPr b="1" lang="el" sz="2000"/>
              <a:t>Πώς βοηθάει:</a:t>
            </a:r>
            <a:endParaRPr b="1" sz="2000"/>
          </a:p>
          <a:p>
            <a:pPr indent="-336550" lvl="0" marL="457200" rtl="0" algn="l">
              <a:spcBef>
                <a:spcPts val="1200"/>
              </a:spcBef>
              <a:spcAft>
                <a:spcPts val="0"/>
              </a:spcAft>
              <a:buSzPts val="1700"/>
              <a:buChar char="●"/>
            </a:pPr>
            <a:r>
              <a:rPr lang="el" sz="1700"/>
              <a:t>Μετατρέπει τη νοηματική γλώσσα σε απτικούς κραδασμούς για βελτιωμένη επικοινωνία.</a:t>
            </a:r>
            <a:endParaRPr sz="1700"/>
          </a:p>
          <a:p>
            <a:pPr indent="-336550" lvl="0" marL="457200" rtl="0" algn="l">
              <a:spcBef>
                <a:spcPts val="0"/>
              </a:spcBef>
              <a:spcAft>
                <a:spcPts val="0"/>
              </a:spcAft>
              <a:buSzPts val="1700"/>
              <a:buChar char="●"/>
            </a:pPr>
            <a:r>
              <a:rPr lang="el" sz="1700"/>
              <a:t>Βοηθά τα άτομα με προβλήματα ομιλίας να μεταφέρουν συναισθήματα και προθέσεις μέσω απτικών ενδείξεων.</a:t>
            </a:r>
            <a:endParaRPr sz="1700"/>
          </a:p>
          <a:p>
            <a:pPr indent="-336550" lvl="0" marL="457200" rtl="0" algn="l">
              <a:spcBef>
                <a:spcPts val="0"/>
              </a:spcBef>
              <a:spcAft>
                <a:spcPts val="0"/>
              </a:spcAft>
              <a:buSzPts val="1700"/>
              <a:buChar char="●"/>
            </a:pPr>
            <a:r>
              <a:rPr lang="el" sz="1700"/>
              <a:t>Βοηθά τους κωφούς-τυφλούς χρήστες μεταφράζοντας τους ήχους σε δονήσεις.</a:t>
            </a:r>
            <a:endParaRPr sz="1700"/>
          </a:p>
        </p:txBody>
      </p:sp>
    </p:spTree>
  </p:cSld>
  <p:clrMapOvr>
    <a:masterClrMapping/>
  </p:clrMapOvr>
  <p:transition spd="med">
    <p:push dir="r"/>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4"/>
          <p:cNvSpPr txBox="1"/>
          <p:nvPr>
            <p:ph type="title"/>
          </p:nvPr>
        </p:nvSpPr>
        <p:spPr>
          <a:xfrm>
            <a:off x="1228950" y="213600"/>
            <a:ext cx="7030500" cy="999300"/>
          </a:xfrm>
          <a:prstGeom prst="rect">
            <a:avLst/>
          </a:prstGeom>
        </p:spPr>
        <p:txBody>
          <a:bodyPr anchorCtr="0" anchor="t" bIns="91425" lIns="91425" spcFirstLastPara="1" rIns="91425" wrap="square" tIns="91425">
            <a:normAutofit/>
          </a:bodyPr>
          <a:lstStyle/>
          <a:p>
            <a:pPr indent="0" lvl="0" marL="0" rtl="0" algn="ctr">
              <a:lnSpc>
                <a:spcPct val="115000"/>
              </a:lnSpc>
              <a:spcBef>
                <a:spcPts val="0"/>
              </a:spcBef>
              <a:spcAft>
                <a:spcPts val="1200"/>
              </a:spcAft>
              <a:buNone/>
            </a:pPr>
            <a:r>
              <a:rPr lang="el" sz="3000">
                <a:latin typeface="Nunito"/>
                <a:ea typeface="Nunito"/>
                <a:cs typeface="Nunito"/>
                <a:sym typeface="Nunito"/>
              </a:rPr>
              <a:t>Neosensory Buzz</a:t>
            </a:r>
            <a:endParaRPr sz="3000"/>
          </a:p>
        </p:txBody>
      </p:sp>
      <p:pic>
        <p:nvPicPr>
          <p:cNvPr id="350" name="Google Shape;350;p24"/>
          <p:cNvPicPr preferRelativeResize="0"/>
          <p:nvPr/>
        </p:nvPicPr>
        <p:blipFill>
          <a:blip r:embed="rId3">
            <a:alphaModFix/>
          </a:blip>
          <a:stretch>
            <a:fillRect/>
          </a:stretch>
        </p:blipFill>
        <p:spPr>
          <a:xfrm>
            <a:off x="1681550" y="1426475"/>
            <a:ext cx="6652750" cy="3237275"/>
          </a:xfrm>
          <a:prstGeom prst="rect">
            <a:avLst/>
          </a:prstGeom>
          <a:noFill/>
          <a:ln>
            <a:noFill/>
          </a:ln>
        </p:spPr>
      </p:pic>
    </p:spTree>
  </p:cSld>
  <p:clrMapOvr>
    <a:masterClrMapping/>
  </p:clrMapOvr>
  <mc:AlternateContent>
    <mc:Choice Requires="p14">
      <p:transition spd="med">
        <p14:flip dir="l"/>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5"/>
          <p:cNvSpPr txBox="1"/>
          <p:nvPr>
            <p:ph type="title"/>
          </p:nvPr>
        </p:nvSpPr>
        <p:spPr>
          <a:xfrm>
            <a:off x="1303800" y="74600"/>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Εργαλεία παιχνιδιών και μάθησης βασισμένα σε απτικά</a:t>
            </a:r>
            <a:endParaRPr/>
          </a:p>
        </p:txBody>
      </p:sp>
      <p:sp>
        <p:nvSpPr>
          <p:cNvPr id="356" name="Google Shape;356;p25"/>
          <p:cNvSpPr txBox="1"/>
          <p:nvPr>
            <p:ph idx="1" type="body"/>
          </p:nvPr>
        </p:nvSpPr>
        <p:spPr>
          <a:xfrm>
            <a:off x="1303800" y="1223325"/>
            <a:ext cx="7030500" cy="3308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l" sz="2000"/>
              <a:t>Παράδειγμα: Project Torino (Microsoft), Haptic VR Therapy Games</a:t>
            </a:r>
            <a:endParaRPr b="1" sz="2000"/>
          </a:p>
          <a:p>
            <a:pPr indent="0" lvl="0" marL="0" rtl="0" algn="l">
              <a:spcBef>
                <a:spcPts val="1200"/>
              </a:spcBef>
              <a:spcAft>
                <a:spcPts val="0"/>
              </a:spcAft>
              <a:buNone/>
            </a:pPr>
            <a:r>
              <a:rPr b="1" lang="el" sz="2000"/>
              <a:t>Πώς βοηθάει:</a:t>
            </a:r>
            <a:endParaRPr b="1" sz="2000"/>
          </a:p>
          <a:p>
            <a:pPr indent="-336550" lvl="0" marL="457200" rtl="0" algn="l">
              <a:spcBef>
                <a:spcPts val="1200"/>
              </a:spcBef>
              <a:spcAft>
                <a:spcPts val="0"/>
              </a:spcAft>
              <a:buSzPts val="1700"/>
              <a:buChar char="●"/>
            </a:pPr>
            <a:r>
              <a:rPr lang="el" sz="1700"/>
              <a:t>Διδάσκει σε παιδιά με κινητικά προβλήματα να κωδικοποιούν μέσω μιας απτικής γλώσσας προγραμματισμού</a:t>
            </a:r>
            <a:endParaRPr sz="1700"/>
          </a:p>
          <a:p>
            <a:pPr indent="-336550" lvl="0" marL="457200" rtl="0" algn="l">
              <a:spcBef>
                <a:spcPts val="0"/>
              </a:spcBef>
              <a:spcAft>
                <a:spcPts val="0"/>
              </a:spcAft>
              <a:buSzPts val="1700"/>
              <a:buChar char="●"/>
            </a:pPr>
            <a:r>
              <a:rPr lang="el" sz="1700"/>
              <a:t>Χρησιμοποιεί αλληλεπιδράσεις βασισμένες σε κραδασμούς σε παιχνίδια VR για να βελτιώσει τον συντονισμό.</a:t>
            </a:r>
            <a:endParaRPr sz="1700"/>
          </a:p>
          <a:p>
            <a:pPr indent="-336550" lvl="0" marL="457200" rtl="0" algn="l">
              <a:spcBef>
                <a:spcPts val="0"/>
              </a:spcBef>
              <a:spcAft>
                <a:spcPts val="0"/>
              </a:spcAft>
              <a:buSzPts val="1700"/>
              <a:buChar char="●"/>
            </a:pPr>
            <a:r>
              <a:rPr lang="el" sz="1700"/>
              <a:t>Βοηθά στην ανάπτυξη των κινητικών δεξιοτήτων με διασκεδαστικό και συναρπαστικό τρόπο.</a:t>
            </a:r>
            <a:endParaRPr sz="1700"/>
          </a:p>
        </p:txBody>
      </p:sp>
    </p:spTree>
  </p:cSld>
  <p:clrMapOvr>
    <a:masterClrMapping/>
  </p:clrMapOvr>
  <mc:AlternateContent>
    <mc:Choice Requires="p14">
      <p:transition spd="med">
        <p14:prism dir="l"/>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2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l" sz="3000">
                <a:latin typeface="Nunito"/>
                <a:ea typeface="Nunito"/>
                <a:cs typeface="Nunito"/>
                <a:sym typeface="Nunito"/>
              </a:rPr>
              <a:t>Haptic VR Therapy Games</a:t>
            </a:r>
            <a:endParaRPr sz="3000">
              <a:latin typeface="Nunito"/>
              <a:ea typeface="Nunito"/>
              <a:cs typeface="Nunito"/>
              <a:sym typeface="Nunito"/>
            </a:endParaRPr>
          </a:p>
          <a:p>
            <a:pPr indent="0" lvl="0" marL="0" rtl="0" algn="ctr">
              <a:spcBef>
                <a:spcPts val="1200"/>
              </a:spcBef>
              <a:spcAft>
                <a:spcPts val="0"/>
              </a:spcAft>
              <a:buNone/>
            </a:pPr>
            <a:r>
              <a:t/>
            </a:r>
            <a:endParaRPr sz="3000"/>
          </a:p>
        </p:txBody>
      </p:sp>
      <p:pic>
        <p:nvPicPr>
          <p:cNvPr id="362" name="Google Shape;362;p26"/>
          <p:cNvPicPr preferRelativeResize="0"/>
          <p:nvPr/>
        </p:nvPicPr>
        <p:blipFill>
          <a:blip r:embed="rId3">
            <a:alphaModFix/>
          </a:blip>
          <a:stretch>
            <a:fillRect/>
          </a:stretch>
        </p:blipFill>
        <p:spPr>
          <a:xfrm>
            <a:off x="1303800" y="1825150"/>
            <a:ext cx="7381875" cy="2428875"/>
          </a:xfrm>
          <a:prstGeom prst="rect">
            <a:avLst/>
          </a:prstGeom>
          <a:noFill/>
          <a:ln>
            <a:noFill/>
          </a:ln>
        </p:spPr>
      </p:pic>
    </p:spTree>
  </p:cSld>
  <p:clrMapOvr>
    <a:masterClrMapping/>
  </p:clrMapOvr>
  <mc:AlternateContent>
    <mc:Choice Requires="p14">
      <p:transition spd="med">
        <p14:gallery dir="l"/>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27"/>
          <p:cNvPicPr preferRelativeResize="0"/>
          <p:nvPr/>
        </p:nvPicPr>
        <p:blipFill>
          <a:blip r:embed="rId3">
            <a:alphaModFix/>
          </a:blip>
          <a:stretch>
            <a:fillRect/>
          </a:stretch>
        </p:blipFill>
        <p:spPr>
          <a:xfrm>
            <a:off x="1143000" y="160400"/>
            <a:ext cx="6858000" cy="5143500"/>
          </a:xfrm>
          <a:prstGeom prst="rect">
            <a:avLst/>
          </a:prstGeom>
          <a:noFill/>
          <a:ln>
            <a:noFill/>
          </a:ln>
        </p:spPr>
      </p:pic>
    </p:spTree>
  </p:cSld>
  <p:clrMapOvr>
    <a:masterClrMapping/>
  </p:clrMapOvr>
  <p:transition spd="med">
    <p:push/>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4"/>
          <p:cNvSpPr txBox="1"/>
          <p:nvPr>
            <p:ph type="title"/>
          </p:nvPr>
        </p:nvSpPr>
        <p:spPr>
          <a:xfrm>
            <a:off x="1056750" y="192225"/>
            <a:ext cx="7030500" cy="999300"/>
          </a:xfrm>
          <a:prstGeom prst="rect">
            <a:avLst/>
          </a:prstGeom>
        </p:spPr>
        <p:txBody>
          <a:bodyPr anchorCtr="0" anchor="t" bIns="91425" lIns="91425" spcFirstLastPara="1" rIns="91425" wrap="square" tIns="91425">
            <a:noAutofit/>
          </a:bodyPr>
          <a:lstStyle/>
          <a:p>
            <a:pPr indent="0" lvl="0" marL="1371600" rtl="0" algn="l">
              <a:spcBef>
                <a:spcPts val="0"/>
              </a:spcBef>
              <a:spcAft>
                <a:spcPts val="0"/>
              </a:spcAft>
              <a:buSzPts val="990"/>
              <a:buNone/>
            </a:pPr>
            <a:r>
              <a:rPr lang="el" sz="3120"/>
              <a:t>ΚΑΤΗΓΟΡΙΕΣ ΑΠΤΙΚΩΝ ΣΥΣΚΕΥΩΝ</a:t>
            </a:r>
            <a:endParaRPr sz="3120"/>
          </a:p>
        </p:txBody>
      </p:sp>
      <p:sp>
        <p:nvSpPr>
          <p:cNvPr id="284" name="Google Shape;284;p14"/>
          <p:cNvSpPr txBox="1"/>
          <p:nvPr>
            <p:ph idx="1" type="body"/>
          </p:nvPr>
        </p:nvSpPr>
        <p:spPr>
          <a:xfrm>
            <a:off x="1261025" y="1362325"/>
            <a:ext cx="7030500" cy="289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2000"/>
          </a:p>
          <a:p>
            <a:pPr indent="0" lvl="0" marL="0" rtl="0" algn="l">
              <a:spcBef>
                <a:spcPts val="1200"/>
              </a:spcBef>
              <a:spcAft>
                <a:spcPts val="1200"/>
              </a:spcAft>
              <a:buNone/>
            </a:pPr>
            <a:r>
              <a:rPr lang="el" sz="2000"/>
              <a:t>Οι απτικές συσκευές παρουσιάζουν σηµαντικές διαφοροποιήσεις ως προς το σκοπό τον οποίο εξυπηρετούν και τον τρόπο µε τον οποίο είναι κατασκευασµένες. Για το λόγο αυτό µία και µόνο κατηγοριοποίηση των απτικών συσκευών δε θα ήταν ικανή για να καλύψει µε ακρίβεια τις διαφορετικές συσκευές. Ένας διαχωρισµός των κατηγοριών των απτικών συσκευών µπορεί να γίνει µε βάση το εάν µία συσκευή είναι προσαρτηµένη στο γραφείο, στο χρήστη ή σε κάποιο άλλο σταθερό σηµείο.</a:t>
            </a:r>
            <a:endParaRPr sz="2000"/>
          </a:p>
        </p:txBody>
      </p:sp>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15"/>
          <p:cNvSpPr txBox="1"/>
          <p:nvPr>
            <p:ph type="title"/>
          </p:nvPr>
        </p:nvSpPr>
        <p:spPr>
          <a:xfrm>
            <a:off x="1303800" y="213625"/>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Ε</a:t>
            </a:r>
            <a:r>
              <a:rPr lang="el"/>
              <a:t>πιτραπέζιες Απτικές Συσκευές (desktop haptic devices)</a:t>
            </a:r>
            <a:endParaRPr/>
          </a:p>
        </p:txBody>
      </p:sp>
      <p:sp>
        <p:nvSpPr>
          <p:cNvPr id="290" name="Google Shape;290;p15"/>
          <p:cNvSpPr txBox="1"/>
          <p:nvPr>
            <p:ph idx="1" type="body"/>
          </p:nvPr>
        </p:nvSpPr>
        <p:spPr>
          <a:xfrm>
            <a:off x="1025775" y="1712025"/>
            <a:ext cx="34140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sz="1600"/>
              <a:t>Αυτές οι συσκευές επιτρέπουν στους χρήστες να «αισθάνονται» εικονικά αντικείμενα προσομοιώνοντα</a:t>
            </a:r>
            <a:r>
              <a:rPr lang="el" sz="1600"/>
              <a:t>ς </a:t>
            </a:r>
            <a:r>
              <a:rPr lang="el" sz="1600"/>
              <a:t>αλληλεπιδράσεις που βασίζονται στην αφή σε ένα τρισδιάστατο περιβάλλον.</a:t>
            </a:r>
            <a:endParaRPr sz="1600"/>
          </a:p>
          <a:p>
            <a:pPr indent="0" lvl="0" marL="0" rtl="0" algn="l">
              <a:spcBef>
                <a:spcPts val="1200"/>
              </a:spcBef>
              <a:spcAft>
                <a:spcPts val="0"/>
              </a:spcAft>
              <a:buNone/>
            </a:pPr>
            <a:r>
              <a:t/>
            </a:r>
            <a:endParaRPr sz="1600"/>
          </a:p>
          <a:p>
            <a:pPr indent="0" lvl="0" marL="0" rtl="0" algn="l">
              <a:spcBef>
                <a:spcPts val="1200"/>
              </a:spcBef>
              <a:spcAft>
                <a:spcPts val="1200"/>
              </a:spcAft>
              <a:buNone/>
            </a:pPr>
            <a:r>
              <a:t/>
            </a:r>
            <a:endParaRPr sz="1600"/>
          </a:p>
        </p:txBody>
      </p:sp>
      <p:pic>
        <p:nvPicPr>
          <p:cNvPr id="291" name="Google Shape;291;p15"/>
          <p:cNvPicPr preferRelativeResize="0"/>
          <p:nvPr/>
        </p:nvPicPr>
        <p:blipFill>
          <a:blip r:embed="rId3">
            <a:alphaModFix/>
          </a:blip>
          <a:stretch>
            <a:fillRect/>
          </a:stretch>
        </p:blipFill>
        <p:spPr>
          <a:xfrm>
            <a:off x="4851223" y="1373963"/>
            <a:ext cx="3696950" cy="2395575"/>
          </a:xfrm>
          <a:prstGeom prst="rect">
            <a:avLst/>
          </a:prstGeom>
          <a:noFill/>
          <a:ln>
            <a:noFill/>
          </a:ln>
        </p:spPr>
      </p:pic>
      <p:sp>
        <p:nvSpPr>
          <p:cNvPr id="292" name="Google Shape;292;p15"/>
          <p:cNvSpPr txBox="1"/>
          <p:nvPr/>
        </p:nvSpPr>
        <p:spPr>
          <a:xfrm>
            <a:off x="5468550" y="3714875"/>
            <a:ext cx="2940600" cy="26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l" sz="1600">
                <a:solidFill>
                  <a:schemeClr val="dk2"/>
                </a:solidFill>
                <a:latin typeface="Nunito"/>
                <a:ea typeface="Nunito"/>
                <a:cs typeface="Nunito"/>
                <a:sym typeface="Nunito"/>
              </a:rPr>
              <a:t>επιτραπέζια απτική συσκευή</a:t>
            </a:r>
            <a:endParaRPr b="1" sz="1600">
              <a:solidFill>
                <a:schemeClr val="dk2"/>
              </a:solidFill>
              <a:latin typeface="Nunito"/>
              <a:ea typeface="Nunito"/>
              <a:cs typeface="Nunito"/>
              <a:sym typeface="Nunito"/>
            </a:endParaRPr>
          </a:p>
        </p:txBody>
      </p:sp>
    </p:spTree>
  </p:cSld>
  <p:clrMapOvr>
    <a:masterClrMapping/>
  </p:clrMapOvr>
  <p:transition spd="med">
    <p:push/>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16"/>
          <p:cNvSpPr txBox="1"/>
          <p:nvPr>
            <p:ph type="title"/>
          </p:nvPr>
        </p:nvSpPr>
        <p:spPr>
          <a:xfrm>
            <a:off x="1303800" y="0"/>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Α</a:t>
            </a:r>
            <a:r>
              <a:rPr lang="el"/>
              <a:t>πτικές Συσκευές που Φοριούνται (wearable haptic devices) </a:t>
            </a:r>
            <a:endParaRPr/>
          </a:p>
        </p:txBody>
      </p:sp>
      <p:sp>
        <p:nvSpPr>
          <p:cNvPr id="298" name="Google Shape;298;p16"/>
          <p:cNvSpPr txBox="1"/>
          <p:nvPr>
            <p:ph idx="1" type="body"/>
          </p:nvPr>
        </p:nvSpPr>
        <p:spPr>
          <a:xfrm>
            <a:off x="4308600" y="1533950"/>
            <a:ext cx="4835400" cy="3977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sz="1600"/>
              <a:t>Οι φορητές απτικές συσκευές είναι αξεσουάρ τεχνολογίας που παρέχουν απτική ανάδραση μέσω δονήσεων, δύναμης ή άλλων ερεθισμάτων για την προσομοίωση της αίσθησης της αφής. Αυτές οι συσκευές έχουν σχεδιαστεί για να φοριούνται σε διαφορετικά μέρη του σώματος, όπως ώμοι, χέρια, δάχτυλα ή ακόμη και ολόκληρο το σώμα, ενισχύοντας την αλληλεπίδραση με ψηφιακά περιβάλλοντα.</a:t>
            </a:r>
            <a:endParaRPr sz="1600"/>
          </a:p>
        </p:txBody>
      </p:sp>
      <p:sp>
        <p:nvSpPr>
          <p:cNvPr id="299" name="Google Shape;299;p16"/>
          <p:cNvSpPr txBox="1"/>
          <p:nvPr/>
        </p:nvSpPr>
        <p:spPr>
          <a:xfrm>
            <a:off x="144125" y="1351650"/>
            <a:ext cx="4060500" cy="227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300">
              <a:solidFill>
                <a:schemeClr val="dk2"/>
              </a:solidFill>
              <a:latin typeface="Nunito"/>
              <a:ea typeface="Nunito"/>
              <a:cs typeface="Nunito"/>
              <a:sym typeface="Nunito"/>
            </a:endParaRPr>
          </a:p>
        </p:txBody>
      </p:sp>
      <p:pic>
        <p:nvPicPr>
          <p:cNvPr id="300" name="Google Shape;300;p16"/>
          <p:cNvPicPr preferRelativeResize="0"/>
          <p:nvPr/>
        </p:nvPicPr>
        <p:blipFill>
          <a:blip r:embed="rId3">
            <a:alphaModFix/>
          </a:blip>
          <a:stretch>
            <a:fillRect/>
          </a:stretch>
        </p:blipFill>
        <p:spPr>
          <a:xfrm>
            <a:off x="144125" y="1351650"/>
            <a:ext cx="3932176" cy="2190249"/>
          </a:xfrm>
          <a:prstGeom prst="rect">
            <a:avLst/>
          </a:prstGeom>
          <a:noFill/>
          <a:ln>
            <a:noFill/>
          </a:ln>
        </p:spPr>
      </p:pic>
      <p:sp>
        <p:nvSpPr>
          <p:cNvPr id="301" name="Google Shape;301;p16"/>
          <p:cNvSpPr txBox="1"/>
          <p:nvPr/>
        </p:nvSpPr>
        <p:spPr>
          <a:xfrm>
            <a:off x="966025" y="3629250"/>
            <a:ext cx="3186600" cy="31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l" sz="1500">
                <a:solidFill>
                  <a:schemeClr val="dk2"/>
                </a:solidFill>
                <a:latin typeface="Nunito"/>
                <a:ea typeface="Nunito"/>
                <a:cs typeface="Nunito"/>
                <a:sym typeface="Nunito"/>
              </a:rPr>
              <a:t>Απτική συσκευή που φοριέται</a:t>
            </a:r>
            <a:endParaRPr b="1" sz="1500">
              <a:solidFill>
                <a:schemeClr val="dk2"/>
              </a:solidFill>
              <a:latin typeface="Nunito"/>
              <a:ea typeface="Nunito"/>
              <a:cs typeface="Nunito"/>
              <a:sym typeface="Nunito"/>
            </a:endParaRPr>
          </a:p>
        </p:txBody>
      </p:sp>
    </p:spTree>
  </p:cSld>
  <p:clrMapOvr>
    <a:masterClrMapping/>
  </p:clrMapOvr>
  <p:transition spd="med">
    <p:push dir="r"/>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17"/>
          <p:cNvSpPr txBox="1"/>
          <p:nvPr>
            <p:ph type="title"/>
          </p:nvPr>
        </p:nvSpPr>
        <p:spPr>
          <a:xfrm>
            <a:off x="1441350" y="160150"/>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l" sz="2720"/>
              <a:t>Απτικά γάντια για την αποκατάσταση χεριών</a:t>
            </a:r>
            <a:endParaRPr sz="2720"/>
          </a:p>
        </p:txBody>
      </p:sp>
      <p:sp>
        <p:nvSpPr>
          <p:cNvPr id="307" name="Google Shape;307;p17"/>
          <p:cNvSpPr txBox="1"/>
          <p:nvPr>
            <p:ph idx="1" type="body"/>
          </p:nvPr>
        </p:nvSpPr>
        <p:spPr>
          <a:xfrm>
            <a:off x="1303800" y="1234025"/>
            <a:ext cx="7305600" cy="3672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l" sz="2000"/>
              <a:t>Παράδειγμα: HaptX Gloves, Neofect Smart Glove</a:t>
            </a:r>
            <a:endParaRPr b="1" sz="2000"/>
          </a:p>
          <a:p>
            <a:pPr indent="0" lvl="0" marL="0" rtl="0" algn="l">
              <a:spcBef>
                <a:spcPts val="1200"/>
              </a:spcBef>
              <a:spcAft>
                <a:spcPts val="0"/>
              </a:spcAft>
              <a:buNone/>
            </a:pPr>
            <a:r>
              <a:rPr b="1" lang="el" sz="2000"/>
              <a:t>Πώς βοηθάει:</a:t>
            </a:r>
            <a:endParaRPr b="1" sz="2000"/>
          </a:p>
          <a:p>
            <a:pPr indent="-336550" lvl="0" marL="457200" rtl="0" algn="l">
              <a:spcBef>
                <a:spcPts val="1200"/>
              </a:spcBef>
              <a:spcAft>
                <a:spcPts val="0"/>
              </a:spcAft>
              <a:buSzPts val="1700"/>
              <a:buChar char="●"/>
            </a:pPr>
            <a:r>
              <a:rPr lang="el" sz="1700"/>
              <a:t>Παρέχει αντίσταση και καθοδήγηση στις κινήσεις των χεριών.</a:t>
            </a:r>
            <a:endParaRPr sz="1700"/>
          </a:p>
          <a:p>
            <a:pPr indent="-336550" lvl="0" marL="457200" rtl="0" algn="l">
              <a:spcBef>
                <a:spcPts val="0"/>
              </a:spcBef>
              <a:spcAft>
                <a:spcPts val="0"/>
              </a:spcAft>
              <a:buSzPts val="1700"/>
              <a:buChar char="●"/>
            </a:pPr>
            <a:r>
              <a:rPr lang="el" sz="1700"/>
              <a:t>Βοηθάνε στην αποκατάσταση παρακολουθώντας τις κινήσεις των χεριών και παρέχοντας ανατροφοδότηση για τη βελτίωση της δύναμης λαβής.</a:t>
            </a:r>
            <a:endParaRPr sz="1700"/>
          </a:p>
          <a:p>
            <a:pPr indent="-336550" lvl="0" marL="457200" rtl="0" algn="l">
              <a:spcBef>
                <a:spcPts val="0"/>
              </a:spcBef>
              <a:spcAft>
                <a:spcPts val="0"/>
              </a:spcAft>
              <a:buSzPts val="1700"/>
              <a:buChar char="●"/>
            </a:pPr>
            <a:r>
              <a:rPr lang="el" sz="1700"/>
              <a:t>Βοηθάνε τους παθόντες από εγκεφαλικό να ανακτήσουν τον έλεγχο της λεπτής κινητικότητας μέσω ασκήσεων που βασίζονται σε VR.</a:t>
            </a:r>
            <a:endParaRPr sz="1700"/>
          </a:p>
        </p:txBody>
      </p:sp>
    </p:spTree>
  </p:cSld>
  <p:clrMapOvr>
    <a:masterClrMapping/>
  </p:clrMapOvr>
  <mc:AlternateContent>
    <mc:Choice Requires="p14">
      <p:transition spd="med">
        <p14:flip dir="l"/>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18"/>
          <p:cNvSpPr txBox="1"/>
          <p:nvPr>
            <p:ph type="title"/>
          </p:nvPr>
        </p:nvSpPr>
        <p:spPr>
          <a:xfrm>
            <a:off x="1056750" y="224325"/>
            <a:ext cx="7030500" cy="999300"/>
          </a:xfrm>
          <a:prstGeom prst="rect">
            <a:avLst/>
          </a:prstGeom>
        </p:spPr>
        <p:txBody>
          <a:bodyPr anchorCtr="0" anchor="t" bIns="91425" lIns="91425" spcFirstLastPara="1" rIns="91425" wrap="square" tIns="91425">
            <a:normAutofit/>
          </a:bodyPr>
          <a:lstStyle/>
          <a:p>
            <a:pPr indent="0" lvl="0" marL="0" rtl="0" algn="ctr">
              <a:lnSpc>
                <a:spcPct val="115000"/>
              </a:lnSpc>
              <a:spcBef>
                <a:spcPts val="0"/>
              </a:spcBef>
              <a:spcAft>
                <a:spcPts val="1200"/>
              </a:spcAft>
              <a:buNone/>
            </a:pPr>
            <a:r>
              <a:rPr lang="el" sz="3000">
                <a:latin typeface="Nunito"/>
                <a:ea typeface="Nunito"/>
                <a:cs typeface="Nunito"/>
                <a:sym typeface="Nunito"/>
              </a:rPr>
              <a:t>HaptX Gloves</a:t>
            </a:r>
            <a:endParaRPr sz="3000"/>
          </a:p>
        </p:txBody>
      </p:sp>
      <p:pic>
        <p:nvPicPr>
          <p:cNvPr id="313" name="Google Shape;313;p18"/>
          <p:cNvPicPr preferRelativeResize="0"/>
          <p:nvPr/>
        </p:nvPicPr>
        <p:blipFill rotWithShape="1">
          <a:blip r:embed="rId3">
            <a:alphaModFix/>
          </a:blip>
          <a:srcRect b="0" l="-3350" r="3349" t="0"/>
          <a:stretch/>
        </p:blipFill>
        <p:spPr>
          <a:xfrm>
            <a:off x="2098000" y="1440275"/>
            <a:ext cx="5100725" cy="2869150"/>
          </a:xfrm>
          <a:prstGeom prst="rect">
            <a:avLst/>
          </a:prstGeom>
          <a:noFill/>
          <a:ln>
            <a:noFill/>
          </a:ln>
        </p:spPr>
      </p:pic>
    </p:spTree>
  </p:cSld>
  <p:clrMapOvr>
    <a:masterClrMapping/>
  </p:clrMapOvr>
  <mc:AlternateContent>
    <mc:Choice Requires="p14">
      <p:transition spd="med">
        <p14:prism dir="l"/>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19"/>
          <p:cNvSpPr txBox="1"/>
          <p:nvPr>
            <p:ph type="title"/>
          </p:nvPr>
        </p:nvSpPr>
        <p:spPr>
          <a:xfrm>
            <a:off x="1303800" y="1494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sz="2700"/>
              <a:t>Εξωσκελετοί για μηχανική βοήθεια</a:t>
            </a:r>
            <a:endParaRPr sz="2700"/>
          </a:p>
        </p:txBody>
      </p:sp>
      <p:sp>
        <p:nvSpPr>
          <p:cNvPr id="319" name="Google Shape;319;p19"/>
          <p:cNvSpPr txBox="1"/>
          <p:nvPr>
            <p:ph idx="1" type="body"/>
          </p:nvPr>
        </p:nvSpPr>
        <p:spPr>
          <a:xfrm>
            <a:off x="1303800" y="1244700"/>
            <a:ext cx="7030500" cy="32871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b="1" lang="el" sz="2000"/>
              <a:t>Παράδειγμα: Ekso Bionics, Cyberdyne HAL, MyoPro</a:t>
            </a:r>
            <a:endParaRPr b="1" sz="2000"/>
          </a:p>
          <a:p>
            <a:pPr indent="0" lvl="0" marL="0" rtl="0" algn="l">
              <a:spcBef>
                <a:spcPts val="1200"/>
              </a:spcBef>
              <a:spcAft>
                <a:spcPts val="0"/>
              </a:spcAft>
              <a:buNone/>
            </a:pPr>
            <a:r>
              <a:rPr b="1" lang="el" sz="2000"/>
              <a:t>Πώς βοηθάει:</a:t>
            </a:r>
            <a:endParaRPr b="1" sz="2000"/>
          </a:p>
          <a:p>
            <a:pPr indent="-338892" lvl="0" marL="457200" rtl="0" algn="l">
              <a:spcBef>
                <a:spcPts val="1200"/>
              </a:spcBef>
              <a:spcAft>
                <a:spcPts val="0"/>
              </a:spcAft>
              <a:buSzPct val="100000"/>
              <a:buChar char="●"/>
            </a:pPr>
            <a:r>
              <a:rPr lang="el" sz="2043"/>
              <a:t>Φορητές ρομποτικές στολές με απτική ανάδραση βοηθούν άτομα με παράλυση ή μυϊκή αδυναμία να κινούν τα χέρια ή τα πόδια τους.</a:t>
            </a:r>
            <a:endParaRPr sz="2043"/>
          </a:p>
          <a:p>
            <a:pPr indent="-338892" lvl="0" marL="457200" rtl="0" algn="l">
              <a:spcBef>
                <a:spcPts val="0"/>
              </a:spcBef>
              <a:spcAft>
                <a:spcPts val="0"/>
              </a:spcAft>
              <a:buSzPct val="100000"/>
              <a:buChar char="●"/>
            </a:pPr>
            <a:r>
              <a:rPr lang="el" sz="2043"/>
              <a:t>Οι αισθητήρες ανιχνεύουν τα ελάχιστα μυϊκά σήματα και ενισχύουν την κίνηση.</a:t>
            </a:r>
            <a:endParaRPr sz="2043"/>
          </a:p>
          <a:p>
            <a:pPr indent="-338892" lvl="0" marL="457200" rtl="0" algn="l">
              <a:spcBef>
                <a:spcPts val="0"/>
              </a:spcBef>
              <a:spcAft>
                <a:spcPts val="0"/>
              </a:spcAft>
              <a:buSzPct val="100000"/>
              <a:buChar char="●"/>
            </a:pPr>
            <a:r>
              <a:rPr lang="el" sz="2043"/>
              <a:t>Βοηθάνε στην ανάκτηση της ικανότητας βάδισης και στην εκτέλεση καθημερινών εργασιών.</a:t>
            </a:r>
            <a:endParaRPr sz="2043"/>
          </a:p>
          <a:p>
            <a:pPr indent="0" lvl="0" marL="914400" rtl="0" algn="l">
              <a:spcBef>
                <a:spcPts val="1200"/>
              </a:spcBef>
              <a:spcAft>
                <a:spcPts val="0"/>
              </a:spcAft>
              <a:buNone/>
            </a:pPr>
            <a:r>
              <a:t/>
            </a:r>
            <a:endParaRPr b="1" sz="2000"/>
          </a:p>
          <a:p>
            <a:pPr indent="0" lvl="0" marL="914400" rtl="0" algn="l">
              <a:spcBef>
                <a:spcPts val="1200"/>
              </a:spcBef>
              <a:spcAft>
                <a:spcPts val="1200"/>
              </a:spcAft>
              <a:buNone/>
            </a:pPr>
            <a:r>
              <a:t/>
            </a:r>
            <a:endParaRPr b="1" sz="2000"/>
          </a:p>
        </p:txBody>
      </p:sp>
    </p:spTree>
  </p:cSld>
  <p:clrMapOvr>
    <a:masterClrMapping/>
  </p:clrMapOvr>
  <mc:AlternateContent>
    <mc:Choice Requires="p14">
      <p:transition spd="med">
        <p14:gallery dir="l"/>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20"/>
          <p:cNvSpPr txBox="1"/>
          <p:nvPr>
            <p:ph type="title"/>
          </p:nvPr>
        </p:nvSpPr>
        <p:spPr>
          <a:xfrm>
            <a:off x="1314500" y="352350"/>
            <a:ext cx="7030500" cy="999300"/>
          </a:xfrm>
          <a:prstGeom prst="rect">
            <a:avLst/>
          </a:prstGeom>
        </p:spPr>
        <p:txBody>
          <a:bodyPr anchorCtr="0" anchor="t" bIns="91425" lIns="91425" spcFirstLastPara="1" rIns="91425" wrap="square" tIns="91425">
            <a:normAutofit/>
          </a:bodyPr>
          <a:lstStyle/>
          <a:p>
            <a:pPr indent="0" lvl="0" marL="0" rtl="0" algn="ctr">
              <a:lnSpc>
                <a:spcPct val="115000"/>
              </a:lnSpc>
              <a:spcBef>
                <a:spcPts val="0"/>
              </a:spcBef>
              <a:spcAft>
                <a:spcPts val="1200"/>
              </a:spcAft>
              <a:buNone/>
            </a:pPr>
            <a:r>
              <a:rPr lang="el" sz="3000">
                <a:latin typeface="Nunito"/>
                <a:ea typeface="Nunito"/>
                <a:cs typeface="Nunito"/>
                <a:sym typeface="Nunito"/>
              </a:rPr>
              <a:t>Ekso Bionics and Cyberdyne HAL</a:t>
            </a:r>
            <a:endParaRPr sz="3000"/>
          </a:p>
        </p:txBody>
      </p:sp>
      <p:pic>
        <p:nvPicPr>
          <p:cNvPr id="325" name="Google Shape;325;p20"/>
          <p:cNvPicPr preferRelativeResize="0"/>
          <p:nvPr/>
        </p:nvPicPr>
        <p:blipFill>
          <a:blip r:embed="rId3">
            <a:alphaModFix/>
          </a:blip>
          <a:stretch>
            <a:fillRect/>
          </a:stretch>
        </p:blipFill>
        <p:spPr>
          <a:xfrm>
            <a:off x="1167700" y="1351650"/>
            <a:ext cx="3739050" cy="2809126"/>
          </a:xfrm>
          <a:prstGeom prst="rect">
            <a:avLst/>
          </a:prstGeom>
          <a:noFill/>
          <a:ln>
            <a:noFill/>
          </a:ln>
        </p:spPr>
      </p:pic>
      <p:pic>
        <p:nvPicPr>
          <p:cNvPr id="326" name="Google Shape;326;p20"/>
          <p:cNvPicPr preferRelativeResize="0"/>
          <p:nvPr/>
        </p:nvPicPr>
        <p:blipFill>
          <a:blip r:embed="rId4">
            <a:alphaModFix/>
          </a:blip>
          <a:stretch>
            <a:fillRect/>
          </a:stretch>
        </p:blipFill>
        <p:spPr>
          <a:xfrm>
            <a:off x="5359500" y="1298175"/>
            <a:ext cx="3539500" cy="2862600"/>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21"/>
          <p:cNvSpPr txBox="1"/>
          <p:nvPr>
            <p:ph type="title"/>
          </p:nvPr>
        </p:nvSpPr>
        <p:spPr>
          <a:xfrm>
            <a:off x="1303800" y="74600"/>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l" sz="2720"/>
              <a:t>Απτικά στυλό και γραφίδες για βοήθεια στη γραφή</a:t>
            </a:r>
            <a:endParaRPr sz="2720"/>
          </a:p>
        </p:txBody>
      </p:sp>
      <p:sp>
        <p:nvSpPr>
          <p:cNvPr id="332" name="Google Shape;332;p21"/>
          <p:cNvSpPr txBox="1"/>
          <p:nvPr>
            <p:ph idx="1" type="body"/>
          </p:nvPr>
        </p:nvSpPr>
        <p:spPr>
          <a:xfrm>
            <a:off x="1253250" y="1191250"/>
            <a:ext cx="7081200" cy="33405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el" sz="2000"/>
              <a:t>Παράδειγμα: Stabilo's Ergo Pen, ARC Pen</a:t>
            </a:r>
            <a:endParaRPr b="1" sz="2000"/>
          </a:p>
          <a:p>
            <a:pPr indent="0" lvl="0" marL="0" rtl="0" algn="l">
              <a:spcBef>
                <a:spcPts val="1200"/>
              </a:spcBef>
              <a:spcAft>
                <a:spcPts val="0"/>
              </a:spcAft>
              <a:buNone/>
            </a:pPr>
            <a:r>
              <a:rPr b="1" lang="el" sz="2000"/>
              <a:t>Πώς βοηθάει:</a:t>
            </a:r>
            <a:endParaRPr b="1" sz="2000"/>
          </a:p>
          <a:p>
            <a:pPr indent="-336550" lvl="0" marL="457200" rtl="0" algn="l">
              <a:spcBef>
                <a:spcPts val="1200"/>
              </a:spcBef>
              <a:spcAft>
                <a:spcPts val="0"/>
              </a:spcAft>
              <a:buSzPts val="1700"/>
              <a:buChar char="●"/>
            </a:pPr>
            <a:r>
              <a:rPr lang="el" sz="1700"/>
              <a:t>Βοηθά άτομα με τρέμουλο (π.χ. νόσο του Πάρκινσον) σταθεροποιώντας την κίνηση των χεριών.</a:t>
            </a:r>
            <a:endParaRPr sz="1700"/>
          </a:p>
          <a:p>
            <a:pPr indent="-336550" lvl="0" marL="457200" rtl="0" algn="l">
              <a:spcBef>
                <a:spcPts val="0"/>
              </a:spcBef>
              <a:spcAft>
                <a:spcPts val="0"/>
              </a:spcAft>
              <a:buSzPts val="1700"/>
              <a:buChar char="●"/>
            </a:pPr>
            <a:r>
              <a:rPr lang="el" sz="1700"/>
              <a:t>Χρησιμοποιεί απτική ανάδραση για να καθοδηγήσει τις κινήσεις των χεριών για γράψιμο ή σχέδιο.</a:t>
            </a:r>
            <a:endParaRPr sz="1700"/>
          </a:p>
          <a:p>
            <a:pPr indent="-336550" lvl="0" marL="457200" rtl="0" algn="l">
              <a:spcBef>
                <a:spcPts val="0"/>
              </a:spcBef>
              <a:spcAft>
                <a:spcPts val="0"/>
              </a:spcAft>
              <a:buSzPts val="1700"/>
              <a:buChar char="●"/>
            </a:pPr>
            <a:r>
              <a:rPr lang="el" sz="1700"/>
              <a:t>Μπορεί να χρησιμοποιηθεί για ψηφιακή τέχνη, υπογραφές ή επικοινωνία.</a:t>
            </a:r>
            <a:endParaRPr sz="1700"/>
          </a:p>
          <a:p>
            <a:pPr indent="0" lvl="0" marL="0" rtl="0" algn="l">
              <a:spcBef>
                <a:spcPts val="1200"/>
              </a:spcBef>
              <a:spcAft>
                <a:spcPts val="1200"/>
              </a:spcAft>
              <a:buNone/>
            </a:pPr>
            <a:r>
              <a:t/>
            </a:r>
            <a:endParaRPr b="1" sz="2000"/>
          </a:p>
        </p:txBody>
      </p:sp>
    </p:spTree>
  </p:cSld>
  <p:clrMapOvr>
    <a:masterClrMapping/>
  </p:clrMapOvr>
  <p:transition spd="med">
    <p:fade thruBlk="1"/>
  </p:transition>
</p:sld>
</file>

<file path=ppt/theme/theme1.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