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1" r:id="rId3"/>
    <p:sldId id="272" r:id="rId4"/>
    <p:sldId id="273" r:id="rId5"/>
    <p:sldId id="276" r:id="rId6"/>
    <p:sldId id="277" r:id="rId7"/>
    <p:sldId id="278" r:id="rId8"/>
    <p:sldId id="289" r:id="rId9"/>
    <p:sldId id="274" r:id="rId10"/>
    <p:sldId id="281" r:id="rId11"/>
    <p:sldId id="280" r:id="rId12"/>
    <p:sldId id="283" r:id="rId13"/>
    <p:sldId id="285" r:id="rId14"/>
    <p:sldId id="286" r:id="rId15"/>
    <p:sldId id="287" r:id="rId16"/>
    <p:sldId id="288" r:id="rId17"/>
    <p:sldId id="27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16" autoAdjust="0"/>
    <p:restoredTop sz="96013" autoAdjust="0"/>
  </p:normalViewPr>
  <p:slideViewPr>
    <p:cSldViewPr snapToGrid="0">
      <p:cViewPr varScale="1">
        <p:scale>
          <a:sx n="79" d="100"/>
          <a:sy n="79" d="100"/>
        </p:scale>
        <p:origin x="-55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5889ECB2-3AE6-115C-F662-D48F8F13839A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10658B5-AA2F-8748-71D1-7FC91280CBEE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7791DFB-047F-444C-9EE6-63A20F9806A1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1/11/2024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53229AE-7BCF-792A-AAA9-96FEF7C7A318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C0006F9-E588-C25A-BC7E-2838A09F17A4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CF6C044-CA74-4F80-9D17-31BB1AED3725}" type="slidenum">
              <a:rPr/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4967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CB7B302E-55A9-2CFE-2B97-EAC78B7EFBA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E632212-1331-2D24-9651-7A840DFAD21C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DB45407A-76C6-4043-81EC-4EC15BD34DB1}" type="datetime1">
              <a:rPr lang="en-US"/>
              <a:pPr lvl="0"/>
              <a:t>1/11/2024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AF3C1D5B-C722-BDD1-92A0-826FB3FACF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44970EFA-3AE5-EC99-1B8E-08B865490B4D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EE26263-D3A3-EC95-8F1B-306C4D70C86F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3FECD09-11B2-CB24-A219-2AFE50D08F9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00613F18-8362-4E79-8E91-B4CB066E080A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1780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="" xmlns:a16="http://schemas.microsoft.com/office/drawing/2014/main" id="{F2E94308-D859-CDA3-638E-53270C47D2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="" xmlns:a16="http://schemas.microsoft.com/office/drawing/2014/main" id="{B1160918-271D-DECA-1CB9-CF8F7DA472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3BBFFDE-D9ED-8A65-7ED7-B14450DD853C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98B2AFF-373E-431E-A336-F92E88799AC1}" type="slidenum">
              <a:rPr/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0613F18-8362-4E79-8E91-B4CB066E080A}" type="slidenum">
              <a:rPr lang="en-US" smtClean="0"/>
              <a:pPr lvl="0"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2598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="" xmlns:a16="http://schemas.microsoft.com/office/drawing/2014/main" id="{F2E94308-D859-CDA3-638E-53270C47D2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="" xmlns:a16="http://schemas.microsoft.com/office/drawing/2014/main" id="{B1160918-271D-DECA-1CB9-CF8F7DA472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3BBFFDE-D9ED-8A65-7ED7-B14450DD853C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98B2AFF-373E-431E-A336-F92E88799AC1}" type="slidenum">
              <a:rPr/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368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AD6F59E6-549C-6AC7-6B21-17F5807CF7B1}"/>
              </a:ext>
            </a:extLst>
          </p:cNvPr>
          <p:cNvSpPr/>
          <p:nvPr/>
        </p:nvSpPr>
        <p:spPr>
          <a:xfrm>
            <a:off x="254953" y="262780"/>
            <a:ext cx="11682100" cy="6332430"/>
          </a:xfrm>
          <a:prstGeom prst="rect">
            <a:avLst/>
          </a:prstGeom>
          <a:solidFill>
            <a:srgbClr val="D2472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E10A675-1AD6-BF25-FB45-A2987819168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40329537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="" xmlns:a16="http://schemas.microsoft.com/office/drawing/2014/main" id="{63653DF9-E53B-8C40-7966-C8242FC2401C}"/>
              </a:ext>
            </a:extLst>
          </p:cNvPr>
          <p:cNvSpPr/>
          <p:nvPr/>
        </p:nvSpPr>
        <p:spPr>
          <a:xfrm>
            <a:off x="256032" y="265176"/>
            <a:ext cx="11683051" cy="6332430"/>
          </a:xfrm>
          <a:prstGeom prst="rect">
            <a:avLst/>
          </a:prstGeom>
          <a:solidFill>
            <a:srgbClr val="F5F5F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Segoe UI"/>
            </a:endParaRPr>
          </a:p>
        </p:txBody>
      </p:sp>
      <p:cxnSp>
        <p:nvCxnSpPr>
          <p:cNvPr id="3" name="Straight Connector 11">
            <a:extLst>
              <a:ext uri="{FF2B5EF4-FFF2-40B4-BE49-F238E27FC236}">
                <a16:creationId xmlns="" xmlns:a16="http://schemas.microsoft.com/office/drawing/2014/main" id="{302FAFD2-0FF2-6F2B-C661-CFFA22F19E46}"/>
              </a:ext>
            </a:extLst>
          </p:cNvPr>
          <p:cNvCxnSpPr/>
          <p:nvPr/>
        </p:nvCxnSpPr>
        <p:spPr>
          <a:xfrm>
            <a:off x="604436" y="1196391"/>
            <a:ext cx="10983133" cy="0"/>
          </a:xfrm>
          <a:prstGeom prst="straightConnector1">
            <a:avLst/>
          </a:prstGeom>
          <a:noFill/>
          <a:ln w="25402" cap="flat">
            <a:solidFill>
              <a:srgbClr val="D24726"/>
            </a:solidFill>
            <a:prstDash val="solid"/>
            <a:miter/>
          </a:ln>
        </p:spPr>
      </p:cxn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9F3659FD-A011-B104-E536-384817126B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1208" y="448056"/>
            <a:ext cx="6877120" cy="640080"/>
          </a:xfrm>
        </p:spPr>
        <p:txBody>
          <a:bodyPr/>
          <a:lstStyle>
            <a:lvl1pPr>
              <a:defRPr>
                <a:solidFill>
                  <a:srgbClr val="3B3838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22EDFEFD-37CD-6D2D-9110-A21A7308E7E2}"/>
              </a:ext>
            </a:extLst>
          </p:cNvPr>
          <p:cNvSpPr txBox="1">
            <a:spLocks noGrp="1"/>
          </p:cNvSpPr>
          <p:nvPr>
            <p:ph idx="4294967295"/>
          </p:nvPr>
        </p:nvSpPr>
        <p:spPr/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 marL="0" indent="0">
              <a:buNone/>
              <a:defRPr>
                <a:solidFill>
                  <a:srgbClr val="404040"/>
                </a:solidFill>
              </a:defRPr>
            </a:lvl2pPr>
            <a:lvl3pPr marL="0" indent="0">
              <a:buNone/>
              <a:defRPr>
                <a:solidFill>
                  <a:srgbClr val="404040"/>
                </a:solidFill>
              </a:defRPr>
            </a:lvl3pPr>
            <a:lvl4pPr marL="0" indent="0">
              <a:buNone/>
              <a:defRPr>
                <a:solidFill>
                  <a:srgbClr val="404040"/>
                </a:solidFill>
              </a:defRPr>
            </a:lvl4pPr>
            <a:lvl5pPr marL="0" indent="0">
              <a:buNone/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="" xmlns:a16="http://schemas.microsoft.com/office/drawing/2014/main" id="{11DBEC83-12AC-8D22-A47D-B098AEA92B3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A7025BD-A494-4BD2-B94F-AB123A31BD2F}" type="datetime1">
              <a:rPr lang="en-US"/>
              <a:pPr lvl="0"/>
              <a:t>1/11/2024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A4539D21-6E76-8ABD-27FB-A15357A8CD5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9BDA8B3F-EAFB-739F-2B94-B9BD66DABEA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8371926" y="6203947"/>
            <a:ext cx="3276596" cy="365129"/>
          </a:xfrm>
        </p:spPr>
        <p:txBody>
          <a:bodyPr/>
          <a:lstStyle>
            <a:lvl1pPr>
              <a:defRPr/>
            </a:lvl1pPr>
          </a:lstStyle>
          <a:p>
            <a:pPr lvl="0"/>
            <a:fld id="{E187B00C-DAD5-43D4-A45A-C7437AB3FB24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087282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="" xmlns:a16="http://schemas.microsoft.com/office/drawing/2014/main" id="{D6750254-0ABC-C849-BA5D-D09DDEAFC061}"/>
              </a:ext>
            </a:extLst>
          </p:cNvPr>
          <p:cNvSpPr/>
          <p:nvPr/>
        </p:nvSpPr>
        <p:spPr>
          <a:xfrm>
            <a:off x="254953" y="262780"/>
            <a:ext cx="11683051" cy="6332430"/>
          </a:xfrm>
          <a:prstGeom prst="rect">
            <a:avLst/>
          </a:prstGeom>
          <a:solidFill>
            <a:srgbClr val="F5F5F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Segoe UI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="" xmlns:a16="http://schemas.microsoft.com/office/drawing/2014/main" id="{3D15ED13-D0C7-FE74-EB4E-A2A8CF5EBEA2}"/>
              </a:ext>
            </a:extLst>
          </p:cNvPr>
          <p:cNvSpPr/>
          <p:nvPr/>
        </p:nvSpPr>
        <p:spPr>
          <a:xfrm>
            <a:off x="254953" y="262780"/>
            <a:ext cx="11682100" cy="2072643"/>
          </a:xfrm>
          <a:prstGeom prst="rect">
            <a:avLst/>
          </a:prstGeom>
          <a:solidFill>
            <a:srgbClr val="D2472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Segoe U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EC187CFF-3F71-21EC-326E-0BCC4D51DE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="" xmlns:a16="http://schemas.microsoft.com/office/drawing/2014/main" id="{DE50425E-4F06-55AA-188E-C9B276DCEB2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539496" y="2560320"/>
            <a:ext cx="9445752" cy="3977639"/>
          </a:xfrm>
        </p:spPr>
        <p:txBody>
          <a:bodyPr/>
          <a:lstStyle>
            <a:lvl1pPr>
              <a:defRPr sz="2400">
                <a:solidFill>
                  <a:srgbClr val="404040"/>
                </a:solidFill>
                <a:latin typeface="Segoe UI Light"/>
              </a:defRPr>
            </a:lvl1pPr>
            <a:lvl2pPr marL="0" indent="0">
              <a:buNone/>
              <a:defRPr>
                <a:solidFill>
                  <a:srgbClr val="404040"/>
                </a:solidFill>
              </a:defRPr>
            </a:lvl2pPr>
            <a:lvl3pPr marL="0" indent="0">
              <a:buNone/>
              <a:defRPr>
                <a:solidFill>
                  <a:srgbClr val="404040"/>
                </a:solidFill>
              </a:defRPr>
            </a:lvl3pPr>
            <a:lvl4pPr marL="0" indent="0">
              <a:buNone/>
              <a:defRPr>
                <a:solidFill>
                  <a:srgbClr val="404040"/>
                </a:solidFill>
              </a:defRPr>
            </a:lvl4pPr>
            <a:lvl5pPr marL="0" indent="0">
              <a:buNone/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67450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26619855-0D23-27FD-042C-3848ED352033}"/>
              </a:ext>
            </a:extLst>
          </p:cNvPr>
          <p:cNvSpPr/>
          <p:nvPr/>
        </p:nvSpPr>
        <p:spPr>
          <a:xfrm>
            <a:off x="256032" y="265176"/>
            <a:ext cx="11683051" cy="6332430"/>
          </a:xfrm>
          <a:prstGeom prst="rect">
            <a:avLst/>
          </a:prstGeom>
          <a:solidFill>
            <a:srgbClr val="F5F5F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Segoe UI"/>
            </a:endParaRPr>
          </a:p>
        </p:txBody>
      </p:sp>
      <p:sp>
        <p:nvSpPr>
          <p:cNvPr id="3" name="Title Placeholder 1">
            <a:extLst>
              <a:ext uri="{FF2B5EF4-FFF2-40B4-BE49-F238E27FC236}">
                <a16:creationId xmlns="" xmlns:a16="http://schemas.microsoft.com/office/drawing/2014/main" id="{B02BE9FD-6652-D915-42A4-12F25412FA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="" xmlns:a16="http://schemas.microsoft.com/office/drawing/2014/main" id="{CBEBF61A-27B9-0DA0-D142-B4C7B268FB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5E39A675-E917-21E4-5E40-42A28DF70240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39496" y="6203947"/>
            <a:ext cx="3276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Segoe UI"/>
              </a:defRPr>
            </a:lvl1pPr>
          </a:lstStyle>
          <a:p>
            <a:pPr lvl="0"/>
            <a:fld id="{F130DB5F-6975-4CC4-9C8B-AB83EA7ACC6C}" type="datetime1">
              <a:rPr lang="en-US"/>
              <a:pPr lvl="0"/>
              <a:t>1/11/2024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1DF95C31-437A-329B-9556-BE8792CF66BB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648196" y="6203947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Segoe U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061B5F27-0CFE-921B-E848-A62F2B94503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375904" y="6203947"/>
            <a:ext cx="3276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Segoe UI"/>
              </a:defRPr>
            </a:lvl1pPr>
          </a:lstStyle>
          <a:p>
            <a:pPr lvl="0"/>
            <a:fld id="{31BAE3D9-3EA8-4BAF-87F0-24A6C5D366F6}" type="slidenum">
              <a:rPr/>
              <a:pPr lvl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A60D9CE5-DA69-24F3-9BB8-18C412116F9D}"/>
              </a:ext>
            </a:extLst>
          </p:cNvPr>
          <p:cNvCxnSpPr/>
          <p:nvPr/>
        </p:nvCxnSpPr>
        <p:spPr>
          <a:xfrm>
            <a:off x="604436" y="1196391"/>
            <a:ext cx="10983133" cy="0"/>
          </a:xfrm>
          <a:prstGeom prst="straightConnector1">
            <a:avLst/>
          </a:prstGeom>
          <a:noFill/>
          <a:ln w="25402" cap="flat">
            <a:solidFill>
              <a:srgbClr val="D24726"/>
            </a:solidFill>
            <a:prstDash val="solid"/>
            <a:miter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Segoe UI Light"/>
        </a:defRPr>
      </a:lvl1pPr>
    </p:titleStyle>
    <p:bodyStyle>
      <a:lvl1pPr marL="0" marR="0" lvl="0" indent="0" algn="l" defTabSz="914400" rtl="0" fontAlgn="auto" hangingPunct="1">
        <a:lnSpc>
          <a:spcPct val="150000"/>
        </a:lnSpc>
        <a:spcBef>
          <a:spcPts val="1000"/>
        </a:spcBef>
        <a:spcAft>
          <a:spcPts val="1200"/>
        </a:spcAft>
        <a:buNone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Segoe UI"/>
        </a:defRPr>
      </a:lvl1pPr>
      <a:lvl2pPr marL="228600" marR="0" lvl="1" indent="-228600" algn="l" defTabSz="914400" rtl="0" fontAlgn="auto" hangingPunct="1">
        <a:lnSpc>
          <a:spcPct val="150000"/>
        </a:lnSpc>
        <a:spcBef>
          <a:spcPts val="1000"/>
        </a:spcBef>
        <a:spcAft>
          <a:spcPts val="1200"/>
        </a:spcAft>
        <a:buSzPct val="100000"/>
        <a:buFont typeface="Arial" pitchFamily="34"/>
        <a:buChar char="•"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Segoe UI"/>
        </a:defRPr>
      </a:lvl2pPr>
      <a:lvl3pPr marL="685800" marR="0" lvl="2" indent="-228600" algn="l" defTabSz="914400" rtl="0" fontAlgn="auto" hangingPunct="1">
        <a:lnSpc>
          <a:spcPct val="150000"/>
        </a:lnSpc>
        <a:spcBef>
          <a:spcPts val="1000"/>
        </a:spcBef>
        <a:spcAft>
          <a:spcPts val="1200"/>
        </a:spcAft>
        <a:buSzPct val="100000"/>
        <a:buFont typeface="Arial" pitchFamily="34"/>
        <a:buChar char="•"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Segoe UI"/>
        </a:defRPr>
      </a:lvl3pPr>
      <a:lvl4pPr marL="1143000" marR="0" lvl="3" indent="-228600" algn="l" defTabSz="914400" rtl="0" fontAlgn="auto" hangingPunct="1">
        <a:lnSpc>
          <a:spcPct val="150000"/>
        </a:lnSpc>
        <a:spcBef>
          <a:spcPts val="1000"/>
        </a:spcBef>
        <a:spcAft>
          <a:spcPts val="1200"/>
        </a:spcAft>
        <a:buSzPct val="100000"/>
        <a:buFont typeface="Arial" pitchFamily="34"/>
        <a:buChar char="•"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Segoe UI"/>
        </a:defRPr>
      </a:lvl4pPr>
      <a:lvl5pPr marL="1600200" marR="0" lvl="4" indent="-228600" algn="l" defTabSz="914400" rtl="0" fontAlgn="auto" hangingPunct="1">
        <a:lnSpc>
          <a:spcPct val="150000"/>
        </a:lnSpc>
        <a:spcBef>
          <a:spcPts val="1000"/>
        </a:spcBef>
        <a:spcAft>
          <a:spcPts val="1200"/>
        </a:spcAft>
        <a:buSzPct val="100000"/>
        <a:buFont typeface="Arial" pitchFamily="34"/>
        <a:buChar char="•"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Segoe U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grobotronics.com/arduinogreece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26582C-5BCE-AB3B-7FA3-8BB47694CA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1164323"/>
            <a:ext cx="10515600" cy="2387598"/>
          </a:xfrm>
        </p:spPr>
        <p:txBody>
          <a:bodyPr anchor="ctr"/>
          <a:lstStyle/>
          <a:p>
            <a:pPr lvl="0"/>
            <a:r>
              <a:rPr lang="el-GR" sz="4800" dirty="0" smtClean="0">
                <a:solidFill>
                  <a:srgbClr val="FFFFFF"/>
                </a:solidFill>
              </a:rPr>
              <a:t>Δοχείο με αισθητήρα  Υπερήχων</a:t>
            </a:r>
            <a:endParaRPr lang="en-US" sz="48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63D8985-C749-9F49-50FA-F81E706BCFB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55622" y="2933102"/>
            <a:ext cx="9582738" cy="1137797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30000"/>
              </a:lnSpc>
            </a:pPr>
            <a:r>
              <a:rPr lang="el-GR" sz="2000" dirty="0">
                <a:solidFill>
                  <a:srgbClr val="FFFFFF"/>
                </a:solidFill>
                <a:latin typeface="Segoe UI Light"/>
              </a:rPr>
              <a:t>Γρηγορίου Γεώργιος (2020035)</a:t>
            </a:r>
          </a:p>
          <a:p>
            <a:pPr lvl="0">
              <a:lnSpc>
                <a:spcPct val="130000"/>
              </a:lnSpc>
            </a:pPr>
            <a:r>
              <a:rPr lang="el-GR" sz="2000" dirty="0">
                <a:solidFill>
                  <a:srgbClr val="FFFFFF"/>
                </a:solidFill>
                <a:latin typeface="Segoe UI Light"/>
              </a:rPr>
              <a:t>Μάθημα Απτικών </a:t>
            </a:r>
            <a:r>
              <a:rPr lang="el-GR" sz="2000" dirty="0" err="1">
                <a:solidFill>
                  <a:srgbClr val="FFFFFF"/>
                </a:solidFill>
                <a:latin typeface="Segoe UI Light"/>
              </a:rPr>
              <a:t>Διεπαφών</a:t>
            </a:r>
            <a:r>
              <a:rPr lang="el-GR" sz="2000" dirty="0">
                <a:solidFill>
                  <a:srgbClr val="FFFFFF"/>
                </a:solidFill>
                <a:latin typeface="Segoe UI Light"/>
              </a:rPr>
              <a:t>, </a:t>
            </a:r>
            <a:r>
              <a:rPr lang="en-US" sz="2000" dirty="0">
                <a:solidFill>
                  <a:srgbClr val="FFFFFF"/>
                </a:solidFill>
                <a:latin typeface="Segoe UI Light"/>
              </a:rPr>
              <a:t>IEE IHU </a:t>
            </a:r>
            <a:r>
              <a:rPr lang="el-GR" sz="2000" dirty="0">
                <a:solidFill>
                  <a:srgbClr val="FFFFFF"/>
                </a:solidFill>
                <a:latin typeface="Segoe UI Light"/>
              </a:rPr>
              <a:t>2023</a:t>
            </a:r>
            <a:endParaRPr lang="en-US" sz="20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9008532" y="5970599"/>
            <a:ext cx="2675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iee2020</a:t>
            </a:r>
            <a:r>
              <a:rPr lang="el-GR" i="1" dirty="0" smtClean="0"/>
              <a:t>035</a:t>
            </a:r>
            <a:r>
              <a:rPr lang="en-US" i="1" dirty="0" smtClean="0"/>
              <a:t>@</a:t>
            </a:r>
            <a:r>
              <a:rPr lang="en-US" i="1" dirty="0" err="1" smtClean="0"/>
              <a:t>iee.teithe.gr</a:t>
            </a:r>
            <a:endParaRPr lang="en-US" i="1" dirty="0"/>
          </a:p>
        </p:txBody>
      </p:sp>
      <p:pic>
        <p:nvPicPr>
          <p:cNvPr id="5" name="Γραφικό 10" descr="Περιστέρι περίγραμμα">
            <a:extLst>
              <a:ext uri="{FF2B5EF4-FFF2-40B4-BE49-F238E27FC236}">
                <a16:creationId xmlns="" xmlns:a16="http://schemas.microsoft.com/office/drawing/2014/main" id="{60587A75-2B37-AA43-17FC-51C2DD129C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4189" y="5527939"/>
            <a:ext cx="426947" cy="426947"/>
          </a:xfrm>
          <a:prstGeom prst="rect">
            <a:avLst/>
          </a:prstGeom>
        </p:spPr>
      </p:pic>
      <p:pic>
        <p:nvPicPr>
          <p:cNvPr id="6" name="Γραφικό 8" descr="Φάκελος περίγραμμα">
            <a:extLst>
              <a:ext uri="{FF2B5EF4-FFF2-40B4-BE49-F238E27FC236}">
                <a16:creationId xmlns="" xmlns:a16="http://schemas.microsoft.com/office/drawing/2014/main" id="{D707FEF5-3E90-FCA2-553B-902295AC98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05788">
            <a:off x="10333488" y="5532651"/>
            <a:ext cx="310136" cy="3101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Λογισμικό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749300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600" dirty="0">
                <a:latin typeface="Segoe UI Light" pitchFamily="34"/>
                <a:cs typeface="Segoe UI Light" pitchFamily="34"/>
              </a:rPr>
              <a:t>Η λογική του λογισμικού είναι η εξής:</a:t>
            </a:r>
          </a:p>
          <a:p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Αν η τωρινή τιμή της απόστασης είναι μικρότερη από την προηγούμενη (δηλαδή αν αυξάνεται η στάθμη), και είναι μικρότερη ή ίση με 9 εκ, τότε χτυπάει ο πρώτος δονητής.</a:t>
            </a:r>
          </a:p>
          <a:p>
            <a:pPr>
              <a:buFont typeface="Arial" pitchFamily="34" charset="0"/>
              <a:buChar char="•"/>
            </a:pPr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Αν είναι μικρότερη ή ίση με 6 εκ, χτυπάει και ο δεύτερος.</a:t>
            </a:r>
          </a:p>
          <a:p>
            <a:pPr>
              <a:buFont typeface="Arial" pitchFamily="34" charset="0"/>
              <a:buChar char="•"/>
            </a:pPr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Αν είναι μικρότερη ή ίση με 3 εκ, χτυπάει και ο τρίτος, καθώς και το </a:t>
            </a:r>
            <a:r>
              <a:rPr lang="en-US" sz="1600" dirty="0">
                <a:latin typeface="Segoe UI Light" pitchFamily="34"/>
                <a:cs typeface="Segoe UI Light" pitchFamily="34"/>
              </a:rPr>
              <a:t>buzzer.</a:t>
            </a:r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Οι δονητές και το </a:t>
            </a:r>
            <a:r>
              <a:rPr lang="en-US" sz="1600" dirty="0">
                <a:latin typeface="Segoe UI Light" pitchFamily="34"/>
                <a:cs typeface="Segoe UI Light" pitchFamily="34"/>
              </a:rPr>
              <a:t>buzzer</a:t>
            </a:r>
            <a:r>
              <a:rPr lang="el-GR" sz="1600" dirty="0">
                <a:latin typeface="Segoe UI Light" pitchFamily="34"/>
                <a:cs typeface="Segoe UI Light" pitchFamily="34"/>
              </a:rPr>
              <a:t> χτυπάνε μόνο όταν μειώνεται η απόσταση</a:t>
            </a:r>
            <a:r>
              <a:rPr lang="en-US" sz="1600" dirty="0">
                <a:latin typeface="Segoe UI Light" pitchFamily="34"/>
                <a:cs typeface="Segoe UI Light" pitchFamily="34"/>
              </a:rPr>
              <a:t>,</a:t>
            </a:r>
            <a:r>
              <a:rPr lang="el-GR" sz="1600" dirty="0">
                <a:latin typeface="Segoe UI Light" pitchFamily="34"/>
                <a:cs typeface="Segoe UI Light" pitchFamily="34"/>
              </a:rPr>
              <a:t> και σταματάνε εάν μείνει σταθερή, η αυξάνεται.(</a:t>
            </a:r>
            <a:r>
              <a:rPr lang="el-GR" sz="1600" dirty="0" err="1">
                <a:latin typeface="Segoe UI Light" pitchFamily="34"/>
                <a:cs typeface="Segoe UI Light" pitchFamily="34"/>
              </a:rPr>
              <a:t>αδειαζει</a:t>
            </a:r>
            <a:r>
              <a:rPr lang="el-GR" sz="1600" dirty="0">
                <a:latin typeface="Segoe UI Light" pitchFamily="34"/>
                <a:cs typeface="Segoe UI Light" pitchFamily="34"/>
              </a:rPr>
              <a:t> η </a:t>
            </a:r>
            <a:r>
              <a:rPr lang="el-GR" sz="1600" dirty="0" err="1">
                <a:latin typeface="Segoe UI Light" pitchFamily="34"/>
                <a:cs typeface="Segoe UI Light" pitchFamily="34"/>
              </a:rPr>
              <a:t>κανατα</a:t>
            </a:r>
            <a:r>
              <a:rPr lang="el-GR" sz="1600" dirty="0">
                <a:latin typeface="Segoe UI Light" pitchFamily="34"/>
                <a:cs typeface="Segoe UI Light" pitchFamily="34"/>
              </a:rPr>
              <a:t>)</a:t>
            </a:r>
          </a:p>
          <a:p>
            <a:pPr>
              <a:buFont typeface="Arial" pitchFamily="34" charset="0"/>
              <a:buChar char="•"/>
            </a:pPr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Εάν γέρνει η κανατά (που ελέγχεται με το γυροσκόπιο), η το </a:t>
            </a:r>
            <a:r>
              <a:rPr lang="en-US" sz="1600" dirty="0">
                <a:latin typeface="Segoe UI Light" pitchFamily="34"/>
                <a:cs typeface="Segoe UI Light" pitchFamily="34"/>
              </a:rPr>
              <a:t> loop </a:t>
            </a:r>
            <a:r>
              <a:rPr lang="el-GR" sz="1600" dirty="0">
                <a:latin typeface="Segoe UI Light" pitchFamily="34"/>
                <a:cs typeface="Segoe UI Light" pitchFamily="34"/>
              </a:rPr>
              <a:t>δεν είναι ενεργοποιημένο, τότε η παραπάνω διαδικασία δεν συμβαίνει.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13939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Λογισμικό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749300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100" dirty="0">
                <a:latin typeface="Segoe UI Light" pitchFamily="34"/>
                <a:cs typeface="Segoe UI Light" pitchFamily="34"/>
              </a:rPr>
              <a:t>Εισαγωγή βιβλιοθηκών, αρχικοποιήσεις και δηλώσεις τιμών</a:t>
            </a:r>
            <a:endParaRPr lang="en-US" sz="2100" dirty="0"/>
          </a:p>
        </p:txBody>
      </p:sp>
      <p:pic>
        <p:nvPicPr>
          <p:cNvPr id="6" name="Picture 5" descr="A screen shot of a computer program&#10;&#10;Description automatically generated">
            <a:extLst>
              <a:ext uri="{FF2B5EF4-FFF2-40B4-BE49-F238E27FC236}">
                <a16:creationId xmlns="" xmlns:a16="http://schemas.microsoft.com/office/drawing/2014/main" id="{748C403E-619D-DF9A-4AAC-9F12CD82A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46" y="1951676"/>
            <a:ext cx="3361077" cy="619363"/>
          </a:xfrm>
          <a:prstGeom prst="rect">
            <a:avLst/>
          </a:prstGeom>
        </p:spPr>
      </p:pic>
      <p:pic>
        <p:nvPicPr>
          <p:cNvPr id="1026" name="Picture 2" descr="C:\Users\george\Desktop\λογισμικο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8101" y="2290360"/>
            <a:ext cx="3234519" cy="3373461"/>
          </a:xfrm>
          <a:prstGeom prst="rect">
            <a:avLst/>
          </a:prstGeom>
          <a:noFill/>
        </p:spPr>
      </p:pic>
      <p:pic>
        <p:nvPicPr>
          <p:cNvPr id="1027" name="Picture 3" descr="C:\Users\george\Desktop\λογισμικο 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94228" y="4160103"/>
            <a:ext cx="2600325" cy="1562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2872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Λογισμικό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749300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100" dirty="0">
                <a:latin typeface="Segoe UI Light" pitchFamily="34"/>
                <a:cs typeface="Segoe UI Light" pitchFamily="34"/>
              </a:rPr>
              <a:t>Συνάρτηση </a:t>
            </a:r>
            <a:r>
              <a:rPr lang="en-US" sz="2100" dirty="0">
                <a:latin typeface="Segoe UI Light" pitchFamily="34"/>
                <a:cs typeface="Segoe UI Light" pitchFamily="34"/>
              </a:rPr>
              <a:t>loop</a:t>
            </a:r>
            <a:endParaRPr lang="en-US" sz="21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52662CF-3F31-92C3-EDA6-92CFAECDF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92" y="2028885"/>
            <a:ext cx="6394754" cy="1828440"/>
          </a:xfrm>
          <a:prstGeom prst="rect">
            <a:avLst/>
          </a:prstGeom>
        </p:spPr>
      </p:pic>
      <p:sp>
        <p:nvSpPr>
          <p:cNvPr id="5" name="4 - Ορθογώνιο"/>
          <p:cNvSpPr/>
          <p:nvPr/>
        </p:nvSpPr>
        <p:spPr>
          <a:xfrm>
            <a:off x="597092" y="4049552"/>
            <a:ext cx="70456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Διαβάζει την απόσταση του νερού στην κανάτα και την εμφανίζει</a:t>
            </a:r>
            <a:endParaRPr lang="el-GR" dirty="0"/>
          </a:p>
        </p:txBody>
      </p:sp>
      <p:sp>
        <p:nvSpPr>
          <p:cNvPr id="6" name="5 - Ορθογώνιο"/>
          <p:cNvSpPr/>
          <p:nvPr/>
        </p:nvSpPr>
        <p:spPr>
          <a:xfrm>
            <a:off x="591403" y="448223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err="1" smtClean="0"/>
              <a:t>Καθε</a:t>
            </a:r>
            <a:r>
              <a:rPr lang="el-GR" dirty="0" smtClean="0"/>
              <a:t> 100ms ελέγχει αν ο χρήστης </a:t>
            </a:r>
            <a:r>
              <a:rPr lang="el-GR" dirty="0" err="1" smtClean="0"/>
              <a:t>εχει</a:t>
            </a:r>
            <a:r>
              <a:rPr lang="el-GR" dirty="0" smtClean="0"/>
              <a:t> πατήσει το κουμπί για να το σταματήσει, η αν η απόσταση </a:t>
            </a:r>
            <a:r>
              <a:rPr lang="el-GR" dirty="0" err="1" smtClean="0"/>
              <a:t>ειναι</a:t>
            </a:r>
            <a:r>
              <a:rPr lang="el-GR" dirty="0" smtClean="0"/>
              <a:t> μεγαλύτερη των 9 </a:t>
            </a:r>
            <a:r>
              <a:rPr lang="el-GR" dirty="0" err="1" smtClean="0"/>
              <a:t>εκατοστων</a:t>
            </a:r>
            <a:endParaRPr lang="el-GR" dirty="0" smtClean="0"/>
          </a:p>
        </p:txBody>
      </p:sp>
      <p:sp>
        <p:nvSpPr>
          <p:cNvPr id="8" name="7 - Ορθογώνιο"/>
          <p:cNvSpPr/>
          <p:nvPr/>
        </p:nvSpPr>
        <p:spPr>
          <a:xfrm>
            <a:off x="632346" y="55351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Α</a:t>
            </a:r>
            <a:r>
              <a:rPr lang="el-GR" dirty="0" smtClean="0"/>
              <a:t>ν ισχύει, τότε </a:t>
            </a:r>
            <a:r>
              <a:rPr lang="el-GR" dirty="0" smtClean="0"/>
              <a:t>σταματάει και βγαίνει </a:t>
            </a:r>
            <a:r>
              <a:rPr lang="el-GR" dirty="0" err="1" smtClean="0"/>
              <a:t>απο</a:t>
            </a:r>
            <a:r>
              <a:rPr lang="el-GR" dirty="0" smtClean="0"/>
              <a:t> την </a:t>
            </a:r>
            <a:r>
              <a:rPr lang="el-GR" dirty="0" err="1" smtClean="0"/>
              <a:t>loop</a:t>
            </a:r>
            <a:r>
              <a:rPr lang="el-GR" dirty="0" smtClean="0"/>
              <a:t>. Αν </a:t>
            </a:r>
            <a:r>
              <a:rPr lang="el-GR" dirty="0" err="1" smtClean="0"/>
              <a:t>οχι</a:t>
            </a:r>
            <a:r>
              <a:rPr lang="el-GR" dirty="0" smtClean="0"/>
              <a:t> </a:t>
            </a:r>
            <a:r>
              <a:rPr lang="el-GR" dirty="0" err="1" smtClean="0"/>
              <a:t>ξαναμετράει</a:t>
            </a:r>
            <a:r>
              <a:rPr lang="el-GR" dirty="0" smtClean="0"/>
              <a:t> την απόσταση.</a:t>
            </a:r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424738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Λογισμικό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749300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900" dirty="0">
                <a:latin typeface="Segoe UI Light" pitchFamily="34"/>
                <a:cs typeface="Segoe UI Light" pitchFamily="34"/>
              </a:rPr>
              <a:t>Δειγματική έξοδος</a:t>
            </a:r>
          </a:p>
          <a:p>
            <a:endParaRPr lang="el-GR" sz="1600" dirty="0">
              <a:latin typeface="Segoe UI Light" pitchFamily="34"/>
              <a:cs typeface="Segoe UI Light" pitchFamily="34"/>
            </a:endParaRPr>
          </a:p>
          <a:p>
            <a:pPr>
              <a:buFont typeface="Arial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Η συνάρτηση </a:t>
            </a:r>
            <a:r>
              <a:rPr lang="en-US" sz="1600" dirty="0">
                <a:latin typeface="Segoe UI Light" pitchFamily="34"/>
                <a:cs typeface="Segoe UI Light" pitchFamily="34"/>
              </a:rPr>
              <a:t>loop </a:t>
            </a:r>
            <a:r>
              <a:rPr lang="el-GR" sz="1600" dirty="0">
                <a:latin typeface="Segoe UI Light" pitchFamily="34"/>
                <a:cs typeface="Segoe UI Light" pitchFamily="34"/>
              </a:rPr>
              <a:t>επίσης βγάζει έξοδο στο </a:t>
            </a:r>
            <a:r>
              <a:rPr lang="en-US" sz="1600" dirty="0">
                <a:latin typeface="Segoe UI Light" pitchFamily="34"/>
                <a:cs typeface="Segoe UI Light" pitchFamily="34"/>
              </a:rPr>
              <a:t>serial loop </a:t>
            </a:r>
            <a:r>
              <a:rPr lang="el-GR" sz="1600" dirty="0">
                <a:latin typeface="Segoe UI Light" pitchFamily="34"/>
                <a:cs typeface="Segoe UI Light" pitchFamily="34"/>
              </a:rPr>
              <a:t>για λόγους ανάπτυξης και </a:t>
            </a:r>
            <a:r>
              <a:rPr lang="el-GR" sz="1600" dirty="0" err="1">
                <a:latin typeface="Segoe UI Light" pitchFamily="34"/>
                <a:cs typeface="Segoe UI Light" pitchFamily="34"/>
              </a:rPr>
              <a:t>εκσφαλμάτωσης</a:t>
            </a:r>
            <a:r>
              <a:rPr lang="el-GR" sz="1600" dirty="0">
                <a:latin typeface="Segoe UI Light" pitchFamily="34"/>
                <a:cs typeface="Segoe UI Light" pitchFamily="34"/>
              </a:rPr>
              <a:t> (ο κώδικας δεν προβλήθηκε). Παρακάτω είναι κάποιες δειγματικές έξοδοι:</a:t>
            </a:r>
          </a:p>
          <a:p>
            <a:endParaRPr lang="el-GR" sz="1600" dirty="0">
              <a:latin typeface="Segoe UI Light" pitchFamily="34"/>
              <a:cs typeface="Segoe UI Light" pitchFamily="34"/>
            </a:endParaRPr>
          </a:p>
          <a:p>
            <a:endParaRPr lang="en-US" sz="1600" dirty="0"/>
          </a:p>
        </p:txBody>
      </p:sp>
      <p:pic>
        <p:nvPicPr>
          <p:cNvPr id="4" name="Picture 3" descr="A computer screen shot of a computer&#10;&#10;Description automatically generated">
            <a:extLst>
              <a:ext uri="{FF2B5EF4-FFF2-40B4-BE49-F238E27FC236}">
                <a16:creationId xmlns="" xmlns:a16="http://schemas.microsoft.com/office/drawing/2014/main" id="{AE168BF5-9988-BBE9-48B1-82119E25C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6" y="3168983"/>
            <a:ext cx="4534293" cy="2103302"/>
          </a:xfrm>
          <a:prstGeom prst="rect">
            <a:avLst/>
          </a:prstGeom>
        </p:spPr>
      </p:pic>
      <p:pic>
        <p:nvPicPr>
          <p:cNvPr id="7" name="Picture 6" descr="A computer screen shot of white text&#10;&#10;Description automatically generated">
            <a:extLst>
              <a:ext uri="{FF2B5EF4-FFF2-40B4-BE49-F238E27FC236}">
                <a16:creationId xmlns="" xmlns:a16="http://schemas.microsoft.com/office/drawing/2014/main" id="{16535705-CB3E-7325-5693-BF933C376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791" y="3168983"/>
            <a:ext cx="5982218" cy="21033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4028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Αξιολόγηση πρωτοτύπου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7493001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600" dirty="0">
                <a:latin typeface="Segoe UI Light" pitchFamily="34"/>
                <a:cs typeface="Segoe UI Light" pitchFamily="34"/>
              </a:rPr>
              <a:t>Με στόχο αξιολόγηση</a:t>
            </a:r>
            <a:r>
              <a:rPr lang="en-US" sz="1600" dirty="0">
                <a:latin typeface="Segoe UI Light" pitchFamily="34"/>
                <a:cs typeface="Segoe UI Light" pitchFamily="34"/>
              </a:rPr>
              <a:t> </a:t>
            </a:r>
            <a:r>
              <a:rPr lang="el-GR" sz="1600" dirty="0">
                <a:latin typeface="Segoe UI Light" pitchFamily="34"/>
                <a:cs typeface="Segoe UI Light" pitchFamily="34"/>
              </a:rPr>
              <a:t>του πρωτοτύπου, δημιουργήθηκε ένα ερωτηματολόγιο με την παρακάτω δομή:</a:t>
            </a:r>
          </a:p>
          <a:p>
            <a:endParaRPr lang="el-GR" sz="1600" dirty="0">
              <a:latin typeface="Segoe UI Light" pitchFamily="34"/>
              <a:cs typeface="Segoe UI Light" pitchFamily="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Δύο ερωτήσεις για το φύλο και την </a:t>
            </a:r>
            <a:r>
              <a:rPr lang="el-GR" sz="1600" dirty="0" smtClean="0">
                <a:latin typeface="Segoe UI Light" pitchFamily="34"/>
                <a:cs typeface="Segoe UI Light" pitchFamily="34"/>
              </a:rPr>
              <a:t>ηλικία</a:t>
            </a:r>
            <a:endParaRPr lang="el-GR" sz="1600" dirty="0">
              <a:latin typeface="Segoe UI Light" pitchFamily="34"/>
              <a:cs typeface="Segoe UI Light" pitchFamily="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Μια ερώτηση για τον αν θα χρησιμοποιούσαν το τελικό αποτέλεσμα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Πέντε για την ευκολία χρήσης και διαισθητικότητα της εφαρμογής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Δύο ερωτήσεις για την αποτελεσματικότητα της εφαρμογής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Μια ερώτηση για την αξιοπιστία της εφαρμογής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Segoe UI Light" pitchFamily="34"/>
                <a:cs typeface="Segoe UI Light" pitchFamily="34"/>
              </a:rPr>
              <a:t>Μια ερώτηση για την καμπύλη εκμάθησης της εφαρμογής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600" dirty="0">
              <a:latin typeface="Segoe UI Light" pitchFamily="34"/>
              <a:cs typeface="Segoe UI Light" pitchFamily="34"/>
            </a:endParaRPr>
          </a:p>
          <a:p>
            <a:r>
              <a:rPr lang="el-GR" sz="1600" dirty="0">
                <a:latin typeface="Segoe UI Light" pitchFamily="34"/>
                <a:cs typeface="Segoe UI Light" pitchFamily="34"/>
              </a:rPr>
              <a:t>Το δείγμα ήταν 25 </a:t>
            </a:r>
            <a:r>
              <a:rPr lang="el-GR" sz="1600" dirty="0" smtClean="0">
                <a:latin typeface="Segoe UI Light" pitchFamily="34"/>
                <a:cs typeface="Segoe UI Light" pitchFamily="34"/>
              </a:rPr>
              <a:t>α</a:t>
            </a:r>
            <a:r>
              <a:rPr lang="el-GR" sz="1600" dirty="0" smtClean="0">
                <a:latin typeface="Segoe UI Light" pitchFamily="34"/>
                <a:cs typeface="Segoe UI Light" pitchFamily="34"/>
              </a:rPr>
              <a:t>τόμων, </a:t>
            </a:r>
            <a:r>
              <a:rPr lang="el-GR" sz="1600" dirty="0">
                <a:latin typeface="Segoe UI Light" pitchFamily="34"/>
                <a:cs typeface="Segoe UI Light" pitchFamily="34"/>
              </a:rPr>
              <a:t>όλων των ηλικιακών ομάδων και των δύο φύλων.</a:t>
            </a:r>
          </a:p>
        </p:txBody>
      </p:sp>
      <p:sp>
        <p:nvSpPr>
          <p:cNvPr id="6146" name="AutoShape 2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6148" name="AutoShape 4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6150" name="AutoShape 6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1967405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dirty="0">
                <a:latin typeface="Segoe UI Light" pitchFamily="34"/>
                <a:cs typeface="Segoe UI Light" pitchFamily="34"/>
              </a:rPr>
              <a:t>Αξιολόγηση πρωτοτύπου</a:t>
            </a:r>
            <a:endParaRPr lang="en-US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6146" name="AutoShape 2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6148" name="AutoShape 4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6150" name="AutoShape 6" descr="Γράφημα απάντησης φορμών. Τίτλος ερωτήματος: ΦΥΛΛΟ&#10;. Αριθμός απαντήσεων: 24 απαντήσεις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E9A56FA-ACF8-B4C1-81C2-405A09602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226" y="1320282"/>
            <a:ext cx="7993547" cy="51644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9141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b="1" u="sng" dirty="0" err="1" smtClean="0"/>
              <a:t>Μελλοντικες</a:t>
            </a:r>
            <a:r>
              <a:rPr lang="el-GR" sz="3600" b="1" u="sng" dirty="0" smtClean="0"/>
              <a:t> </a:t>
            </a:r>
            <a:r>
              <a:rPr lang="el-GR" sz="3600" b="1" u="sng" dirty="0" err="1" smtClean="0"/>
              <a:t>βελτιωσεις</a:t>
            </a:r>
            <a:endParaRPr lang="el-GR" sz="3600" b="1" u="sng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4294967295"/>
          </p:nvPr>
        </p:nvSpPr>
        <p:spPr>
          <a:xfrm>
            <a:off x="539495" y="1435608"/>
            <a:ext cx="5929544" cy="3977639"/>
          </a:xfrm>
        </p:spPr>
        <p:txBody>
          <a:bodyPr>
            <a:normAutofit fontScale="92500"/>
          </a:bodyPr>
          <a:lstStyle/>
          <a:p>
            <a:pPr>
              <a:buFont typeface="Arial" pitchFamily="34" charset="0"/>
              <a:buChar char="•"/>
            </a:pPr>
            <a:r>
              <a:rPr lang="el-GR" sz="2400" dirty="0" smtClean="0"/>
              <a:t>Χρησιμοποίηση μικρότερου </a:t>
            </a:r>
            <a:r>
              <a:rPr lang="el-GR" sz="2400" dirty="0" err="1" smtClean="0"/>
              <a:t>μικροελεγκτή</a:t>
            </a:r>
            <a:endParaRPr lang="el-GR" sz="2400" dirty="0" smtClean="0"/>
          </a:p>
          <a:p>
            <a:pPr>
              <a:buFont typeface="Arial" pitchFamily="34" charset="0"/>
              <a:buChar char="•"/>
            </a:pPr>
            <a:r>
              <a:rPr lang="el-GR" sz="2400" dirty="0" smtClean="0"/>
              <a:t>Τοποθέτηση αισθητήρα αφής</a:t>
            </a:r>
          </a:p>
          <a:p>
            <a:pPr>
              <a:buFont typeface="Arial" pitchFamily="34" charset="0"/>
              <a:buChar char="•"/>
            </a:pPr>
            <a:r>
              <a:rPr lang="el-GR" sz="2400" dirty="0" smtClean="0"/>
              <a:t>Τοποθέτηση πλακέτας φόρτισης</a:t>
            </a:r>
          </a:p>
          <a:p>
            <a:pPr>
              <a:buFont typeface="Arial" pitchFamily="34" charset="0"/>
              <a:buChar char="•"/>
            </a:pPr>
            <a:r>
              <a:rPr lang="el-GR" sz="2400" dirty="0" smtClean="0"/>
              <a:t>Βελτίωση της εμφάνισης και τοποθέτηση του κυκλώματος στον πάτο του δοχείου</a:t>
            </a:r>
          </a:p>
        </p:txBody>
      </p:sp>
      <p:pic>
        <p:nvPicPr>
          <p:cNvPr id="2050" name="Picture 2" descr="C:\Users\george\Desktop\αισ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5627" y="1214651"/>
            <a:ext cx="3285407" cy="2320119"/>
          </a:xfrm>
          <a:prstGeom prst="rect">
            <a:avLst/>
          </a:prstGeom>
          <a:noFill/>
        </p:spPr>
      </p:pic>
      <p:pic>
        <p:nvPicPr>
          <p:cNvPr id="1026" name="Picture 2" descr="C:\Users\george\Desktop\αισθητηρας αφης 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0762" y="3603009"/>
            <a:ext cx="4105275" cy="2961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26582C-5BCE-AB3B-7FA3-8BB47694CA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1164322"/>
            <a:ext cx="10515600" cy="4051145"/>
          </a:xfrm>
        </p:spPr>
        <p:txBody>
          <a:bodyPr anchor="ctr"/>
          <a:lstStyle/>
          <a:p>
            <a:pPr lvl="0" algn="ctr"/>
            <a:r>
              <a:rPr lang="el-GR" sz="4800" dirty="0">
                <a:solidFill>
                  <a:srgbClr val="FFFFFF"/>
                </a:solidFill>
              </a:rPr>
              <a:t>Ευχαριστώ για την προσοχή σας!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912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F51D7E2D-E8A9-60B9-2783-D9A20A9A06D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>
                <a:latin typeface="Segoe UI Light" pitchFamily="34"/>
                <a:cs typeface="Segoe UI Light" pitchFamily="34"/>
              </a:rPr>
              <a:t>Αρχική ιδέα</a:t>
            </a:r>
            <a:endParaRPr lang="en-US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0E1E5DED-EA2F-801F-BA69-708199D04DC2}"/>
              </a:ext>
            </a:extLst>
          </p:cNvPr>
          <p:cNvSpPr txBox="1"/>
          <p:nvPr/>
        </p:nvSpPr>
        <p:spPr>
          <a:xfrm>
            <a:off x="541608" y="1524707"/>
            <a:ext cx="4321701" cy="38715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1" dirty="0" smtClean="0"/>
              <a:t>Πρόκειται για ένα εντυπωσιακό δοχείο που διακρίνεται για τη δυνατότητά του να αναγνωρίζει την ποσότητα υγρού που περιέχει, ειδοποιώντας τον χρήστη με έναν προειδοποιητικό ήχο όταν η στάθμη φθάνει στην κορυφή</a:t>
            </a:r>
          </a:p>
          <a:p>
            <a:pPr lv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1" dirty="0" smtClean="0"/>
              <a:t> Ο κύριος στόχος του είναι να υποστηρίξει άτομα με περιορισμένη όραση προκειμένου να διευκολύνει την καθημερινή τους ζωή</a:t>
            </a:r>
            <a:r>
              <a:rPr lang="el-GR" sz="1600" b="1" i="0" u="none" strike="noStrike" kern="1200" cap="none" spc="0" baseline="0" dirty="0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.</a:t>
            </a:r>
            <a:endParaRPr lang="el-GR" sz="1600" b="1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  <a:p>
            <a:pPr marL="0" marR="0" lvl="0" indent="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l-GR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</p:txBody>
      </p:sp>
      <p:pic>
        <p:nvPicPr>
          <p:cNvPr id="4" name="Graphic 4" descr="Lights On with solid fill">
            <a:extLst>
              <a:ext uri="{FF2B5EF4-FFF2-40B4-BE49-F238E27FC236}">
                <a16:creationId xmlns="" xmlns:a16="http://schemas.microsoft.com/office/drawing/2014/main" id="{4A22A880-724F-8F89-8BDF-F64AEFB36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1128" y="1524707"/>
            <a:ext cx="914400" cy="9144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phic 6" descr="Blind with solid fill">
            <a:extLst>
              <a:ext uri="{FF2B5EF4-FFF2-40B4-BE49-F238E27FC236}">
                <a16:creationId xmlns="" xmlns:a16="http://schemas.microsoft.com/office/drawing/2014/main" id="{04AE8F5B-2068-C4AF-A630-F78403FEF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1128" y="2875678"/>
            <a:ext cx="914400" cy="91440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3397FD32-FEDE-443A-E9E6-70ADA8E1F35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sz="3600" b="1" u="sng" dirty="0" smtClean="0">
                <a:latin typeface="Segoe UI Light" pitchFamily="34"/>
                <a:cs typeface="Segoe UI Light" pitchFamily="34"/>
              </a:rPr>
              <a:t>Τρόπος λειτουργίας</a:t>
            </a:r>
            <a:endParaRPr lang="en-US" sz="3600" b="1" u="sng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310628CD-208F-C44D-C3EC-35384C63FF71}"/>
              </a:ext>
            </a:extLst>
          </p:cNvPr>
          <p:cNvSpPr txBox="1"/>
          <p:nvPr/>
        </p:nvSpPr>
        <p:spPr>
          <a:xfrm>
            <a:off x="541607" y="1524706"/>
            <a:ext cx="3716493" cy="37569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r>
              <a:rPr lang="el-GR" sz="1600" dirty="0" smtClean="0"/>
              <a:t>Πατώντας το κουμπί PWR (</a:t>
            </a:r>
            <a:r>
              <a:rPr lang="el-GR" sz="1600" dirty="0" err="1" smtClean="0"/>
              <a:t>power</a:t>
            </a:r>
            <a:r>
              <a:rPr lang="el-GR" sz="1600" dirty="0" smtClean="0"/>
              <a:t>) της συσκευής, ενεργοποιείται η λειτουργία της. Ο ενσωματωμένος αισθητήρας ελέγχει συνεχώς την ποσότητα υγρού μέσα στη συσκευή.</a:t>
            </a:r>
          </a:p>
          <a:p>
            <a:endParaRPr lang="el-GR" sz="1600" dirty="0" smtClean="0"/>
          </a:p>
          <a:p>
            <a:r>
              <a:rPr lang="el-GR" sz="1600" dirty="0" smtClean="0"/>
              <a:t> Όταν η ποσότητα φτάσει σε ένα συγκεκριμένο επίπεδο, η συσκευή αρχίζει να δονείται, με τη δύναμη της δόνησης αυξανόμενη ανάλογα με την αύξηση της ποσότητας υγρού.</a:t>
            </a:r>
          </a:p>
          <a:p>
            <a:endParaRPr lang="el-GR" sz="1600" dirty="0" smtClean="0"/>
          </a:p>
          <a:p>
            <a:r>
              <a:rPr lang="el-GR" sz="1600" dirty="0" smtClean="0"/>
              <a:t> Τέλος, όταν το υγρό φτάσει στην κορυφή της συσκευής, εκπέμπεται ένας ακουστικός ειδοποιητικός ήχος.</a:t>
            </a:r>
            <a:endParaRPr lang="el-GR" sz="1600" dirty="0"/>
          </a:p>
        </p:txBody>
      </p:sp>
      <p:pic>
        <p:nvPicPr>
          <p:cNvPr id="1026" name="Picture 2" descr="C:\Users\george\Desktop\412966084_1137612617209467_268348505292060445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427194" y="1444856"/>
            <a:ext cx="3040131" cy="3281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>
                <a:latin typeface="Segoe UI Light" pitchFamily="34"/>
                <a:cs typeface="Segoe UI Light" pitchFamily="34"/>
              </a:rPr>
              <a:t>Υλοποίηση</a:t>
            </a:r>
            <a:endParaRPr lang="en-US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58CFFFD0-54CA-2F42-B1AC-65700F546593}"/>
              </a:ext>
            </a:extLst>
          </p:cNvPr>
          <p:cNvSpPr txBox="1"/>
          <p:nvPr/>
        </p:nvSpPr>
        <p:spPr>
          <a:xfrm>
            <a:off x="541608" y="1524707"/>
            <a:ext cx="4321701" cy="38715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Το σύστημα του πρωτοτύπου λειτουργεί με έναν μικροελεγκτή</a:t>
            </a:r>
            <a:r>
              <a:rPr lang="en-US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Arduino UNO</a:t>
            </a: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στον οποίο είναι συνδεδεμένα τα παρακάτω εξαρτήματα:</a:t>
            </a: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Ένας αισθητήρας εγγύτητας</a:t>
            </a:r>
            <a:r>
              <a:rPr lang="en-US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 (HC-SRD1)</a:t>
            </a:r>
            <a:endParaRPr lang="el-GR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0" cap="none" spc="0" baseline="0" dirty="0" err="1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Τρια</a:t>
            </a:r>
            <a:r>
              <a:rPr lang="el-GR" sz="1600" b="0" i="0" u="none" strike="noStrike" kern="0" cap="none" spc="0" dirty="0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</a:t>
            </a:r>
            <a:r>
              <a:rPr lang="en-US" sz="1600" b="0" i="0" u="none" strike="noStrike" kern="0" cap="none" spc="0" dirty="0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module</a:t>
            </a:r>
            <a:r>
              <a:rPr lang="en-US" sz="1600" b="0" i="0" u="none" strike="noStrike" kern="1200" cap="none" spc="0" baseline="0" dirty="0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</a:t>
            </a:r>
            <a:r>
              <a:rPr lang="el-GR" sz="1600" b="0" i="0" u="none" strike="noStrike" kern="1200" cap="none" spc="0" baseline="0" dirty="0" smtClean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δόνη</a:t>
            </a:r>
            <a:r>
              <a:rPr lang="el-GR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σης</a:t>
            </a:r>
            <a:endParaRPr lang="el-GR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Ένα</a:t>
            </a:r>
            <a:r>
              <a:rPr lang="en-US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buzzer</a:t>
            </a: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Ένα γυροσκόπιο</a:t>
            </a:r>
            <a:r>
              <a:rPr lang="en-US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(MPU-6050)</a:t>
            </a:r>
            <a:endParaRPr lang="el-GR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Δύο κουμπιά</a:t>
            </a:r>
            <a:r>
              <a:rPr lang="en-US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 (latch pushbutton)</a:t>
            </a:r>
          </a:p>
          <a:p>
            <a:pPr marL="228600" marR="0" lvl="0" indent="-22860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Μια κανάτα</a:t>
            </a:r>
          </a:p>
        </p:txBody>
      </p:sp>
      <p:pic>
        <p:nvPicPr>
          <p:cNvPr id="4" name="Picture 4" descr="A circuit board with wires&#10;&#10;Description automatically generated">
            <a:extLst>
              <a:ext uri="{FF2B5EF4-FFF2-40B4-BE49-F238E27FC236}">
                <a16:creationId xmlns="" xmlns:a16="http://schemas.microsoft.com/office/drawing/2014/main" id="{CF30D316-ECAB-8FB4-4CB0-F8A7240DF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884" y="1449534"/>
            <a:ext cx="6630003" cy="457162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b="1" dirty="0">
                <a:latin typeface="Segoe UI Light" pitchFamily="34"/>
                <a:cs typeface="Segoe UI Light" pitchFamily="34"/>
              </a:rPr>
              <a:t>Υλοποίηση</a:t>
            </a:r>
            <a:endParaRPr lang="en-US" b="1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58CFFFD0-54CA-2F42-B1AC-65700F546593}"/>
              </a:ext>
            </a:extLst>
          </p:cNvPr>
          <p:cNvSpPr txBox="1"/>
          <p:nvPr/>
        </p:nvSpPr>
        <p:spPr>
          <a:xfrm>
            <a:off x="605898" y="2060422"/>
            <a:ext cx="4321701" cy="338962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R="0" lvl="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Ο  αισθητήρας εγγύτητας</a:t>
            </a:r>
            <a:r>
              <a:rPr lang="en-US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 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που επιλέχθηκε για το πρωτότυπο είναι ο </a:t>
            </a:r>
            <a:r>
              <a:rPr lang="en-US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HC-SR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04, λόγω της διαθεσιμότητάς του, και της συμβατότητας του με το σύστημα </a:t>
            </a:r>
            <a:r>
              <a:rPr lang="en-US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Arduino UNO.</a:t>
            </a:r>
          </a:p>
          <a:p>
            <a:pPr marR="0" lvl="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Είναι αισθητήρ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ας υπερήχων, δηλαδή στέλνει υπερήχους και μετρά τον χρόνο που χρειάζεται να αντικατοπτριστούν.</a:t>
            </a:r>
            <a:endParaRPr lang="en-US" sz="1600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  <a:p>
            <a:pPr marR="0" lvl="0" algn="l" defTabSz="914400" rtl="0" fontAlgn="auto" hangingPunct="1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Με την πληροφορία του χρόνου και τη ταχύτητα του ήχου, υπολογίζει την απόσταση σε εκατοστά.</a:t>
            </a:r>
            <a:endParaRPr lang="en-US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</p:txBody>
      </p:sp>
      <p:pic>
        <p:nvPicPr>
          <p:cNvPr id="6" name="Picture 5" descr="A close-up of a blue electronic device&#10;&#10;Description automatically generated">
            <a:extLst>
              <a:ext uri="{FF2B5EF4-FFF2-40B4-BE49-F238E27FC236}">
                <a16:creationId xmlns="" xmlns:a16="http://schemas.microsoft.com/office/drawing/2014/main" id="{01709146-0EFD-B9CB-415A-8CB535FFD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191" y="2261686"/>
            <a:ext cx="3937000" cy="23277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6" y="1461780"/>
            <a:ext cx="3439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b="1" dirty="0" smtClean="0">
                <a:latin typeface="Segoe UI Light" pitchFamily="34"/>
                <a:cs typeface="Segoe UI Light" pitchFamily="34"/>
              </a:rPr>
              <a:t>Αισθητήρας</a:t>
            </a:r>
            <a:r>
              <a:rPr lang="el-GR" sz="2400" dirty="0" smtClean="0"/>
              <a:t> Υπερήχων</a:t>
            </a:r>
            <a:r>
              <a:rPr lang="el-GR" sz="2400" dirty="0" smtClean="0">
                <a:latin typeface="Segoe UI Light" pitchFamily="34"/>
                <a:cs typeface="Segoe UI Light" pitchFamily="34"/>
              </a:rPr>
              <a:t> </a:t>
            </a:r>
            <a:endParaRPr lang="en-US" sz="2400" dirty="0"/>
          </a:p>
        </p:txBody>
      </p:sp>
      <p:sp>
        <p:nvSpPr>
          <p:cNvPr id="7" name="6 - Ορθογώνιο"/>
          <p:cNvSpPr/>
          <p:nvPr/>
        </p:nvSpPr>
        <p:spPr>
          <a:xfrm>
            <a:off x="5545541" y="5110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dirty="0" smtClean="0"/>
              <a:t>Αισθητήρας Υπερήχων HC-SR04 για τον υπολογισμό απόστασης. Η απόσταση που μπορεί να υπολογίσει είναι από 2εκ. έως 400εκ. με ακρίβεια ενός εκατοστού.</a:t>
            </a:r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1311024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sz="3200" b="1" dirty="0">
                <a:latin typeface="Segoe UI Light" pitchFamily="34"/>
                <a:cs typeface="Segoe UI Light" pitchFamily="34"/>
              </a:rPr>
              <a:t>Υλοποίηση</a:t>
            </a:r>
            <a:endParaRPr lang="en-US" sz="3200" b="1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58CFFFD0-54CA-2F42-B1AC-65700F546593}"/>
              </a:ext>
            </a:extLst>
          </p:cNvPr>
          <p:cNvSpPr txBox="1"/>
          <p:nvPr/>
        </p:nvSpPr>
        <p:spPr>
          <a:xfrm>
            <a:off x="605898" y="2060422"/>
            <a:ext cx="4321701" cy="338962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Το </a:t>
            </a:r>
            <a:r>
              <a:rPr lang="en-US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module </a:t>
            </a:r>
            <a:r>
              <a:rPr lang="el-GR" sz="1600" dirty="0" err="1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δονησής</a:t>
            </a:r>
            <a:r>
              <a:rPr lang="el-GR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 που επιλέχτηκε </a:t>
            </a:r>
            <a:r>
              <a:rPr lang="el-GR" sz="1600" dirty="0" smtClean="0"/>
              <a:t>Είναι μια μικρή ενσωματωμένη μονάδα κινητήρα δόνησης. Αφού </a:t>
            </a:r>
            <a:r>
              <a:rPr lang="el-GR" sz="1600" dirty="0" err="1" smtClean="0"/>
              <a:t>εισαγουμε</a:t>
            </a:r>
            <a:r>
              <a:rPr lang="el-GR" sz="1600" dirty="0" smtClean="0"/>
              <a:t> τάση 3- 6 V, </a:t>
            </a:r>
            <a:r>
              <a:rPr lang="el-GR" sz="1600" dirty="0" err="1" smtClean="0"/>
              <a:t>μπορουμε</a:t>
            </a:r>
            <a:r>
              <a:rPr lang="el-GR" sz="1600" dirty="0" smtClean="0"/>
              <a:t> να ελέγξουμε το ON / OFF ή την ένταση δόνησης του κινητήρα μέσω ψηφιακού σήματος . </a:t>
            </a:r>
            <a:r>
              <a:rPr lang="el-GR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είναι το </a:t>
            </a:r>
            <a:r>
              <a:rPr lang="en-US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Vibration Motor Module</a:t>
            </a:r>
            <a:r>
              <a:rPr lang="el-GR" sz="1600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, και χρησιμοποιήθηκαν τρία τεμάχια.</a:t>
            </a:r>
          </a:p>
          <a:p>
            <a:pPr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l-GR" sz="1600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7" y="1461780"/>
            <a:ext cx="2921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b="1" dirty="0">
                <a:latin typeface="Segoe UI Light" pitchFamily="34"/>
                <a:cs typeface="Segoe UI Light" pitchFamily="34"/>
              </a:rPr>
              <a:t>Δονητές</a:t>
            </a:r>
            <a:endParaRPr lang="en-US" sz="2400" b="1" dirty="0"/>
          </a:p>
        </p:txBody>
      </p:sp>
      <p:pic>
        <p:nvPicPr>
          <p:cNvPr id="5" name="Picture 4" descr="A black electronic device with a round black circle&#10;&#10;Description automatically generated">
            <a:extLst>
              <a:ext uri="{FF2B5EF4-FFF2-40B4-BE49-F238E27FC236}">
                <a16:creationId xmlns="" xmlns:a16="http://schemas.microsoft.com/office/drawing/2014/main" id="{FC1DF8BC-6E19-BC6F-F102-1F2C5B0C6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81" y="1461780"/>
            <a:ext cx="2977885" cy="2986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5913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5DDCF3D0-5A68-1F29-A061-45C04875C9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 sz="3200" b="1" dirty="0">
                <a:latin typeface="Segoe UI Light" pitchFamily="34"/>
                <a:cs typeface="Segoe UI Light" pitchFamily="34"/>
              </a:rPr>
              <a:t>Υλοποίηση</a:t>
            </a:r>
            <a:endParaRPr lang="en-US" sz="3200" b="1" dirty="0">
              <a:latin typeface="Segoe UI Light" pitchFamily="34"/>
              <a:cs typeface="Segoe UI Light" pitchFamily="34"/>
            </a:endParaRPr>
          </a:p>
        </p:txBody>
      </p:sp>
      <p:sp>
        <p:nvSpPr>
          <p:cNvPr id="3" name="Content Placeholder 17">
            <a:extLst>
              <a:ext uri="{FF2B5EF4-FFF2-40B4-BE49-F238E27FC236}">
                <a16:creationId xmlns="" xmlns:a16="http://schemas.microsoft.com/office/drawing/2014/main" id="{58CFFFD0-54CA-2F42-B1AC-65700F546593}"/>
              </a:ext>
            </a:extLst>
          </p:cNvPr>
          <p:cNvSpPr txBox="1"/>
          <p:nvPr/>
        </p:nvSpPr>
        <p:spPr>
          <a:xfrm>
            <a:off x="605898" y="2060422"/>
            <a:ext cx="4321701" cy="338962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Το γυροσκόπιο που χρησιμοποιήθηκε 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εί</a:t>
            </a: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ναι το </a:t>
            </a:r>
            <a:r>
              <a:rPr lang="en-US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MPU-6050</a:t>
            </a:r>
            <a:r>
              <a:rPr lang="el-GR" sz="16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, 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λόγω της </a:t>
            </a:r>
            <a:r>
              <a:rPr lang="el-GR" sz="1600" dirty="0" err="1">
                <a:solidFill>
                  <a:srgbClr val="404040"/>
                </a:solidFill>
                <a:latin typeface="Segoe UI" pitchFamily="34"/>
                <a:cs typeface="Segoe UI" pitchFamily="34"/>
              </a:rPr>
              <a:t>κοστους</a:t>
            </a:r>
            <a:r>
              <a:rPr lang="el-GR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 του και της συμβατότητάς του με το σύστημα</a:t>
            </a:r>
            <a:r>
              <a:rPr lang="en-US" sz="1600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.</a:t>
            </a:r>
            <a:endParaRPr lang="el-GR" sz="1600" b="0" i="0" u="none" strike="noStrike" kern="1200" cap="none" spc="0" baseline="0" dirty="0">
              <a:solidFill>
                <a:srgbClr val="404040"/>
              </a:solidFill>
              <a:uFillTx/>
              <a:latin typeface="Segoe UI" pitchFamily="34"/>
              <a:cs typeface="Segoe UI" pitchFamily="34"/>
            </a:endParaRPr>
          </a:p>
          <a:p>
            <a:pPr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l-GR" sz="1600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DEF9D8-5128-D4A9-1A06-20C7029850B3}"/>
              </a:ext>
            </a:extLst>
          </p:cNvPr>
          <p:cNvSpPr txBox="1"/>
          <p:nvPr/>
        </p:nvSpPr>
        <p:spPr>
          <a:xfrm>
            <a:off x="668867" y="1461780"/>
            <a:ext cx="2921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100" b="1" dirty="0">
                <a:latin typeface="Segoe UI Light" pitchFamily="34"/>
                <a:cs typeface="Segoe UI Light" pitchFamily="34"/>
              </a:rPr>
              <a:t>Γυροσκόπιο</a:t>
            </a:r>
            <a:endParaRPr lang="en-US" sz="2100" b="1" dirty="0"/>
          </a:p>
        </p:txBody>
      </p:sp>
      <p:pic>
        <p:nvPicPr>
          <p:cNvPr id="8" name="Picture 7" descr="A blue circuit board with white text&#10;&#10;Description automatically generated">
            <a:extLst>
              <a:ext uri="{FF2B5EF4-FFF2-40B4-BE49-F238E27FC236}">
                <a16:creationId xmlns="" xmlns:a16="http://schemas.microsoft.com/office/drawing/2014/main" id="{3ABC7B42-4A8E-2825-7A89-26BB6EB68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166" y="1382471"/>
            <a:ext cx="3429222" cy="3127629"/>
          </a:xfrm>
          <a:prstGeom prst="rect">
            <a:avLst/>
          </a:prstGeom>
        </p:spPr>
      </p:pic>
      <p:sp>
        <p:nvSpPr>
          <p:cNvPr id="6" name="5 - Ορθογώνιο"/>
          <p:cNvSpPr/>
          <p:nvPr/>
        </p:nvSpPr>
        <p:spPr>
          <a:xfrm>
            <a:off x="5709314" y="470818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Η μονάδα αισθητήρα MPU-6050 περιέχει ένα </a:t>
            </a:r>
            <a:r>
              <a:rPr lang="el-GR" dirty="0" err="1" smtClean="0"/>
              <a:t>επιταχυνσιόμετρο</a:t>
            </a:r>
            <a:r>
              <a:rPr lang="el-GR" dirty="0" smtClean="0"/>
              <a:t> και ένα γυροσκόπιο σε ένα μόνο </a:t>
            </a:r>
            <a:r>
              <a:rPr lang="el-GR" dirty="0" err="1" smtClean="0"/>
              <a:t>chip</a:t>
            </a:r>
            <a:r>
              <a:rPr lang="el-GR" dirty="0" smtClean="0"/>
              <a:t>. Είναι πολύ ακριβές, καθώς περιέχει υλικό μετατροπής αναλογικού σε ψηφιακό 16-bit για κάθε κανάλι. Επομένως συλλαμβάνει τα κανάλια x, y και z ταυτόχρονα. Ο αισθητήρας χρησιμοποιεί το I2C-bus για διασύνδεση με το </a:t>
            </a:r>
            <a:r>
              <a:rPr lang="el-GR" dirty="0" err="1" smtClean="0"/>
              <a:t>Arduino</a:t>
            </a:r>
            <a:r>
              <a:rPr lang="el-GR" dirty="0" smtClean="0"/>
              <a:t>.</a:t>
            </a:r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2827501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dirty="0" err="1" smtClean="0"/>
              <a:t>Passive</a:t>
            </a:r>
            <a:r>
              <a:rPr lang="el-GR" b="1" dirty="0" smtClean="0"/>
              <a:t> </a:t>
            </a:r>
            <a:r>
              <a:rPr lang="el-GR" b="1" dirty="0" err="1" smtClean="0"/>
              <a:t>Buzzer</a:t>
            </a:r>
            <a:r>
              <a:rPr lang="el-GR" b="1" dirty="0" smtClean="0"/>
              <a:t> </a:t>
            </a:r>
            <a:r>
              <a:rPr lang="el-GR" b="1" dirty="0" err="1" smtClean="0"/>
              <a:t>Module</a:t>
            </a:r>
            <a:endParaRPr lang="el-GR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l-GR" sz="1600" dirty="0" smtClean="0"/>
              <a:t>Αυτό το </a:t>
            </a:r>
            <a:r>
              <a:rPr lang="el-GR" sz="1600" dirty="0" err="1" smtClean="0"/>
              <a:t>Passive</a:t>
            </a:r>
            <a:r>
              <a:rPr lang="el-GR" sz="1600" dirty="0" smtClean="0"/>
              <a:t> </a:t>
            </a:r>
            <a:r>
              <a:rPr lang="el-GR" sz="1600" dirty="0" err="1" smtClean="0"/>
              <a:t>Buzzer</a:t>
            </a:r>
            <a:r>
              <a:rPr lang="el-GR" sz="1600" dirty="0" smtClean="0"/>
              <a:t> </a:t>
            </a:r>
            <a:r>
              <a:rPr lang="el-GR" sz="1600" dirty="0" err="1" smtClean="0"/>
              <a:t>Module</a:t>
            </a:r>
            <a:r>
              <a:rPr lang="el-GR" sz="1600" dirty="0" smtClean="0"/>
              <a:t> είναι παθητικό επειδή δεν διαθέτει κανένα σύστημα ώστε να παράγει ήχο ή </a:t>
            </a:r>
            <a:r>
              <a:rPr lang="el-GR" sz="1600" dirty="0" err="1" smtClean="0"/>
              <a:t>ηχό</a:t>
            </a:r>
            <a:r>
              <a:rPr lang="el-GR" sz="1600" dirty="0" smtClean="0"/>
              <a:t> </a:t>
            </a:r>
            <a:r>
              <a:rPr lang="el-GR" sz="1600" dirty="0" err="1" smtClean="0"/>
              <a:t>απο</a:t>
            </a:r>
            <a:r>
              <a:rPr lang="el-GR" sz="1600" dirty="0" smtClean="0"/>
              <a:t> μόνο του. Είναι απαραίτητο για το </a:t>
            </a:r>
            <a:r>
              <a:rPr lang="el-GR" sz="1600" dirty="0" err="1" smtClean="0"/>
              <a:t>Buzzer</a:t>
            </a:r>
            <a:r>
              <a:rPr lang="el-GR" sz="1600" dirty="0" smtClean="0"/>
              <a:t> ένας </a:t>
            </a:r>
            <a:r>
              <a:rPr lang="el-GR" sz="1600" dirty="0" err="1" smtClean="0"/>
              <a:t>μικροελεγκτής</a:t>
            </a:r>
            <a:r>
              <a:rPr lang="el-GR" sz="1600" dirty="0" smtClean="0"/>
              <a:t>, όπως ένα </a:t>
            </a:r>
            <a:r>
              <a:rPr lang="el-GR" sz="1600" dirty="0" err="1" smtClean="0">
                <a:hlinkClick r:id="rId2"/>
              </a:rPr>
              <a:t>Arduino</a:t>
            </a:r>
            <a:r>
              <a:rPr lang="el-GR" sz="1600" dirty="0" smtClean="0"/>
              <a:t> για να παράγει ήχο. Επειδή η συσκευή είναι παθητική, λειτουργεί περισσότερο σαν ένα μικρό ηχείο παρά ένα βομβητή.</a:t>
            </a:r>
          </a:p>
          <a:p>
            <a:endParaRPr lang="el-GR" dirty="0"/>
          </a:p>
        </p:txBody>
      </p:sp>
      <p:pic>
        <p:nvPicPr>
          <p:cNvPr id="2050" name="Picture 2" descr="C:\Users\george\Desktop\Screenshot_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5415" y="1486486"/>
            <a:ext cx="4133850" cy="3429000"/>
          </a:xfrm>
          <a:prstGeom prst="rect">
            <a:avLst/>
          </a:prstGeom>
          <a:noFill/>
        </p:spPr>
      </p:pic>
      <p:sp>
        <p:nvSpPr>
          <p:cNvPr id="5" name="4 - Ορθογώνιο"/>
          <p:cNvSpPr/>
          <p:nvPr/>
        </p:nvSpPr>
        <p:spPr>
          <a:xfrm>
            <a:off x="7475621" y="4976336"/>
            <a:ext cx="40145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smtClean="0"/>
              <a:t>Λειτουργεί με τάση: 3.3 - 5V</a:t>
            </a:r>
          </a:p>
          <a:p>
            <a:r>
              <a:rPr lang="el-GR" sz="1400" dirty="0" smtClean="0"/>
              <a:t>Με τρύπα στήριξης: 3mm για εύκολη εγκατάσταση</a:t>
            </a:r>
          </a:p>
          <a:p>
            <a:r>
              <a:rPr lang="el-GR" sz="1400" dirty="0" smtClean="0"/>
              <a:t>Λειτουργεί με </a:t>
            </a:r>
            <a:r>
              <a:rPr lang="el-GR" sz="1400" dirty="0" err="1" smtClean="0"/>
              <a:t>transistor</a:t>
            </a:r>
            <a:r>
              <a:rPr lang="el-GR" sz="1400" dirty="0" smtClean="0"/>
              <a:t> 9012 PNP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="" xmlns:a16="http://schemas.microsoft.com/office/drawing/2014/main" id="{ECF8E50E-0E91-B8A4-46A7-A8A28E78194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l-GR">
                <a:latin typeface="Segoe UI Light" pitchFamily="34"/>
                <a:cs typeface="Segoe UI Light" pitchFamily="34"/>
              </a:rPr>
              <a:t>Υλοποίηση</a:t>
            </a:r>
            <a:endParaRPr lang="en-US">
              <a:latin typeface="Segoe UI Light" pitchFamily="34"/>
              <a:cs typeface="Segoe UI Light" pitchFamily="34"/>
            </a:endParaRPr>
          </a:p>
        </p:txBody>
      </p:sp>
      <p:pic>
        <p:nvPicPr>
          <p:cNvPr id="6" name="Picture 5" descr="A close-up of a circuit board&#10;&#10;Description automatically generated">
            <a:extLst>
              <a:ext uri="{FF2B5EF4-FFF2-40B4-BE49-F238E27FC236}">
                <a16:creationId xmlns="" xmlns:a16="http://schemas.microsoft.com/office/drawing/2014/main" id="{F050415C-1781-B817-ABF6-AD5560CBF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42" y="1494367"/>
            <a:ext cx="3242225" cy="4334525"/>
          </a:xfrm>
          <a:prstGeom prst="rect">
            <a:avLst/>
          </a:prstGeom>
        </p:spPr>
      </p:pic>
      <p:pic>
        <p:nvPicPr>
          <p:cNvPr id="8" name="Picture 7" descr="A hand holding a small blue circuit board&#10;&#10;Description automatically generated">
            <a:extLst>
              <a:ext uri="{FF2B5EF4-FFF2-40B4-BE49-F238E27FC236}">
                <a16:creationId xmlns="" xmlns:a16="http://schemas.microsoft.com/office/drawing/2014/main" id="{32ED29F5-8832-DFC0-8A3F-39EA77E0F0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854" y="1494365"/>
            <a:ext cx="3242226" cy="4334527"/>
          </a:xfrm>
          <a:prstGeom prst="rect">
            <a:avLst/>
          </a:prstGeom>
        </p:spPr>
      </p:pic>
      <p:pic>
        <p:nvPicPr>
          <p:cNvPr id="10" name="Picture 9" descr="A plastic container with wires connected to it&#10;&#10;Description automatically generated">
            <a:extLst>
              <a:ext uri="{FF2B5EF4-FFF2-40B4-BE49-F238E27FC236}">
                <a16:creationId xmlns="" xmlns:a16="http://schemas.microsoft.com/office/drawing/2014/main" id="{899EECC1-A485-249E-4779-31346505C8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932" y="1494365"/>
            <a:ext cx="3242226" cy="43345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E83F318-2E37-A621-17C7-832FFB9058DA}"/>
              </a:ext>
            </a:extLst>
          </p:cNvPr>
          <p:cNvSpPr txBox="1"/>
          <p:nvPr/>
        </p:nvSpPr>
        <p:spPr>
          <a:xfrm>
            <a:off x="677841" y="5914936"/>
            <a:ext cx="32422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H </a:t>
            </a:r>
            <a:r>
              <a:rPr lang="el-GR" sz="1800" b="0" i="0" u="none" strike="noStrike" kern="1200" cap="none" spc="0" baseline="0" dirty="0">
                <a:solidFill>
                  <a:srgbClr val="404040"/>
                </a:solidFill>
                <a:uFillTx/>
                <a:latin typeface="Segoe UI" pitchFamily="34"/>
                <a:cs typeface="Segoe UI" pitchFamily="34"/>
              </a:rPr>
              <a:t>αρχική πλακέτα</a:t>
            </a:r>
            <a:endParaRPr lang="el-GR" sz="1800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1D69044-4E7A-9A8F-7B68-05161C16E455}"/>
              </a:ext>
            </a:extLst>
          </p:cNvPr>
          <p:cNvSpPr txBox="1"/>
          <p:nvPr/>
        </p:nvSpPr>
        <p:spPr>
          <a:xfrm>
            <a:off x="4419852" y="5911956"/>
            <a:ext cx="324222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Σύνδεση με το γυροσκόπιο</a:t>
            </a:r>
            <a:endParaRPr lang="el-GR" sz="1800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D4CC08A-A5F5-06B2-3D4C-C23E20DC569E}"/>
              </a:ext>
            </a:extLst>
          </p:cNvPr>
          <p:cNvSpPr txBox="1"/>
          <p:nvPr/>
        </p:nvSpPr>
        <p:spPr>
          <a:xfrm>
            <a:off x="8271931" y="5911956"/>
            <a:ext cx="32422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Το δοχείο με </a:t>
            </a:r>
            <a:r>
              <a:rPr lang="el-GR" dirty="0">
                <a:solidFill>
                  <a:srgbClr val="404040"/>
                </a:solidFill>
                <a:latin typeface="Segoe UI" pitchFamily="34"/>
                <a:cs typeface="Segoe UI" pitchFamily="34"/>
              </a:rPr>
              <a:t>τον αισθητήρα και </a:t>
            </a:r>
            <a:r>
              <a:rPr lang="el-GR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τα </a:t>
            </a:r>
            <a:r>
              <a:rPr lang="en-US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module </a:t>
            </a:r>
            <a:r>
              <a:rPr lang="el-GR" dirty="0" smtClean="0">
                <a:solidFill>
                  <a:srgbClr val="404040"/>
                </a:solidFill>
                <a:latin typeface="Segoe UI" pitchFamily="34"/>
                <a:cs typeface="Segoe UI" pitchFamily="34"/>
              </a:rPr>
              <a:t>δόνησης</a:t>
            </a:r>
            <a:endParaRPr lang="el-GR" dirty="0">
              <a:solidFill>
                <a:srgbClr val="404040"/>
              </a:solidFill>
              <a:latin typeface="Segoe UI" pitchFamily="34"/>
              <a:cs typeface="Segoe UI" pitchFamily="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Welcome%20to%20PowerPoint</Template>
  <TotalTime>1807</TotalTime>
  <Words>768</Words>
  <Application>Microsoft Office PowerPoint</Application>
  <PresentationFormat>Προσαρμογή</PresentationFormat>
  <Paragraphs>87</Paragraphs>
  <Slides>17</Slides>
  <Notes>3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17</vt:i4>
      </vt:variant>
    </vt:vector>
  </HeadingPairs>
  <TitlesOfParts>
    <vt:vector size="18" baseType="lpstr">
      <vt:lpstr>Custom</vt:lpstr>
      <vt:lpstr>Δοχείο με αισθητήρα  Υπερήχων</vt:lpstr>
      <vt:lpstr>Αρχική ιδέα</vt:lpstr>
      <vt:lpstr>Τρόπος λειτουργίας</vt:lpstr>
      <vt:lpstr>Υλοποίηση</vt:lpstr>
      <vt:lpstr>Υλοποίηση</vt:lpstr>
      <vt:lpstr>Υλοποίηση</vt:lpstr>
      <vt:lpstr>Υλοποίηση</vt:lpstr>
      <vt:lpstr>Passive Buzzer Module</vt:lpstr>
      <vt:lpstr>Υλοποίηση</vt:lpstr>
      <vt:lpstr>Λογισμικό</vt:lpstr>
      <vt:lpstr>Λογισμικό</vt:lpstr>
      <vt:lpstr>Λογισμικό</vt:lpstr>
      <vt:lpstr>Λογισμικό</vt:lpstr>
      <vt:lpstr>Αξιολόγηση πρωτοτύπου</vt:lpstr>
      <vt:lpstr>Αξιολόγηση πρωτοτύπου</vt:lpstr>
      <vt:lpstr>Μελλοντικες βελτιωσεις</vt:lpstr>
      <vt:lpstr>Ευχαριστώ για την προσοχή σας!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Δοχείο με αισθητήρα εγγύτητας</dc:title>
  <dc:creator>Michael Dimopoulos</dc:creator>
  <cp:lastModifiedBy>george</cp:lastModifiedBy>
  <cp:revision>38</cp:revision>
  <dcterms:created xsi:type="dcterms:W3CDTF">2023-12-17T22:38:56Z</dcterms:created>
  <dcterms:modified xsi:type="dcterms:W3CDTF">2024-01-10T22:43:02Z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