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  <p:sldId id="264" r:id="rId6"/>
    <p:sldId id="258" r:id="rId7"/>
    <p:sldId id="261" r:id="rId8"/>
    <p:sldId id="259" r:id="rId9"/>
    <p:sldId id="260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15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3D rendering of a robotic arm with fingers half-curled and the index finger pointing out">
            <a:extLst>
              <a:ext uri="{FF2B5EF4-FFF2-40B4-BE49-F238E27FC236}">
                <a16:creationId xmlns:a16="http://schemas.microsoft.com/office/drawing/2014/main" id="{09DFAD8E-6EBA-D509-75F6-C3B0964C90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800" b="9083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en-US" sz="4800">
                <a:solidFill>
                  <a:schemeClr val="bg1"/>
                </a:solidFill>
                <a:cs typeface="Calibri Light"/>
              </a:rPr>
              <a:t>3-DOF ROBOT ARM</a:t>
            </a:r>
            <a:endParaRPr lang="en-US" sz="480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sz="2000">
                <a:solidFill>
                  <a:schemeClr val="bg1"/>
                </a:solidFill>
                <a:cs typeface="Calibri"/>
              </a:rPr>
              <a:t>ΧΑΤΖΗΜΙΧΑΗΛ ΜΙΧΑΗΛ 2019188</a:t>
            </a:r>
          </a:p>
          <a:p>
            <a:pPr algn="l"/>
            <a:r>
              <a:rPr lang="en-US" sz="2000">
                <a:solidFill>
                  <a:schemeClr val="bg1"/>
                </a:solidFill>
                <a:cs typeface="Calibri"/>
              </a:rPr>
              <a:t>ΠΑΣΣΙΑΣ ΚΩΝΣΤΑΝΤΙΝΟΣ 2019136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6D09588-9668-4D38-8AD4-C27CF2B2D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61C58A-B53C-B60C-BF6D-9D1A518AE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498512"/>
            <a:ext cx="8740774" cy="1323439"/>
          </a:xfrm>
        </p:spPr>
        <p:txBody>
          <a:bodyPr anchor="t">
            <a:normAutofit/>
          </a:bodyPr>
          <a:lstStyle/>
          <a:p>
            <a:r>
              <a:rPr lang="el-GR" sz="4000" dirty="0">
                <a:cs typeface="Calibri Light"/>
              </a:rPr>
              <a:t>Αναθεώρηση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2A296-43FF-FF40-1375-839F5E19F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3003160"/>
            <a:ext cx="8740775" cy="24543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Διαφορετικά ή και περισσότερα </a:t>
            </a:r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Joints </a:t>
            </a:r>
            <a:endParaRPr lang="el-GR" sz="24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pPr marL="457200" lvl="1" indent="0">
              <a:buNone/>
            </a:pPr>
            <a:r>
              <a:rPr lang="el-GR" sz="2000" dirty="0">
                <a:solidFill>
                  <a:schemeClr val="tx1">
                    <a:alpha val="80000"/>
                  </a:schemeClr>
                </a:solidFill>
                <a:cs typeface="Calibri"/>
              </a:rPr>
              <a:t>	Εφαρμογή των </a:t>
            </a:r>
            <a:r>
              <a:rPr lang="en-US" sz="2000" dirty="0">
                <a:solidFill>
                  <a:schemeClr val="tx1">
                    <a:alpha val="80000"/>
                  </a:schemeClr>
                </a:solidFill>
                <a:cs typeface="Calibri"/>
              </a:rPr>
              <a:t>Inverse Kinematics</a:t>
            </a:r>
            <a:endParaRPr lang="el-GR" sz="24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r>
              <a:rPr lang="el-GR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Μεγαλύτερο κεφάλαιο για αγορά προϊόντων απαραίτητα για την κατασκευή (μεταλλικός σκελετός , </a:t>
            </a:r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gearboxes</a:t>
            </a:r>
            <a:r>
              <a:rPr lang="el-GR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, δυνατότερα μοτέρ κλπ.)</a:t>
            </a:r>
          </a:p>
          <a:p>
            <a:pPr marL="457200" lvl="1" indent="0">
              <a:buNone/>
            </a:pPr>
            <a:r>
              <a:rPr lang="el-GR" sz="2000" dirty="0">
                <a:solidFill>
                  <a:schemeClr val="tx1">
                    <a:alpha val="80000"/>
                  </a:schemeClr>
                </a:solidFill>
                <a:cs typeface="Calibri"/>
              </a:rPr>
              <a:t> 	</a:t>
            </a:r>
            <a:endParaRPr lang="en-US" sz="2400" dirty="0">
              <a:solidFill>
                <a:schemeClr val="tx1">
                  <a:alpha val="80000"/>
                </a:schemeClr>
              </a:solidFill>
              <a:cs typeface="Calibr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A28492-272D-4814-AE2C-61575C989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6142518"/>
            <a:ext cx="10455568" cy="715482"/>
            <a:chOff x="0" y="6142518"/>
            <a:chExt cx="10455568" cy="715482"/>
          </a:xfrm>
          <a:effectLst>
            <a:outerShdw blurRad="381000" dist="152400" dir="16200000" algn="ctr" rotWithShape="0">
              <a:srgbClr val="000000">
                <a:alpha val="10000"/>
              </a:srgb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778866-9933-4309-8E11-F83DDDBB10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17789" y="6848400"/>
              <a:ext cx="153399" cy="9600"/>
            </a:xfrm>
            <a:custGeom>
              <a:avLst/>
              <a:gdLst>
                <a:gd name="connsiteX0" fmla="*/ 92746 w 153399"/>
                <a:gd name="connsiteY0" fmla="*/ 43 h 9600"/>
                <a:gd name="connsiteX1" fmla="*/ 144918 w 153399"/>
                <a:gd name="connsiteY1" fmla="*/ 6433 h 9600"/>
                <a:gd name="connsiteX2" fmla="*/ 153399 w 153399"/>
                <a:gd name="connsiteY2" fmla="*/ 9600 h 9600"/>
                <a:gd name="connsiteX3" fmla="*/ 0 w 153399"/>
                <a:gd name="connsiteY3" fmla="*/ 9600 h 9600"/>
                <a:gd name="connsiteX4" fmla="*/ 26678 w 153399"/>
                <a:gd name="connsiteY4" fmla="*/ 6286 h 9600"/>
                <a:gd name="connsiteX5" fmla="*/ 92746 w 153399"/>
                <a:gd name="connsiteY5" fmla="*/ 43 h 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99" h="9600">
                  <a:moveTo>
                    <a:pt x="92746" y="43"/>
                  </a:moveTo>
                  <a:cubicBezTo>
                    <a:pt x="111004" y="-358"/>
                    <a:pt x="128295" y="2072"/>
                    <a:pt x="144918" y="6433"/>
                  </a:cubicBezTo>
                  <a:lnTo>
                    <a:pt x="153399" y="9600"/>
                  </a:lnTo>
                  <a:lnTo>
                    <a:pt x="0" y="9600"/>
                  </a:lnTo>
                  <a:lnTo>
                    <a:pt x="26678" y="6286"/>
                  </a:lnTo>
                  <a:cubicBezTo>
                    <a:pt x="48667" y="3255"/>
                    <a:pt x="70647" y="552"/>
                    <a:pt x="92746" y="43"/>
                  </a:cubicBezTo>
                  <a:close/>
                </a:path>
              </a:pathLst>
            </a:custGeom>
            <a:blipFill dpi="0" rotWithShape="1">
              <a:blip r:embed="rId2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D21D106-ABCB-4A50-84B3-D35C3B2B6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0" y="6142518"/>
              <a:ext cx="10455568" cy="715481"/>
              <a:chOff x="0" y="0"/>
              <a:chExt cx="10455568" cy="715481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5E4ED97-1207-4104-A25F-8791916BF2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2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solidFill>
                <a:schemeClr val="l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24CB190-EFCD-4B40-9CDD-E3C0EB4B3C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0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FF42936D-F15C-1B52-56BC-0FFF3339555B}"/>
              </a:ext>
            </a:extLst>
          </p:cNvPr>
          <p:cNvCxnSpPr>
            <a:cxnSpLocks/>
          </p:cNvCxnSpPr>
          <p:nvPr/>
        </p:nvCxnSpPr>
        <p:spPr>
          <a:xfrm>
            <a:off x="1291329" y="3412777"/>
            <a:ext cx="418809" cy="188464"/>
          </a:xfrm>
          <a:prstGeom prst="bentConnector3">
            <a:avLst>
              <a:gd name="adj1" fmla="val -1666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95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8D532-0796-C0E8-40EE-B2CB9FE78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solidFill>
                  <a:schemeClr val="bg1"/>
                </a:solidFill>
              </a:rPr>
              <a:t>Βιβλιογραφία - πηγές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CA14CE-17A9-5950-3B85-85F8BE079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Matlab</a:t>
            </a:r>
            <a:r>
              <a:rPr lang="en-US" dirty="0">
                <a:solidFill>
                  <a:schemeClr val="bg1"/>
                </a:solidFill>
              </a:rPr>
              <a:t> Forward and Inverse Kinematics</a:t>
            </a:r>
          </a:p>
          <a:p>
            <a:r>
              <a:rPr lang="en-US" dirty="0">
                <a:solidFill>
                  <a:schemeClr val="bg1"/>
                </a:solidFill>
              </a:rPr>
              <a:t>Carleton university</a:t>
            </a:r>
          </a:p>
          <a:p>
            <a:r>
              <a:rPr lang="en-US" dirty="0">
                <a:solidFill>
                  <a:schemeClr val="bg1"/>
                </a:solidFill>
              </a:rPr>
              <a:t>Iee IHU</a:t>
            </a:r>
          </a:p>
        </p:txBody>
      </p:sp>
    </p:spTree>
    <p:extLst>
      <p:ext uri="{BB962C8B-B14F-4D97-AF65-F5344CB8AC3E}">
        <p14:creationId xmlns:p14="http://schemas.microsoft.com/office/powerpoint/2010/main" val="3914787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87F4F1C-8D3D-4EC1-B72D-A0470A5A0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E3DD61-64DB-46AD-B249-E273CD86B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D7053D3-590A-4E94-B092-C96EAF744C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EB67199-6FF0-4DED-89D1-BAEA95F9F5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1A0BEEB-C008-4150-A935-C6AAF537DA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5148B0F-801C-45A1-80C1-EEC25A22A7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7715ED9-C8CE-4651-82AA-1C4B5F14A0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911230A-EF3B-4760-9087-E4FBE05BDC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599BD60-36C8-6F09-5FF4-39BE8D7E2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120676"/>
            <a:ext cx="7021513" cy="23083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ΣΤΟΧΟΣ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B6F52-66CF-B2EC-D316-3D4FDBA88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024" y="3809999"/>
            <a:ext cx="7025753" cy="101277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ΣΧΕΔΙΑΣΜΟΣ ΚΑΙ ΚΑΤΑΣΚΕΥΗ ΡΟΜΠΟΤΙΚΟΥ ΒΡΑΧΙΟΝΑ ΓΙΑ ΕΜΠΟΡΙΚΗ ΔΙΑΦΗΜΙΣΗ</a:t>
            </a:r>
          </a:p>
        </p:txBody>
      </p:sp>
    </p:spTree>
    <p:extLst>
      <p:ext uri="{BB962C8B-B14F-4D97-AF65-F5344CB8AC3E}">
        <p14:creationId xmlns:p14="http://schemas.microsoft.com/office/powerpoint/2010/main" val="2186699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FDBD53-A57B-283A-6DD1-E7A14CD9B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2572"/>
            <a:ext cx="4391025" cy="1323439"/>
          </a:xfrm>
        </p:spPr>
        <p:txBody>
          <a:bodyPr anchor="t">
            <a:normAutofit/>
          </a:bodyPr>
          <a:lstStyle/>
          <a:p>
            <a:r>
              <a:rPr lang="en-US" sz="4000">
                <a:solidFill>
                  <a:schemeClr val="bg1"/>
                </a:solidFill>
                <a:cs typeface="Calibri Light"/>
              </a:rPr>
              <a:t>DENAVIT - HARTENBERG</a:t>
            </a: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38997-27F5-1788-089C-B0A71F63D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8660"/>
            <a:ext cx="4391025" cy="30258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Οι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πα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ράμετροι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Denavit-Hartenberg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είν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αι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μι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 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μέθοδος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γι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την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αναπα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ράστ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ση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της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κινημ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τικής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γεωμετρί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ας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των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συνδέσεων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σε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ρομ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π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οτικά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συστήμ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ατα.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Αυτή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η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μεθοδολογί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 πα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ρέχει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έν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αν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συμ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πα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γή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 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τρό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πο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γι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την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π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εριγρ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φή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της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θέσης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και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του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π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ροσ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ανα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τολισμού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των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συνδέσεων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σε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ρομ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π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οτικούς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βρα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χίονες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και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άλλ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μηχ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νικά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συστήμ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ατα.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Χρησιμο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π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οιούντ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αι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τέσσερις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βα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σικές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 πα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ράμετροι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:</a:t>
            </a:r>
            <a:endParaRPr lang="en-US" sz="1800" dirty="0">
              <a:solidFill>
                <a:schemeClr val="bg1">
                  <a:alpha val="80000"/>
                </a:schemeClr>
              </a:solidFill>
              <a:cs typeface="Calibri" panose="020F0502020204030204"/>
            </a:endParaRPr>
          </a:p>
          <a:p>
            <a:endParaRPr lang="en-US" sz="1500" dirty="0">
              <a:solidFill>
                <a:schemeClr val="bg1">
                  <a:alpha val="80000"/>
                </a:schemeClr>
              </a:solidFill>
              <a:cs typeface="Calibri" panose="020F0502020204030204"/>
            </a:endParaRPr>
          </a:p>
          <a:p>
            <a:r>
              <a:rPr lang="en-US" sz="1500" dirty="0">
                <a:solidFill>
                  <a:schemeClr val="bg1">
                    <a:alpha val="80000"/>
                  </a:schemeClr>
                </a:solidFill>
                <a:cs typeface="Calibri" panose="020F0502020204030204"/>
              </a:rPr>
              <a:t>https://org.ntnu.no/intelligentsystemslab/course/DH/index.html</a:t>
            </a:r>
          </a:p>
        </p:txBody>
      </p:sp>
      <p:pic>
        <p:nvPicPr>
          <p:cNvPr id="5" name="Picture 4" descr="A red and blue squares with black text&#10;&#10;Description automatically generated">
            <a:extLst>
              <a:ext uri="{FF2B5EF4-FFF2-40B4-BE49-F238E27FC236}">
                <a16:creationId xmlns:a16="http://schemas.microsoft.com/office/drawing/2014/main" id="{E6770643-A27D-3F44-AA5A-556108BBB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643" y="369072"/>
            <a:ext cx="6175376" cy="13894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8BE045-30C7-42A2-A0EC-21FECA670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26" y="1906011"/>
            <a:ext cx="5359866" cy="490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78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1DC91-2D70-3156-6FA9-144067E34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872"/>
            <a:ext cx="4391025" cy="1323439"/>
          </a:xfrm>
        </p:spPr>
        <p:txBody>
          <a:bodyPr anchor="t">
            <a:normAutofit/>
          </a:bodyPr>
          <a:lstStyle/>
          <a:p>
            <a:r>
              <a:rPr lang="en-US" sz="4000">
                <a:solidFill>
                  <a:schemeClr val="bg1"/>
                </a:solidFill>
                <a:cs typeface="Calibri Light"/>
              </a:rPr>
              <a:t>FORWARD KINEMATICS</a:t>
            </a: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C65057A-D1FF-0ECF-E4D4-9C96F1AEF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2552040"/>
            <a:ext cx="4391025" cy="24543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Η τελική θέση και π</a:t>
            </a:r>
            <a:r>
              <a:rPr lang="en-US" sz="1800" dirty="0" err="1">
                <a:solidFill>
                  <a:schemeClr val="bg1"/>
                </a:solidFill>
                <a:ea typeface="+mn-lt"/>
                <a:cs typeface="+mn-lt"/>
              </a:rPr>
              <a:t>ροσ</a:t>
            </a:r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ανατολισμός του ρομποτικού βραχίονα  προκύπτει από τον πολλαπλασιασμό όλων των πινάκων μετατόπισης, από τη βάση μέχρι το τελευταίο τμήμα του βραχίονα.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4B63F0-12AA-11CF-21BC-248218FE1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487" y="4010137"/>
            <a:ext cx="3832930" cy="242195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2F14A6E-6DBA-26F6-04CD-5932260B64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742782"/>
              </p:ext>
            </p:extLst>
          </p:nvPr>
        </p:nvGraphicFramePr>
        <p:xfrm>
          <a:off x="5401945" y="977591"/>
          <a:ext cx="6617336" cy="1323439"/>
        </p:xfrm>
        <a:graphic>
          <a:graphicData uri="http://schemas.openxmlformats.org/drawingml/2006/table">
            <a:tbl>
              <a:tblPr bandRow="1">
                <a:tableStyleId>{18603FDC-E32A-4AB5-989C-0864C3EAD2B8}</a:tableStyleId>
              </a:tblPr>
              <a:tblGrid>
                <a:gridCol w="1654334">
                  <a:extLst>
                    <a:ext uri="{9D8B030D-6E8A-4147-A177-3AD203B41FA5}">
                      <a16:colId xmlns:a16="http://schemas.microsoft.com/office/drawing/2014/main" val="2799249859"/>
                    </a:ext>
                  </a:extLst>
                </a:gridCol>
                <a:gridCol w="1654334">
                  <a:extLst>
                    <a:ext uri="{9D8B030D-6E8A-4147-A177-3AD203B41FA5}">
                      <a16:colId xmlns:a16="http://schemas.microsoft.com/office/drawing/2014/main" val="2487990636"/>
                    </a:ext>
                  </a:extLst>
                </a:gridCol>
                <a:gridCol w="1654334">
                  <a:extLst>
                    <a:ext uri="{9D8B030D-6E8A-4147-A177-3AD203B41FA5}">
                      <a16:colId xmlns:a16="http://schemas.microsoft.com/office/drawing/2014/main" val="2008036599"/>
                    </a:ext>
                  </a:extLst>
                </a:gridCol>
                <a:gridCol w="1654334">
                  <a:extLst>
                    <a:ext uri="{9D8B030D-6E8A-4147-A177-3AD203B41FA5}">
                      <a16:colId xmlns:a16="http://schemas.microsoft.com/office/drawing/2014/main" val="170543602"/>
                    </a:ext>
                  </a:extLst>
                </a:gridCol>
              </a:tblGrid>
              <a:tr h="3270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cos(θ₁)⋅cos(θ₂ + θ₃)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-sin(θ₂ + θ₃)⋅cos(θ₁)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-sin(θ₁)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(a₁ + a₂⋅cos(θ₂))⋅cos(θ₁)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1741601"/>
                  </a:ext>
                </a:extLst>
              </a:tr>
              <a:tr h="3270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sin(θ₂ + θ₃)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cos(θ₂ + θ₃)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0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a₂⋅sin(θ₂) - d₁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1862664"/>
                  </a:ext>
                </a:extLst>
              </a:tr>
              <a:tr h="3422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sin(θ₁)⋅cos(θ₂ + θ₃)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</a:rPr>
                        <a:t>-sin(θ₁)⋅sin(θ₂ + θ₃)</a:t>
                      </a:r>
                      <a:endParaRPr lang="en-US" sz="105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cos(θ₁)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(a₁ + a₂⋅cos(θ₂))⋅sin(θ₁)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4272255"/>
                  </a:ext>
                </a:extLst>
              </a:tr>
              <a:tr h="3270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0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0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</a:rPr>
                        <a:t>0</a:t>
                      </a:r>
                      <a:endParaRPr lang="en-US" sz="105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</a:rPr>
                        <a:t>1</a:t>
                      </a:r>
                      <a:endParaRPr lang="en-US" sz="105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4488740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EBA7FDE4-79D6-5645-1686-11CCF18EA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734" y="2549368"/>
            <a:ext cx="4563779" cy="395886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8527811-75A8-2C7C-C89F-75841CC07355}"/>
              </a:ext>
            </a:extLst>
          </p:cNvPr>
          <p:cNvSpPr txBox="1"/>
          <p:nvPr/>
        </p:nvSpPr>
        <p:spPr>
          <a:xfrm>
            <a:off x="279571" y="1752238"/>
            <a:ext cx="489722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>
                <a:solidFill>
                  <a:schemeClr val="bg1"/>
                </a:solidFill>
              </a:rPr>
              <a:t>Αν χρησιμοποιήσουμε συλλογικά τις περιγραφές της θέσης και του προσανατολισμού ενός σώματος, μπορούμε να περιγράψουμε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l-GR" sz="900" dirty="0">
                <a:solidFill>
                  <a:schemeClr val="bg1"/>
                </a:solidFill>
              </a:rPr>
              <a:t>μοναδικά όλες τις χωρικές πληροφορίες του χειριστή. Η συλλογή της θέσης και της περιστροφής είναι επίσης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l-GR" sz="900" dirty="0">
                <a:solidFill>
                  <a:schemeClr val="bg1"/>
                </a:solidFill>
              </a:rPr>
              <a:t>γνωστό ως πλαίσιο</a:t>
            </a:r>
            <a:r>
              <a:rPr lang="en-US" sz="900" dirty="0">
                <a:solidFill>
                  <a:schemeClr val="bg1"/>
                </a:solidFill>
              </a:rPr>
              <a:t> (frame)</a:t>
            </a:r>
            <a:r>
              <a:rPr lang="el-GR" sz="900" dirty="0">
                <a:solidFill>
                  <a:schemeClr val="bg1"/>
                </a:solidFill>
              </a:rPr>
              <a:t>.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97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690954-0BF9-48AC-1600-DB643A61B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8" y="1641752"/>
            <a:ext cx="3527425" cy="4366936"/>
          </a:xfrm>
        </p:spPr>
        <p:txBody>
          <a:bodyPr anchor="t">
            <a:normAutofit/>
          </a:bodyPr>
          <a:lstStyle/>
          <a:p>
            <a:r>
              <a:rPr lang="en-US" sz="4000">
                <a:cs typeface="Calibri Light"/>
              </a:rPr>
              <a:t>INVERSE KINEMATICS</a:t>
            </a:r>
            <a:endParaRPr lang="en-US" sz="400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41EB587-8938-19AE-8CA0-38ACAD2330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2081" y="1641752"/>
            <a:ext cx="6134894" cy="3960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 err="1">
                <a:ea typeface="+mn-lt"/>
                <a:cs typeface="+mn-lt"/>
              </a:rPr>
              <a:t>Χρησιμο</a:t>
            </a:r>
            <a:r>
              <a:rPr lang="en-US" sz="1800" dirty="0">
                <a:ea typeface="+mn-lt"/>
                <a:cs typeface="+mn-lt"/>
              </a:rPr>
              <a:t>ποιούμε την αντίστροφη κινηματική για να υπολογίσουμε τις απαιτούμενες γωνίες των αρθρώσεων που θα επιτρέψουν στο ρομπότ να φτάσει σε αυτή τη θέση και προσανατολισμό.</a:t>
            </a:r>
            <a:endParaRPr lang="en-US" sz="1400" dirty="0">
              <a:cs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80BDBA-E049-7844-6470-F1CDC7DAB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713" y="2830995"/>
            <a:ext cx="7035629" cy="37618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10D6FF-EFA6-C03C-90B0-8F88DA52C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18" y="2876741"/>
            <a:ext cx="4272478" cy="189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10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6D09588-9668-4D38-8AD4-C27CF2B2D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57FDDC-FEA8-8FF7-7E67-538B92F18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32652"/>
            <a:ext cx="8740774" cy="1323439"/>
          </a:xfrm>
        </p:spPr>
        <p:txBody>
          <a:bodyPr anchor="t">
            <a:normAutofit/>
          </a:bodyPr>
          <a:lstStyle/>
          <a:p>
            <a:r>
              <a:rPr lang="en-US" sz="4000">
                <a:cs typeface="Calibri Light"/>
              </a:rPr>
              <a:t>ΣΧΕΔΙΑΣΜΟΣ    -    ΥΛΙΚΑ</a:t>
            </a:r>
            <a:endParaRPr lang="en-US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0729F-CEB8-8E84-22BD-E869EE1E1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060" y="1128640"/>
            <a:ext cx="3754190" cy="24543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 dirty="0">
                <a:solidFill>
                  <a:schemeClr val="tx1">
                    <a:alpha val="80000"/>
                  </a:schemeClr>
                </a:solidFill>
                <a:cs typeface="Calibri"/>
              </a:rPr>
              <a:t>ARDUINO MEGA</a:t>
            </a:r>
            <a:br>
              <a:rPr lang="en-US" sz="1700" dirty="0">
                <a:solidFill>
                  <a:schemeClr val="tx1">
                    <a:alpha val="80000"/>
                  </a:schemeClr>
                </a:solidFill>
                <a:cs typeface="Calibri"/>
              </a:rPr>
            </a:br>
            <a:endParaRPr lang="en-US" sz="17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r>
              <a:rPr lang="en-US" sz="1700" dirty="0">
                <a:solidFill>
                  <a:schemeClr val="tx1">
                    <a:alpha val="80000"/>
                  </a:schemeClr>
                </a:solidFill>
                <a:cs typeface="Calibri"/>
              </a:rPr>
              <a:t>CNC SHIELD</a:t>
            </a:r>
          </a:p>
          <a:p>
            <a:endParaRPr lang="en-US" sz="17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r>
              <a:rPr lang="en-US" sz="1700" dirty="0">
                <a:solidFill>
                  <a:schemeClr val="tx1">
                    <a:alpha val="80000"/>
                  </a:schemeClr>
                </a:solidFill>
                <a:cs typeface="Calibri"/>
              </a:rPr>
              <a:t>2 NEMA17 STEPPER MOTORS</a:t>
            </a:r>
          </a:p>
          <a:p>
            <a:endParaRPr lang="en-US" sz="17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r>
              <a:rPr lang="en-US" sz="1700" dirty="0">
                <a:solidFill>
                  <a:schemeClr val="tx1">
                    <a:alpha val="80000"/>
                  </a:schemeClr>
                </a:solidFill>
                <a:cs typeface="Calibri"/>
              </a:rPr>
              <a:t>2 SERVO MOTORS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A28492-272D-4814-AE2C-61575C989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6142518"/>
            <a:ext cx="10455568" cy="715482"/>
            <a:chOff x="0" y="6142518"/>
            <a:chExt cx="10455568" cy="715482"/>
          </a:xfrm>
          <a:effectLst>
            <a:outerShdw blurRad="381000" dist="152400" dir="16200000" algn="ctr" rotWithShape="0">
              <a:srgbClr val="000000">
                <a:alpha val="10000"/>
              </a:srgb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778866-9933-4309-8E11-F83DDDBB10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17789" y="6848400"/>
              <a:ext cx="153399" cy="9600"/>
            </a:xfrm>
            <a:custGeom>
              <a:avLst/>
              <a:gdLst>
                <a:gd name="connsiteX0" fmla="*/ 92746 w 153399"/>
                <a:gd name="connsiteY0" fmla="*/ 43 h 9600"/>
                <a:gd name="connsiteX1" fmla="*/ 144918 w 153399"/>
                <a:gd name="connsiteY1" fmla="*/ 6433 h 9600"/>
                <a:gd name="connsiteX2" fmla="*/ 153399 w 153399"/>
                <a:gd name="connsiteY2" fmla="*/ 9600 h 9600"/>
                <a:gd name="connsiteX3" fmla="*/ 0 w 153399"/>
                <a:gd name="connsiteY3" fmla="*/ 9600 h 9600"/>
                <a:gd name="connsiteX4" fmla="*/ 26678 w 153399"/>
                <a:gd name="connsiteY4" fmla="*/ 6286 h 9600"/>
                <a:gd name="connsiteX5" fmla="*/ 92746 w 153399"/>
                <a:gd name="connsiteY5" fmla="*/ 43 h 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99" h="9600">
                  <a:moveTo>
                    <a:pt x="92746" y="43"/>
                  </a:moveTo>
                  <a:cubicBezTo>
                    <a:pt x="111004" y="-358"/>
                    <a:pt x="128295" y="2072"/>
                    <a:pt x="144918" y="6433"/>
                  </a:cubicBezTo>
                  <a:lnTo>
                    <a:pt x="153399" y="9600"/>
                  </a:lnTo>
                  <a:lnTo>
                    <a:pt x="0" y="9600"/>
                  </a:lnTo>
                  <a:lnTo>
                    <a:pt x="26678" y="6286"/>
                  </a:lnTo>
                  <a:cubicBezTo>
                    <a:pt x="48667" y="3255"/>
                    <a:pt x="70647" y="552"/>
                    <a:pt x="92746" y="43"/>
                  </a:cubicBezTo>
                  <a:close/>
                </a:path>
              </a:pathLst>
            </a:custGeom>
            <a:blipFill dpi="0" rotWithShape="1">
              <a:blip r:embed="rId2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D21D106-ABCB-4A50-84B3-D35C3B2B6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0" y="6142518"/>
              <a:ext cx="10455568" cy="715481"/>
              <a:chOff x="0" y="0"/>
              <a:chExt cx="10455568" cy="715481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5E4ED97-1207-4104-A25F-8791916BF2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2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solidFill>
                <a:schemeClr val="l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24CB190-EFCD-4B40-9CDD-E3C0EB4B3C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0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423680F-0954-997E-E1B4-54D4B1903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768" y="1315359"/>
            <a:ext cx="6543968" cy="409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62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2DD7E2-BA16-FAE1-8A68-E44456B70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6D09588-9668-4D38-8AD4-C27CF2B2D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E9492E-F649-CDB3-3406-14C3E8E27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12" y="279454"/>
            <a:ext cx="8740774" cy="715481"/>
          </a:xfrm>
        </p:spPr>
        <p:txBody>
          <a:bodyPr anchor="t">
            <a:normAutofit/>
          </a:bodyPr>
          <a:lstStyle/>
          <a:p>
            <a:r>
              <a:rPr lang="en-US" sz="4000" dirty="0" err="1">
                <a:cs typeface="Calibri Light"/>
              </a:rPr>
              <a:t>Matlab</a:t>
            </a:r>
            <a:r>
              <a:rPr lang="en-US" sz="4000" dirty="0">
                <a:cs typeface="Calibri Light"/>
              </a:rPr>
              <a:t> positions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A28492-272D-4814-AE2C-61575C989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6142518"/>
            <a:ext cx="10455568" cy="715482"/>
            <a:chOff x="0" y="6142518"/>
            <a:chExt cx="10455568" cy="715482"/>
          </a:xfrm>
          <a:effectLst>
            <a:outerShdw blurRad="381000" dist="152400" dir="16200000" algn="ctr" rotWithShape="0">
              <a:srgbClr val="000000">
                <a:alpha val="10000"/>
              </a:srgb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778866-9933-4309-8E11-F83DDDBB10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17789" y="6848400"/>
              <a:ext cx="153399" cy="9600"/>
            </a:xfrm>
            <a:custGeom>
              <a:avLst/>
              <a:gdLst>
                <a:gd name="connsiteX0" fmla="*/ 92746 w 153399"/>
                <a:gd name="connsiteY0" fmla="*/ 43 h 9600"/>
                <a:gd name="connsiteX1" fmla="*/ 144918 w 153399"/>
                <a:gd name="connsiteY1" fmla="*/ 6433 h 9600"/>
                <a:gd name="connsiteX2" fmla="*/ 153399 w 153399"/>
                <a:gd name="connsiteY2" fmla="*/ 9600 h 9600"/>
                <a:gd name="connsiteX3" fmla="*/ 0 w 153399"/>
                <a:gd name="connsiteY3" fmla="*/ 9600 h 9600"/>
                <a:gd name="connsiteX4" fmla="*/ 26678 w 153399"/>
                <a:gd name="connsiteY4" fmla="*/ 6286 h 9600"/>
                <a:gd name="connsiteX5" fmla="*/ 92746 w 153399"/>
                <a:gd name="connsiteY5" fmla="*/ 43 h 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99" h="9600">
                  <a:moveTo>
                    <a:pt x="92746" y="43"/>
                  </a:moveTo>
                  <a:cubicBezTo>
                    <a:pt x="111004" y="-358"/>
                    <a:pt x="128295" y="2072"/>
                    <a:pt x="144918" y="6433"/>
                  </a:cubicBezTo>
                  <a:lnTo>
                    <a:pt x="153399" y="9600"/>
                  </a:lnTo>
                  <a:lnTo>
                    <a:pt x="0" y="9600"/>
                  </a:lnTo>
                  <a:lnTo>
                    <a:pt x="26678" y="6286"/>
                  </a:lnTo>
                  <a:cubicBezTo>
                    <a:pt x="48667" y="3255"/>
                    <a:pt x="70647" y="552"/>
                    <a:pt x="92746" y="43"/>
                  </a:cubicBezTo>
                  <a:close/>
                </a:path>
              </a:pathLst>
            </a:custGeom>
            <a:blipFill dpi="0" rotWithShape="1">
              <a:blip r:embed="rId2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D21D106-ABCB-4A50-84B3-D35C3B2B6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0" y="6142518"/>
              <a:ext cx="10455568" cy="715481"/>
              <a:chOff x="0" y="0"/>
              <a:chExt cx="10455568" cy="715481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5E4ED97-1207-4104-A25F-8791916BF2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2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solidFill>
                <a:schemeClr val="l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24CB190-EFCD-4B40-9CDD-E3C0EB4B3C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0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014FEA9-40D4-8AAB-E677-1058A26ED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68" y="994937"/>
            <a:ext cx="10851292" cy="503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4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6D09588-9668-4D38-8AD4-C27CF2B2D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61B194-438C-9A8E-2D15-9A956EF98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498512"/>
            <a:ext cx="8740774" cy="1323439"/>
          </a:xfrm>
        </p:spPr>
        <p:txBody>
          <a:bodyPr anchor="t">
            <a:normAutofit/>
          </a:bodyPr>
          <a:lstStyle/>
          <a:p>
            <a:r>
              <a:rPr lang="en-US" sz="4000" dirty="0">
                <a:cs typeface="Calibri Light"/>
              </a:rPr>
              <a:t>ΚΩΔΙΚΑΣ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6FE79-E780-17ED-1FCB-0F1D8AD4E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512855"/>
            <a:ext cx="8740775" cy="294460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PYTHON</a:t>
            </a:r>
          </a:p>
          <a:p>
            <a:r>
              <a:rPr lang="en-US" sz="2400" dirty="0" err="1">
                <a:solidFill>
                  <a:schemeClr val="tx1">
                    <a:alpha val="80000"/>
                  </a:schemeClr>
                </a:solidFill>
                <a:cs typeface="Calibri"/>
              </a:rPr>
              <a:t>Movement_progress</a:t>
            </a:r>
            <a:endParaRPr lang="en-US" sz="24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r>
              <a:rPr lang="en-US" sz="2400" dirty="0" err="1">
                <a:solidFill>
                  <a:schemeClr val="tx1">
                    <a:alpha val="80000"/>
                  </a:schemeClr>
                </a:solidFill>
                <a:cs typeface="Calibri"/>
              </a:rPr>
              <a:t>excelInverse</a:t>
            </a:r>
            <a:endParaRPr lang="en-US" sz="24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HandsTracking_v2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ARDUINO</a:t>
            </a:r>
          </a:p>
          <a:p>
            <a:r>
              <a:rPr lang="en-US" sz="2400" dirty="0" err="1">
                <a:solidFill>
                  <a:schemeClr val="tx1">
                    <a:alpha val="80000"/>
                  </a:schemeClr>
                </a:solidFill>
                <a:cs typeface="Calibri"/>
              </a:rPr>
              <a:t>Robotic_arm</a:t>
            </a:r>
            <a:endParaRPr lang="en-US" sz="2400" dirty="0">
              <a:solidFill>
                <a:schemeClr val="tx1">
                  <a:alpha val="80000"/>
                </a:schemeClr>
              </a:solidFill>
              <a:cs typeface="Calibr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A28492-272D-4814-AE2C-61575C989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6142518"/>
            <a:ext cx="10455568" cy="715482"/>
            <a:chOff x="0" y="6142518"/>
            <a:chExt cx="10455568" cy="715482"/>
          </a:xfrm>
          <a:effectLst>
            <a:outerShdw blurRad="381000" dist="152400" dir="16200000" algn="ctr" rotWithShape="0">
              <a:srgbClr val="000000">
                <a:alpha val="10000"/>
              </a:srgb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778866-9933-4309-8E11-F83DDDBB10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17789" y="6848400"/>
              <a:ext cx="153399" cy="9600"/>
            </a:xfrm>
            <a:custGeom>
              <a:avLst/>
              <a:gdLst>
                <a:gd name="connsiteX0" fmla="*/ 92746 w 153399"/>
                <a:gd name="connsiteY0" fmla="*/ 43 h 9600"/>
                <a:gd name="connsiteX1" fmla="*/ 144918 w 153399"/>
                <a:gd name="connsiteY1" fmla="*/ 6433 h 9600"/>
                <a:gd name="connsiteX2" fmla="*/ 153399 w 153399"/>
                <a:gd name="connsiteY2" fmla="*/ 9600 h 9600"/>
                <a:gd name="connsiteX3" fmla="*/ 0 w 153399"/>
                <a:gd name="connsiteY3" fmla="*/ 9600 h 9600"/>
                <a:gd name="connsiteX4" fmla="*/ 26678 w 153399"/>
                <a:gd name="connsiteY4" fmla="*/ 6286 h 9600"/>
                <a:gd name="connsiteX5" fmla="*/ 92746 w 153399"/>
                <a:gd name="connsiteY5" fmla="*/ 43 h 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99" h="9600">
                  <a:moveTo>
                    <a:pt x="92746" y="43"/>
                  </a:moveTo>
                  <a:cubicBezTo>
                    <a:pt x="111004" y="-358"/>
                    <a:pt x="128295" y="2072"/>
                    <a:pt x="144918" y="6433"/>
                  </a:cubicBezTo>
                  <a:lnTo>
                    <a:pt x="153399" y="9600"/>
                  </a:lnTo>
                  <a:lnTo>
                    <a:pt x="0" y="9600"/>
                  </a:lnTo>
                  <a:lnTo>
                    <a:pt x="26678" y="6286"/>
                  </a:lnTo>
                  <a:cubicBezTo>
                    <a:pt x="48667" y="3255"/>
                    <a:pt x="70647" y="552"/>
                    <a:pt x="92746" y="43"/>
                  </a:cubicBezTo>
                  <a:close/>
                </a:path>
              </a:pathLst>
            </a:custGeom>
            <a:blipFill dpi="0" rotWithShape="1">
              <a:blip r:embed="rId2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D21D106-ABCB-4A50-84B3-D35C3B2B6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0" y="6142518"/>
              <a:ext cx="10455568" cy="715481"/>
              <a:chOff x="0" y="0"/>
              <a:chExt cx="10455568" cy="715481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5E4ED97-1207-4104-A25F-8791916BF2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2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solidFill>
                <a:schemeClr val="l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24CB190-EFCD-4B40-9CDD-E3C0EB4B3C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0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6157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6D09588-9668-4D38-8AD4-C27CF2B2D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61C58A-B53C-B60C-BF6D-9D1A518AE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498512"/>
            <a:ext cx="8740774" cy="1323439"/>
          </a:xfrm>
        </p:spPr>
        <p:txBody>
          <a:bodyPr anchor="t">
            <a:normAutofit/>
          </a:bodyPr>
          <a:lstStyle/>
          <a:p>
            <a:r>
              <a:rPr lang="en-US" sz="4000" dirty="0">
                <a:cs typeface="Calibri Light"/>
              </a:rPr>
              <a:t>ΠΡΟΚΛΗΣΕΙΣ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2A296-43FF-FF40-1375-839F5E19F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3003160"/>
            <a:ext cx="8740775" cy="24543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DH</a:t>
            </a:r>
          </a:p>
          <a:p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INVERSE KINEMATICS</a:t>
            </a:r>
          </a:p>
          <a:p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STEPPER MOTOR CONTROL    ----    ACCELSTEPPER </a:t>
            </a:r>
          </a:p>
          <a:p>
            <a:r>
              <a:rPr lang="en-US" sz="2400" dirty="0">
                <a:solidFill>
                  <a:schemeClr val="tx1">
                    <a:alpha val="80000"/>
                  </a:schemeClr>
                </a:solidFill>
                <a:cs typeface="Calibri"/>
              </a:rPr>
              <a:t>ΣΥΝΑΡΜΟΛΟΓΗΣΗ</a:t>
            </a:r>
          </a:p>
          <a:p>
            <a:endParaRPr lang="en-US" sz="2400" dirty="0">
              <a:solidFill>
                <a:schemeClr val="tx1">
                  <a:alpha val="80000"/>
                </a:schemeClr>
              </a:solidFill>
              <a:cs typeface="Calibr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A28492-272D-4814-AE2C-61575C989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6142518"/>
            <a:ext cx="10455568" cy="715482"/>
            <a:chOff x="0" y="6142518"/>
            <a:chExt cx="10455568" cy="715482"/>
          </a:xfrm>
          <a:effectLst>
            <a:outerShdw blurRad="381000" dist="152400" dir="16200000" algn="ctr" rotWithShape="0">
              <a:srgbClr val="000000">
                <a:alpha val="10000"/>
              </a:srgb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778866-9933-4309-8E11-F83DDDBB10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17789" y="6848400"/>
              <a:ext cx="153399" cy="9600"/>
            </a:xfrm>
            <a:custGeom>
              <a:avLst/>
              <a:gdLst>
                <a:gd name="connsiteX0" fmla="*/ 92746 w 153399"/>
                <a:gd name="connsiteY0" fmla="*/ 43 h 9600"/>
                <a:gd name="connsiteX1" fmla="*/ 144918 w 153399"/>
                <a:gd name="connsiteY1" fmla="*/ 6433 h 9600"/>
                <a:gd name="connsiteX2" fmla="*/ 153399 w 153399"/>
                <a:gd name="connsiteY2" fmla="*/ 9600 h 9600"/>
                <a:gd name="connsiteX3" fmla="*/ 0 w 153399"/>
                <a:gd name="connsiteY3" fmla="*/ 9600 h 9600"/>
                <a:gd name="connsiteX4" fmla="*/ 26678 w 153399"/>
                <a:gd name="connsiteY4" fmla="*/ 6286 h 9600"/>
                <a:gd name="connsiteX5" fmla="*/ 92746 w 153399"/>
                <a:gd name="connsiteY5" fmla="*/ 43 h 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99" h="9600">
                  <a:moveTo>
                    <a:pt x="92746" y="43"/>
                  </a:moveTo>
                  <a:cubicBezTo>
                    <a:pt x="111004" y="-358"/>
                    <a:pt x="128295" y="2072"/>
                    <a:pt x="144918" y="6433"/>
                  </a:cubicBezTo>
                  <a:lnTo>
                    <a:pt x="153399" y="9600"/>
                  </a:lnTo>
                  <a:lnTo>
                    <a:pt x="0" y="9600"/>
                  </a:lnTo>
                  <a:lnTo>
                    <a:pt x="26678" y="6286"/>
                  </a:lnTo>
                  <a:cubicBezTo>
                    <a:pt x="48667" y="3255"/>
                    <a:pt x="70647" y="552"/>
                    <a:pt x="92746" y="43"/>
                  </a:cubicBezTo>
                  <a:close/>
                </a:path>
              </a:pathLst>
            </a:custGeom>
            <a:blipFill dpi="0" rotWithShape="1">
              <a:blip r:embed="rId2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D21D106-ABCB-4A50-84B3-D35C3B2B6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0" y="6142518"/>
              <a:ext cx="10455568" cy="715481"/>
              <a:chOff x="0" y="0"/>
              <a:chExt cx="10455568" cy="715481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5E4ED97-1207-4104-A25F-8791916BF2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2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solidFill>
                <a:schemeClr val="l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24CB190-EFCD-4B40-9CDD-E3C0EB4B3C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0"/>
                <a:ext cx="10455568" cy="715479"/>
              </a:xfrm>
              <a:custGeom>
                <a:avLst/>
                <a:gdLst>
                  <a:gd name="connsiteX0" fmla="*/ 0 w 10455568"/>
                  <a:gd name="connsiteY0" fmla="*/ 0 h 715479"/>
                  <a:gd name="connsiteX1" fmla="*/ 10455568 w 10455568"/>
                  <a:gd name="connsiteY1" fmla="*/ 0 h 715479"/>
                  <a:gd name="connsiteX2" fmla="*/ 10434629 w 10455568"/>
                  <a:gd name="connsiteY2" fmla="*/ 8947 h 715479"/>
                  <a:gd name="connsiteX3" fmla="*/ 10249341 w 10455568"/>
                  <a:gd name="connsiteY3" fmla="*/ 73146 h 715479"/>
                  <a:gd name="connsiteX4" fmla="*/ 10172148 w 10455568"/>
                  <a:gd name="connsiteY4" fmla="*/ 103170 h 715479"/>
                  <a:gd name="connsiteX5" fmla="*/ 9994576 w 10455568"/>
                  <a:gd name="connsiteY5" fmla="*/ 156647 h 715479"/>
                  <a:gd name="connsiteX6" fmla="*/ 9894474 w 10455568"/>
                  <a:gd name="connsiteY6" fmla="*/ 192604 h 715479"/>
                  <a:gd name="connsiteX7" fmla="*/ 9647603 w 10455568"/>
                  <a:gd name="connsiteY7" fmla="*/ 242354 h 715479"/>
                  <a:gd name="connsiteX8" fmla="*/ 9392533 w 10455568"/>
                  <a:gd name="connsiteY8" fmla="*/ 291498 h 715479"/>
                  <a:gd name="connsiteX9" fmla="*/ 9252019 w 10455568"/>
                  <a:gd name="connsiteY9" fmla="*/ 311564 h 715479"/>
                  <a:gd name="connsiteX10" fmla="*/ 9129899 w 10455568"/>
                  <a:gd name="connsiteY10" fmla="*/ 336497 h 715479"/>
                  <a:gd name="connsiteX11" fmla="*/ 9023312 w 10455568"/>
                  <a:gd name="connsiteY11" fmla="*/ 354253 h 715479"/>
                  <a:gd name="connsiteX12" fmla="*/ 8853949 w 10455568"/>
                  <a:gd name="connsiteY12" fmla="*/ 387064 h 715479"/>
                  <a:gd name="connsiteX13" fmla="*/ 8783278 w 10455568"/>
                  <a:gd name="connsiteY13" fmla="*/ 397418 h 715479"/>
                  <a:gd name="connsiteX14" fmla="*/ 8615640 w 10455568"/>
                  <a:gd name="connsiteY14" fmla="*/ 408552 h 715479"/>
                  <a:gd name="connsiteX15" fmla="*/ 8557154 w 10455568"/>
                  <a:gd name="connsiteY15" fmla="*/ 409627 h 715479"/>
                  <a:gd name="connsiteX16" fmla="*/ 8442474 w 10455568"/>
                  <a:gd name="connsiteY16" fmla="*/ 381318 h 715479"/>
                  <a:gd name="connsiteX17" fmla="*/ 8428959 w 10455568"/>
                  <a:gd name="connsiteY17" fmla="*/ 379618 h 715479"/>
                  <a:gd name="connsiteX18" fmla="*/ 8354329 w 10455568"/>
                  <a:gd name="connsiteY18" fmla="*/ 370428 h 715479"/>
                  <a:gd name="connsiteX19" fmla="*/ 8313705 w 10455568"/>
                  <a:gd name="connsiteY19" fmla="*/ 368535 h 715479"/>
                  <a:gd name="connsiteX20" fmla="*/ 8158571 w 10455568"/>
                  <a:gd name="connsiteY20" fmla="*/ 349396 h 715479"/>
                  <a:gd name="connsiteX21" fmla="*/ 8069467 w 10455568"/>
                  <a:gd name="connsiteY21" fmla="*/ 341485 h 715479"/>
                  <a:gd name="connsiteX22" fmla="*/ 7998265 w 10455568"/>
                  <a:gd name="connsiteY22" fmla="*/ 348379 h 715479"/>
                  <a:gd name="connsiteX23" fmla="*/ 7873167 w 10455568"/>
                  <a:gd name="connsiteY23" fmla="*/ 359529 h 715479"/>
                  <a:gd name="connsiteX24" fmla="*/ 7833600 w 10455568"/>
                  <a:gd name="connsiteY24" fmla="*/ 368926 h 715479"/>
                  <a:gd name="connsiteX25" fmla="*/ 7651338 w 10455568"/>
                  <a:gd name="connsiteY25" fmla="*/ 362121 h 715479"/>
                  <a:gd name="connsiteX26" fmla="*/ 7548003 w 10455568"/>
                  <a:gd name="connsiteY26" fmla="*/ 367710 h 715479"/>
                  <a:gd name="connsiteX27" fmla="*/ 7430093 w 10455568"/>
                  <a:gd name="connsiteY27" fmla="*/ 351855 h 715479"/>
                  <a:gd name="connsiteX28" fmla="*/ 7396245 w 10455568"/>
                  <a:gd name="connsiteY28" fmla="*/ 355328 h 715479"/>
                  <a:gd name="connsiteX29" fmla="*/ 7358394 w 10455568"/>
                  <a:gd name="connsiteY29" fmla="*/ 359950 h 715479"/>
                  <a:gd name="connsiteX30" fmla="*/ 7241933 w 10455568"/>
                  <a:gd name="connsiteY30" fmla="*/ 369637 h 715479"/>
                  <a:gd name="connsiteX31" fmla="*/ 7171767 w 10455568"/>
                  <a:gd name="connsiteY31" fmla="*/ 383160 h 715479"/>
                  <a:gd name="connsiteX32" fmla="*/ 7036569 w 10455568"/>
                  <a:gd name="connsiteY32" fmla="*/ 387132 h 715479"/>
                  <a:gd name="connsiteX33" fmla="*/ 6987200 w 10455568"/>
                  <a:gd name="connsiteY33" fmla="*/ 398073 h 715479"/>
                  <a:gd name="connsiteX34" fmla="*/ 6861115 w 10455568"/>
                  <a:gd name="connsiteY34" fmla="*/ 407542 h 715479"/>
                  <a:gd name="connsiteX35" fmla="*/ 6747718 w 10455568"/>
                  <a:gd name="connsiteY35" fmla="*/ 410900 h 715479"/>
                  <a:gd name="connsiteX36" fmla="*/ 6638839 w 10455568"/>
                  <a:gd name="connsiteY36" fmla="*/ 420654 h 715479"/>
                  <a:gd name="connsiteX37" fmla="*/ 6561486 w 10455568"/>
                  <a:gd name="connsiteY37" fmla="*/ 435540 h 715479"/>
                  <a:gd name="connsiteX38" fmla="*/ 6477200 w 10455568"/>
                  <a:gd name="connsiteY38" fmla="*/ 447113 h 715479"/>
                  <a:gd name="connsiteX39" fmla="*/ 6246111 w 10455568"/>
                  <a:gd name="connsiteY39" fmla="*/ 497537 h 715479"/>
                  <a:gd name="connsiteX40" fmla="*/ 6202328 w 10455568"/>
                  <a:gd name="connsiteY40" fmla="*/ 492074 h 715479"/>
                  <a:gd name="connsiteX41" fmla="*/ 5956458 w 10455568"/>
                  <a:gd name="connsiteY41" fmla="*/ 500965 h 715479"/>
                  <a:gd name="connsiteX42" fmla="*/ 5903139 w 10455568"/>
                  <a:gd name="connsiteY42" fmla="*/ 505186 h 715479"/>
                  <a:gd name="connsiteX43" fmla="*/ 5757547 w 10455568"/>
                  <a:gd name="connsiteY43" fmla="*/ 480730 h 715479"/>
                  <a:gd name="connsiteX44" fmla="*/ 5540270 w 10455568"/>
                  <a:gd name="connsiteY44" fmla="*/ 550023 h 715479"/>
                  <a:gd name="connsiteX45" fmla="*/ 5338128 w 10455568"/>
                  <a:gd name="connsiteY45" fmla="*/ 631974 h 715479"/>
                  <a:gd name="connsiteX46" fmla="*/ 5312622 w 10455568"/>
                  <a:gd name="connsiteY46" fmla="*/ 642454 h 715479"/>
                  <a:gd name="connsiteX47" fmla="*/ 5239393 w 10455568"/>
                  <a:gd name="connsiteY47" fmla="*/ 662307 h 715479"/>
                  <a:gd name="connsiteX48" fmla="*/ 5147821 w 10455568"/>
                  <a:gd name="connsiteY48" fmla="*/ 673791 h 715479"/>
                  <a:gd name="connsiteX49" fmla="*/ 5032111 w 10455568"/>
                  <a:gd name="connsiteY49" fmla="*/ 694497 h 715479"/>
                  <a:gd name="connsiteX50" fmla="*/ 4937648 w 10455568"/>
                  <a:gd name="connsiteY50" fmla="*/ 684913 h 715479"/>
                  <a:gd name="connsiteX51" fmla="*/ 4805529 w 10455568"/>
                  <a:gd name="connsiteY51" fmla="*/ 670032 h 715479"/>
                  <a:gd name="connsiteX52" fmla="*/ 4681029 w 10455568"/>
                  <a:gd name="connsiteY52" fmla="*/ 655792 h 715479"/>
                  <a:gd name="connsiteX53" fmla="*/ 4643990 w 10455568"/>
                  <a:gd name="connsiteY53" fmla="*/ 685120 h 715479"/>
                  <a:gd name="connsiteX54" fmla="*/ 4585542 w 10455568"/>
                  <a:gd name="connsiteY54" fmla="*/ 712411 h 715479"/>
                  <a:gd name="connsiteX55" fmla="*/ 4516947 w 10455568"/>
                  <a:gd name="connsiteY55" fmla="*/ 689117 h 715479"/>
                  <a:gd name="connsiteX56" fmla="*/ 4356995 w 10455568"/>
                  <a:gd name="connsiteY56" fmla="*/ 642048 h 715479"/>
                  <a:gd name="connsiteX57" fmla="*/ 4258219 w 10455568"/>
                  <a:gd name="connsiteY57" fmla="*/ 646156 h 715479"/>
                  <a:gd name="connsiteX58" fmla="*/ 4042233 w 10455568"/>
                  <a:gd name="connsiteY58" fmla="*/ 636117 h 715479"/>
                  <a:gd name="connsiteX59" fmla="*/ 3899777 w 10455568"/>
                  <a:gd name="connsiteY59" fmla="*/ 610576 h 715479"/>
                  <a:gd name="connsiteX60" fmla="*/ 3796441 w 10455568"/>
                  <a:gd name="connsiteY60" fmla="*/ 577707 h 715479"/>
                  <a:gd name="connsiteX61" fmla="*/ 3648774 w 10455568"/>
                  <a:gd name="connsiteY61" fmla="*/ 535623 h 715479"/>
                  <a:gd name="connsiteX62" fmla="*/ 3502227 w 10455568"/>
                  <a:gd name="connsiteY62" fmla="*/ 518518 h 715479"/>
                  <a:gd name="connsiteX63" fmla="*/ 3395228 w 10455568"/>
                  <a:gd name="connsiteY63" fmla="*/ 491723 h 715479"/>
                  <a:gd name="connsiteX64" fmla="*/ 3265757 w 10455568"/>
                  <a:gd name="connsiteY64" fmla="*/ 477242 h 715479"/>
                  <a:gd name="connsiteX65" fmla="*/ 3158404 w 10455568"/>
                  <a:gd name="connsiteY65" fmla="*/ 483689 h 715479"/>
                  <a:gd name="connsiteX66" fmla="*/ 2990483 w 10455568"/>
                  <a:gd name="connsiteY66" fmla="*/ 499212 h 715479"/>
                  <a:gd name="connsiteX67" fmla="*/ 2779802 w 10455568"/>
                  <a:gd name="connsiteY67" fmla="*/ 443069 h 715479"/>
                  <a:gd name="connsiteX68" fmla="*/ 2695508 w 10455568"/>
                  <a:gd name="connsiteY68" fmla="*/ 433082 h 715479"/>
                  <a:gd name="connsiteX69" fmla="*/ 2616713 w 10455568"/>
                  <a:gd name="connsiteY69" fmla="*/ 431172 h 715479"/>
                  <a:gd name="connsiteX70" fmla="*/ 2447364 w 10455568"/>
                  <a:gd name="connsiteY70" fmla="*/ 395810 h 715479"/>
                  <a:gd name="connsiteX71" fmla="*/ 2378751 w 10455568"/>
                  <a:gd name="connsiteY71" fmla="*/ 385044 h 715479"/>
                  <a:gd name="connsiteX72" fmla="*/ 2284230 w 10455568"/>
                  <a:gd name="connsiteY72" fmla="*/ 391782 h 715479"/>
                  <a:gd name="connsiteX73" fmla="*/ 2110801 w 10455568"/>
                  <a:gd name="connsiteY73" fmla="*/ 382042 h 715479"/>
                  <a:gd name="connsiteX74" fmla="*/ 1934854 w 10455568"/>
                  <a:gd name="connsiteY74" fmla="*/ 331108 h 715479"/>
                  <a:gd name="connsiteX75" fmla="*/ 1862479 w 10455568"/>
                  <a:gd name="connsiteY75" fmla="*/ 342158 h 715479"/>
                  <a:gd name="connsiteX76" fmla="*/ 1836283 w 10455568"/>
                  <a:gd name="connsiteY76" fmla="*/ 342488 h 715479"/>
                  <a:gd name="connsiteX77" fmla="*/ 1599327 w 10455568"/>
                  <a:gd name="connsiteY77" fmla="*/ 323970 h 715479"/>
                  <a:gd name="connsiteX78" fmla="*/ 1575578 w 10455568"/>
                  <a:gd name="connsiteY78" fmla="*/ 321802 h 715479"/>
                  <a:gd name="connsiteX79" fmla="*/ 1463288 w 10455568"/>
                  <a:gd name="connsiteY79" fmla="*/ 298576 h 715479"/>
                  <a:gd name="connsiteX80" fmla="*/ 1184165 w 10455568"/>
                  <a:gd name="connsiteY80" fmla="*/ 298373 h 715479"/>
                  <a:gd name="connsiteX81" fmla="*/ 1166899 w 10455568"/>
                  <a:gd name="connsiteY81" fmla="*/ 297220 h 715479"/>
                  <a:gd name="connsiteX82" fmla="*/ 1074855 w 10455568"/>
                  <a:gd name="connsiteY82" fmla="*/ 318934 h 715479"/>
                  <a:gd name="connsiteX83" fmla="*/ 1030232 w 10455568"/>
                  <a:gd name="connsiteY83" fmla="*/ 343829 h 715479"/>
                  <a:gd name="connsiteX84" fmla="*/ 959854 w 10455568"/>
                  <a:gd name="connsiteY84" fmla="*/ 371351 h 715479"/>
                  <a:gd name="connsiteX85" fmla="*/ 887350 w 10455568"/>
                  <a:gd name="connsiteY85" fmla="*/ 384742 h 715479"/>
                  <a:gd name="connsiteX86" fmla="*/ 762349 w 10455568"/>
                  <a:gd name="connsiteY86" fmla="*/ 358882 h 715479"/>
                  <a:gd name="connsiteX87" fmla="*/ 717454 w 10455568"/>
                  <a:gd name="connsiteY87" fmla="*/ 358448 h 715479"/>
                  <a:gd name="connsiteX88" fmla="*/ 616859 w 10455568"/>
                  <a:gd name="connsiteY88" fmla="*/ 348700 h 715479"/>
                  <a:gd name="connsiteX89" fmla="*/ 529939 w 10455568"/>
                  <a:gd name="connsiteY89" fmla="*/ 355789 h 715479"/>
                  <a:gd name="connsiteX90" fmla="*/ 461851 w 10455568"/>
                  <a:gd name="connsiteY90" fmla="*/ 386945 h 715479"/>
                  <a:gd name="connsiteX91" fmla="*/ 360707 w 10455568"/>
                  <a:gd name="connsiteY91" fmla="*/ 399082 h 715479"/>
                  <a:gd name="connsiteX92" fmla="*/ 293863 w 10455568"/>
                  <a:gd name="connsiteY92" fmla="*/ 384410 h 715479"/>
                  <a:gd name="connsiteX93" fmla="*/ 280347 w 10455568"/>
                  <a:gd name="connsiteY93" fmla="*/ 382711 h 715479"/>
                  <a:gd name="connsiteX94" fmla="*/ 108881 w 10455568"/>
                  <a:gd name="connsiteY94" fmla="*/ 393231 h 715479"/>
                  <a:gd name="connsiteX95" fmla="*/ 53435 w 10455568"/>
                  <a:gd name="connsiteY95" fmla="*/ 397222 h 715479"/>
                  <a:gd name="connsiteX96" fmla="*/ 0 w 10455568"/>
                  <a:gd name="connsiteY96" fmla="*/ 409348 h 71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0455568" h="715479">
                    <a:moveTo>
                      <a:pt x="0" y="0"/>
                    </a:moveTo>
                    <a:lnTo>
                      <a:pt x="10455568" y="0"/>
                    </a:lnTo>
                    <a:lnTo>
                      <a:pt x="10434629" y="8947"/>
                    </a:lnTo>
                    <a:cubicBezTo>
                      <a:pt x="10373917" y="32898"/>
                      <a:pt x="10311087" y="51455"/>
                      <a:pt x="10249341" y="73146"/>
                    </a:cubicBezTo>
                    <a:cubicBezTo>
                      <a:pt x="10223176" y="82504"/>
                      <a:pt x="10198388" y="94974"/>
                      <a:pt x="10172148" y="103170"/>
                    </a:cubicBezTo>
                    <a:cubicBezTo>
                      <a:pt x="10113395" y="121743"/>
                      <a:pt x="10053617" y="138053"/>
                      <a:pt x="9994576" y="156647"/>
                    </a:cubicBezTo>
                    <a:cubicBezTo>
                      <a:pt x="9960929" y="167389"/>
                      <a:pt x="9928899" y="184724"/>
                      <a:pt x="9894474" y="192604"/>
                    </a:cubicBezTo>
                    <a:cubicBezTo>
                      <a:pt x="9812718" y="211289"/>
                      <a:pt x="9730121" y="226242"/>
                      <a:pt x="9647603" y="242354"/>
                    </a:cubicBezTo>
                    <a:cubicBezTo>
                      <a:pt x="9562500" y="258935"/>
                      <a:pt x="9477721" y="276078"/>
                      <a:pt x="9392533" y="291498"/>
                    </a:cubicBezTo>
                    <a:cubicBezTo>
                      <a:pt x="9345891" y="299632"/>
                      <a:pt x="9298681" y="303723"/>
                      <a:pt x="9252019" y="311564"/>
                    </a:cubicBezTo>
                    <a:cubicBezTo>
                      <a:pt x="9211115" y="318433"/>
                      <a:pt x="9170740" y="328758"/>
                      <a:pt x="9129899" y="336497"/>
                    </a:cubicBezTo>
                    <a:cubicBezTo>
                      <a:pt x="9094507" y="342987"/>
                      <a:pt x="9058706" y="347759"/>
                      <a:pt x="9023312" y="354253"/>
                    </a:cubicBezTo>
                    <a:cubicBezTo>
                      <a:pt x="8966639" y="364814"/>
                      <a:pt x="8910315" y="376230"/>
                      <a:pt x="8853949" y="387064"/>
                    </a:cubicBezTo>
                    <a:cubicBezTo>
                      <a:pt x="8830350" y="391295"/>
                      <a:pt x="8805902" y="400245"/>
                      <a:pt x="8783278" y="397418"/>
                    </a:cubicBezTo>
                    <a:cubicBezTo>
                      <a:pt x="8726267" y="390232"/>
                      <a:pt x="8671093" y="397198"/>
                      <a:pt x="8615640" y="408552"/>
                    </a:cubicBezTo>
                    <a:cubicBezTo>
                      <a:pt x="8596680" y="412471"/>
                      <a:pt x="8576049" y="413291"/>
                      <a:pt x="8557154" y="409627"/>
                    </a:cubicBezTo>
                    <a:cubicBezTo>
                      <a:pt x="8518491" y="402356"/>
                      <a:pt x="8480716" y="390947"/>
                      <a:pt x="8442474" y="381318"/>
                    </a:cubicBezTo>
                    <a:cubicBezTo>
                      <a:pt x="8438313" y="380145"/>
                      <a:pt x="8433365" y="380189"/>
                      <a:pt x="8428959" y="379618"/>
                    </a:cubicBezTo>
                    <a:cubicBezTo>
                      <a:pt x="8403970" y="376366"/>
                      <a:pt x="8379279" y="373098"/>
                      <a:pt x="8354329" y="370428"/>
                    </a:cubicBezTo>
                    <a:cubicBezTo>
                      <a:pt x="8340833" y="369017"/>
                      <a:pt x="8327184" y="369657"/>
                      <a:pt x="8313705" y="368535"/>
                    </a:cubicBezTo>
                    <a:cubicBezTo>
                      <a:pt x="8261532" y="363935"/>
                      <a:pt x="8205623" y="381441"/>
                      <a:pt x="8158571" y="349396"/>
                    </a:cubicBezTo>
                    <a:cubicBezTo>
                      <a:pt x="8128030" y="328752"/>
                      <a:pt x="8100257" y="335890"/>
                      <a:pt x="8069467" y="341485"/>
                    </a:cubicBezTo>
                    <a:cubicBezTo>
                      <a:pt x="8046153" y="345696"/>
                      <a:pt x="8022024" y="346466"/>
                      <a:pt x="7998265" y="348379"/>
                    </a:cubicBezTo>
                    <a:cubicBezTo>
                      <a:pt x="7956565" y="352093"/>
                      <a:pt x="7914826" y="355232"/>
                      <a:pt x="7873167" y="359529"/>
                    </a:cubicBezTo>
                    <a:cubicBezTo>
                      <a:pt x="7859864" y="361016"/>
                      <a:pt x="7846730" y="369197"/>
                      <a:pt x="7833600" y="368926"/>
                    </a:cubicBezTo>
                    <a:cubicBezTo>
                      <a:pt x="7772906" y="367528"/>
                      <a:pt x="7711993" y="362939"/>
                      <a:pt x="7651338" y="362121"/>
                    </a:cubicBezTo>
                    <a:cubicBezTo>
                      <a:pt x="7616924" y="361556"/>
                      <a:pt x="7582209" y="369456"/>
                      <a:pt x="7548003" y="367710"/>
                    </a:cubicBezTo>
                    <a:cubicBezTo>
                      <a:pt x="7508539" y="365739"/>
                      <a:pt x="7469448" y="356458"/>
                      <a:pt x="7430093" y="351855"/>
                    </a:cubicBezTo>
                    <a:cubicBezTo>
                      <a:pt x="7419227" y="350559"/>
                      <a:pt x="7407516" y="353979"/>
                      <a:pt x="7396245" y="355328"/>
                    </a:cubicBezTo>
                    <a:cubicBezTo>
                      <a:pt x="7383524" y="356781"/>
                      <a:pt x="7371134" y="358791"/>
                      <a:pt x="7358394" y="359950"/>
                    </a:cubicBezTo>
                    <a:cubicBezTo>
                      <a:pt x="7319573" y="363179"/>
                      <a:pt x="7280655" y="364958"/>
                      <a:pt x="7241933" y="369637"/>
                    </a:cubicBezTo>
                    <a:cubicBezTo>
                      <a:pt x="7218235" y="372418"/>
                      <a:pt x="7194108" y="386008"/>
                      <a:pt x="7171767" y="383160"/>
                    </a:cubicBezTo>
                    <a:cubicBezTo>
                      <a:pt x="7126248" y="377813"/>
                      <a:pt x="7082583" y="399728"/>
                      <a:pt x="7036569" y="387132"/>
                    </a:cubicBezTo>
                    <a:cubicBezTo>
                      <a:pt x="7022328" y="383442"/>
                      <a:pt x="7003983" y="396347"/>
                      <a:pt x="6987200" y="398073"/>
                    </a:cubicBezTo>
                    <a:cubicBezTo>
                      <a:pt x="6945251" y="402388"/>
                      <a:pt x="6903183" y="404965"/>
                      <a:pt x="6861115" y="407542"/>
                    </a:cubicBezTo>
                    <a:cubicBezTo>
                      <a:pt x="6823394" y="409822"/>
                      <a:pt x="6784520" y="416550"/>
                      <a:pt x="6747718" y="410900"/>
                    </a:cubicBezTo>
                    <a:cubicBezTo>
                      <a:pt x="6709137" y="404791"/>
                      <a:pt x="6674999" y="408284"/>
                      <a:pt x="6638839" y="420654"/>
                    </a:cubicBezTo>
                    <a:cubicBezTo>
                      <a:pt x="6614066" y="429044"/>
                      <a:pt x="6587444" y="431733"/>
                      <a:pt x="6561486" y="435540"/>
                    </a:cubicBezTo>
                    <a:cubicBezTo>
                      <a:pt x="6533513" y="439778"/>
                      <a:pt x="6502069" y="435804"/>
                      <a:pt x="6477200" y="447113"/>
                    </a:cubicBezTo>
                    <a:cubicBezTo>
                      <a:pt x="6403159" y="480713"/>
                      <a:pt x="6325566" y="492119"/>
                      <a:pt x="6246111" y="497537"/>
                    </a:cubicBezTo>
                    <a:cubicBezTo>
                      <a:pt x="6231608" y="498524"/>
                      <a:pt x="6216540" y="495475"/>
                      <a:pt x="6202328" y="492074"/>
                    </a:cubicBezTo>
                    <a:cubicBezTo>
                      <a:pt x="6119346" y="471508"/>
                      <a:pt x="6038018" y="479381"/>
                      <a:pt x="5956458" y="500965"/>
                    </a:cubicBezTo>
                    <a:cubicBezTo>
                      <a:pt x="5939584" y="505613"/>
                      <a:pt x="5920486" y="507499"/>
                      <a:pt x="5903139" y="505186"/>
                    </a:cubicBezTo>
                    <a:cubicBezTo>
                      <a:pt x="5854306" y="498315"/>
                      <a:pt x="5806470" y="484677"/>
                      <a:pt x="5757547" y="480730"/>
                    </a:cubicBezTo>
                    <a:cubicBezTo>
                      <a:pt x="5676701" y="474297"/>
                      <a:pt x="5610121" y="519038"/>
                      <a:pt x="5540270" y="550023"/>
                    </a:cubicBezTo>
                    <a:cubicBezTo>
                      <a:pt x="5473801" y="579316"/>
                      <a:pt x="5419599" y="638949"/>
                      <a:pt x="5338128" y="631974"/>
                    </a:cubicBezTo>
                    <a:cubicBezTo>
                      <a:pt x="5329931" y="631367"/>
                      <a:pt x="5321476" y="639812"/>
                      <a:pt x="5312622" y="642454"/>
                    </a:cubicBezTo>
                    <a:cubicBezTo>
                      <a:pt x="5288350" y="649647"/>
                      <a:pt x="5264155" y="657994"/>
                      <a:pt x="5239393" y="662307"/>
                    </a:cubicBezTo>
                    <a:cubicBezTo>
                      <a:pt x="5209181" y="667862"/>
                      <a:pt x="5178072" y="668817"/>
                      <a:pt x="5147821" y="673791"/>
                    </a:cubicBezTo>
                    <a:cubicBezTo>
                      <a:pt x="5108908" y="679940"/>
                      <a:pt x="5070972" y="691848"/>
                      <a:pt x="5032111" y="694497"/>
                    </a:cubicBezTo>
                    <a:cubicBezTo>
                      <a:pt x="5000793" y="696632"/>
                      <a:pt x="4969032" y="688019"/>
                      <a:pt x="4937648" y="684913"/>
                    </a:cubicBezTo>
                    <a:cubicBezTo>
                      <a:pt x="4893363" y="680649"/>
                      <a:pt x="4845361" y="685962"/>
                      <a:pt x="4805529" y="670032"/>
                    </a:cubicBezTo>
                    <a:cubicBezTo>
                      <a:pt x="4763006" y="653119"/>
                      <a:pt x="4723244" y="646796"/>
                      <a:pt x="4681029" y="655792"/>
                    </a:cubicBezTo>
                    <a:cubicBezTo>
                      <a:pt x="4666957" y="658791"/>
                      <a:pt x="4649519" y="672217"/>
                      <a:pt x="4643990" y="685120"/>
                    </a:cubicBezTo>
                    <a:cubicBezTo>
                      <a:pt x="4631676" y="713928"/>
                      <a:pt x="4612585" y="720184"/>
                      <a:pt x="4585542" y="712411"/>
                    </a:cubicBezTo>
                    <a:cubicBezTo>
                      <a:pt x="4562077" y="705853"/>
                      <a:pt x="4533672" y="703713"/>
                      <a:pt x="4516947" y="689117"/>
                    </a:cubicBezTo>
                    <a:cubicBezTo>
                      <a:pt x="4469552" y="647774"/>
                      <a:pt x="4412904" y="650180"/>
                      <a:pt x="4356995" y="642048"/>
                    </a:cubicBezTo>
                    <a:cubicBezTo>
                      <a:pt x="4322867" y="637088"/>
                      <a:pt x="4291523" y="638934"/>
                      <a:pt x="4258219" y="646156"/>
                    </a:cubicBezTo>
                    <a:cubicBezTo>
                      <a:pt x="4185895" y="662159"/>
                      <a:pt x="4113776" y="651342"/>
                      <a:pt x="4042233" y="636117"/>
                    </a:cubicBezTo>
                    <a:cubicBezTo>
                      <a:pt x="3994923" y="625941"/>
                      <a:pt x="3946812" y="621063"/>
                      <a:pt x="3899777" y="610576"/>
                    </a:cubicBezTo>
                    <a:cubicBezTo>
                      <a:pt x="3864554" y="602488"/>
                      <a:pt x="3829196" y="592371"/>
                      <a:pt x="3796441" y="577707"/>
                    </a:cubicBezTo>
                    <a:cubicBezTo>
                      <a:pt x="3748937" y="556178"/>
                      <a:pt x="3706395" y="521788"/>
                      <a:pt x="3648774" y="535623"/>
                    </a:cubicBezTo>
                    <a:cubicBezTo>
                      <a:pt x="3598036" y="547820"/>
                      <a:pt x="3550396" y="532716"/>
                      <a:pt x="3502227" y="518518"/>
                    </a:cubicBezTo>
                    <a:cubicBezTo>
                      <a:pt x="3466848" y="508111"/>
                      <a:pt x="3431455" y="497410"/>
                      <a:pt x="3395228" y="491723"/>
                    </a:cubicBezTo>
                    <a:cubicBezTo>
                      <a:pt x="3352235" y="485040"/>
                      <a:pt x="3304663" y="492363"/>
                      <a:pt x="3265757" y="477242"/>
                    </a:cubicBezTo>
                    <a:cubicBezTo>
                      <a:pt x="3225052" y="461369"/>
                      <a:pt x="3193136" y="476075"/>
                      <a:pt x="3158404" y="483689"/>
                    </a:cubicBezTo>
                    <a:cubicBezTo>
                      <a:pt x="3102986" y="495623"/>
                      <a:pt x="3048333" y="514498"/>
                      <a:pt x="2990483" y="499212"/>
                    </a:cubicBezTo>
                    <a:cubicBezTo>
                      <a:pt x="2920173" y="480697"/>
                      <a:pt x="2850324" y="460405"/>
                      <a:pt x="2779802" y="443069"/>
                    </a:cubicBezTo>
                    <a:cubicBezTo>
                      <a:pt x="2752548" y="436477"/>
                      <a:pt x="2723606" y="434954"/>
                      <a:pt x="2695508" y="433082"/>
                    </a:cubicBezTo>
                    <a:cubicBezTo>
                      <a:pt x="2668903" y="431690"/>
                      <a:pt x="2637847" y="441965"/>
                      <a:pt x="2616713" y="431172"/>
                    </a:cubicBezTo>
                    <a:cubicBezTo>
                      <a:pt x="2562378" y="403411"/>
                      <a:pt x="2507687" y="391698"/>
                      <a:pt x="2447364" y="395810"/>
                    </a:cubicBezTo>
                    <a:cubicBezTo>
                      <a:pt x="2424744" y="397352"/>
                      <a:pt x="2401814" y="385802"/>
                      <a:pt x="2378751" y="385044"/>
                    </a:cubicBezTo>
                    <a:cubicBezTo>
                      <a:pt x="2347229" y="384281"/>
                      <a:pt x="2310735" y="378901"/>
                      <a:pt x="2284230" y="391782"/>
                    </a:cubicBezTo>
                    <a:cubicBezTo>
                      <a:pt x="2221919" y="422248"/>
                      <a:pt x="2168532" y="404037"/>
                      <a:pt x="2110801" y="382042"/>
                    </a:cubicBezTo>
                    <a:cubicBezTo>
                      <a:pt x="2053961" y="360279"/>
                      <a:pt x="1994577" y="343935"/>
                      <a:pt x="1934854" y="331108"/>
                    </a:cubicBezTo>
                    <a:cubicBezTo>
                      <a:pt x="1912400" y="326519"/>
                      <a:pt x="1886705" y="338470"/>
                      <a:pt x="1862479" y="342158"/>
                    </a:cubicBezTo>
                    <a:cubicBezTo>
                      <a:pt x="1853818" y="343333"/>
                      <a:pt x="1844309" y="344855"/>
                      <a:pt x="1836283" y="342488"/>
                    </a:cubicBezTo>
                    <a:cubicBezTo>
                      <a:pt x="1758698" y="319808"/>
                      <a:pt x="1680403" y="303878"/>
                      <a:pt x="1599327" y="323970"/>
                    </a:cubicBezTo>
                    <a:cubicBezTo>
                      <a:pt x="1591888" y="325937"/>
                      <a:pt x="1583257" y="323319"/>
                      <a:pt x="1575578" y="321802"/>
                    </a:cubicBezTo>
                    <a:cubicBezTo>
                      <a:pt x="1538035" y="313873"/>
                      <a:pt x="1500950" y="299795"/>
                      <a:pt x="1463288" y="298576"/>
                    </a:cubicBezTo>
                    <a:cubicBezTo>
                      <a:pt x="1370438" y="295582"/>
                      <a:pt x="1277384" y="298137"/>
                      <a:pt x="1184165" y="298373"/>
                    </a:cubicBezTo>
                    <a:cubicBezTo>
                      <a:pt x="1178344" y="298480"/>
                      <a:pt x="1172255" y="298896"/>
                      <a:pt x="1166899" y="297220"/>
                    </a:cubicBezTo>
                    <a:cubicBezTo>
                      <a:pt x="1131827" y="287082"/>
                      <a:pt x="1102238" y="293180"/>
                      <a:pt x="1074855" y="318934"/>
                    </a:cubicBezTo>
                    <a:cubicBezTo>
                      <a:pt x="1062808" y="330244"/>
                      <a:pt x="1045783" y="336940"/>
                      <a:pt x="1030232" y="343829"/>
                    </a:cubicBezTo>
                    <a:cubicBezTo>
                      <a:pt x="1007334" y="354132"/>
                      <a:pt x="983839" y="364180"/>
                      <a:pt x="959854" y="371351"/>
                    </a:cubicBezTo>
                    <a:cubicBezTo>
                      <a:pt x="936141" y="378210"/>
                      <a:pt x="910825" y="387219"/>
                      <a:pt x="887350" y="384742"/>
                    </a:cubicBezTo>
                    <a:cubicBezTo>
                      <a:pt x="845096" y="380339"/>
                      <a:pt x="804258" y="366810"/>
                      <a:pt x="762349" y="358882"/>
                    </a:cubicBezTo>
                    <a:cubicBezTo>
                      <a:pt x="747884" y="356082"/>
                      <a:pt x="732263" y="357732"/>
                      <a:pt x="717454" y="358448"/>
                    </a:cubicBezTo>
                    <a:cubicBezTo>
                      <a:pt x="683463" y="359893"/>
                      <a:pt x="649238" y="370675"/>
                      <a:pt x="616859" y="348700"/>
                    </a:cubicBezTo>
                    <a:cubicBezTo>
                      <a:pt x="586900" y="328019"/>
                      <a:pt x="558641" y="336644"/>
                      <a:pt x="529939" y="355789"/>
                    </a:cubicBezTo>
                    <a:cubicBezTo>
                      <a:pt x="509309" y="369433"/>
                      <a:pt x="485605" y="380664"/>
                      <a:pt x="461851" y="386945"/>
                    </a:cubicBezTo>
                    <a:cubicBezTo>
                      <a:pt x="429225" y="395576"/>
                      <a:pt x="396634" y="400422"/>
                      <a:pt x="360707" y="399082"/>
                    </a:cubicBezTo>
                    <a:cubicBezTo>
                      <a:pt x="335299" y="398193"/>
                      <a:pt x="314629" y="398437"/>
                      <a:pt x="293863" y="384410"/>
                    </a:cubicBezTo>
                    <a:cubicBezTo>
                      <a:pt x="290517" y="382308"/>
                      <a:pt x="284678" y="382122"/>
                      <a:pt x="280347" y="382711"/>
                    </a:cubicBezTo>
                    <a:cubicBezTo>
                      <a:pt x="223554" y="391535"/>
                      <a:pt x="166827" y="392780"/>
                      <a:pt x="108881" y="393231"/>
                    </a:cubicBezTo>
                    <a:cubicBezTo>
                      <a:pt x="90460" y="393322"/>
                      <a:pt x="71882" y="394571"/>
                      <a:pt x="53435" y="397222"/>
                    </a:cubicBezTo>
                    <a:lnTo>
                      <a:pt x="0" y="409348"/>
                    </a:ln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0299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</TotalTime>
  <Words>401</Words>
  <Application>Microsoft Office PowerPoint</Application>
  <PresentationFormat>Widescreen</PresentationFormat>
  <Paragraphs>59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3-DOF ROBOT ARM</vt:lpstr>
      <vt:lpstr>ΣΤΟΧΟΣ</vt:lpstr>
      <vt:lpstr>DENAVIT - HARTENBERG</vt:lpstr>
      <vt:lpstr>FORWARD KINEMATICS</vt:lpstr>
      <vt:lpstr>INVERSE KINEMATICS</vt:lpstr>
      <vt:lpstr>ΣΧΕΔΙΑΣΜΟΣ    -    ΥΛΙΚΑ</vt:lpstr>
      <vt:lpstr>Matlab positions</vt:lpstr>
      <vt:lpstr>ΚΩΔΙΚΑΣ</vt:lpstr>
      <vt:lpstr>ΠΡΟΚΛΗΣΕΙΣ</vt:lpstr>
      <vt:lpstr>Αναθεώρηση</vt:lpstr>
      <vt:lpstr>Βιβλιογραφία - πηγές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konstantinos ps</dc:creator>
  <cp:lastModifiedBy>konstantinos ps</cp:lastModifiedBy>
  <cp:revision>152</cp:revision>
  <dcterms:created xsi:type="dcterms:W3CDTF">2023-12-20T09:50:39Z</dcterms:created>
  <dcterms:modified xsi:type="dcterms:W3CDTF">2024-01-12T18:38:59Z</dcterms:modified>
</cp:coreProperties>
</file>