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61" r:id="rId4"/>
    <p:sldId id="262" r:id="rId5"/>
    <p:sldId id="264" r:id="rId6"/>
    <p:sldId id="271" r:id="rId7"/>
    <p:sldId id="268" r:id="rId8"/>
    <p:sldId id="269" r:id="rId9"/>
    <p:sldId id="270" r:id="rId10"/>
    <p:sldId id="263" r:id="rId11"/>
    <p:sldId id="265" r:id="rId12"/>
    <p:sldId id="266"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73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102240" y="2386744"/>
            <a:ext cx="6939520" cy="1645920"/>
          </a:xfrm>
          <a:solidFill>
            <a:srgbClr val="FFFFFF"/>
          </a:solidFill>
          <a:ln w="38100">
            <a:solidFill>
              <a:srgbClr val="404040"/>
            </a:solidFill>
          </a:ln>
        </p:spPr>
        <p:txBody>
          <a:bodyPr lIns="274320" rIns="274320" anchor="ctr" anchorCtr="1">
            <a:normAutofit/>
          </a:bodyPr>
          <a:lstStyle>
            <a:lvl1pPr algn="ctr">
              <a:defRPr sz="35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021396" y="4352544"/>
            <a:ext cx="5101209" cy="1239894"/>
          </a:xfrm>
          <a:noFill/>
        </p:spPr>
        <p:txBody>
          <a:bodyPr>
            <a:normAutofit/>
          </a:bodyPr>
          <a:lstStyle>
            <a:lvl1pPr marL="0" indent="0" algn="ctr">
              <a:buNone/>
              <a:defRPr sz="1900">
                <a:solidFill>
                  <a:schemeClr val="tx1">
                    <a:lumMod val="75000"/>
                    <a:lumOff val="25000"/>
                  </a:schemeClr>
                </a:solidFill>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A5B5C99D-7FF2-45A3-9B86-2BC491A6FA22}" type="datetimeFigureOut">
              <a:rPr lang="el-GR" smtClean="0"/>
              <a:t>8/1/2025</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4969467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5C99D-7FF2-45A3-9B86-2BC491A6FA22}" type="datetimeFigureOut">
              <a:rPr lang="el-GR" smtClean="0"/>
              <a:t>8/1/2025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3462125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9834" y="937260"/>
            <a:ext cx="1053966"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606046" y="937260"/>
            <a:ext cx="4716174"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5C99D-7FF2-45A3-9B86-2BC491A6FA22}" type="datetimeFigureOut">
              <a:rPr lang="el-GR" smtClean="0"/>
              <a:t>8/1/2025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225907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5B5C99D-7FF2-45A3-9B86-2BC491A6FA22}" type="datetimeFigureOut">
              <a:rPr lang="el-GR" smtClean="0"/>
              <a:t>8/1/2025</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2531231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106424" y="2386744"/>
            <a:ext cx="6940296" cy="1645920"/>
          </a:xfrm>
          <a:solidFill>
            <a:srgbClr val="FFFFFF"/>
          </a:solidFill>
          <a:ln w="38100">
            <a:solidFill>
              <a:srgbClr val="404040"/>
            </a:solidFill>
          </a:ln>
        </p:spPr>
        <p:txBody>
          <a:bodyPr lIns="274320" rIns="274320" anchor="ctr" anchorCtr="1">
            <a:normAutofit/>
          </a:bodyPr>
          <a:lstStyle>
            <a:lvl1pPr>
              <a:defRPr sz="35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021396" y="4352465"/>
            <a:ext cx="5101209" cy="1265082"/>
          </a:xfrm>
        </p:spPr>
        <p:txBody>
          <a:bodyPr anchor="t" anchorCtr="1">
            <a:normAutofit/>
          </a:bodyPr>
          <a:lstStyle>
            <a:lvl1pPr marL="0" indent="0">
              <a:buNone/>
              <a:defRPr sz="1900">
                <a:solidFill>
                  <a:schemeClr val="tx1"/>
                </a:solidFill>
              </a:defRPr>
            </a:lvl1pPr>
            <a:lvl2pPr marL="457200" indent="0">
              <a:buNone/>
              <a:defRPr sz="19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A5B5C99D-7FF2-45A3-9B86-2BC491A6FA22}" type="datetimeFigureOut">
              <a:rPr lang="el-GR" smtClean="0"/>
              <a:t>8/1/2025</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109259413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2239" y="2638044"/>
            <a:ext cx="3288023"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53737" y="2638044"/>
            <a:ext cx="3290516"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5B5C99D-7FF2-45A3-9B86-2BC491A6FA22}" type="datetimeFigureOut">
              <a:rPr lang="el-GR" smtClean="0"/>
              <a:t>8/1/2025</a:t>
            </a:fld>
            <a:endParaRPr lang="el-GR"/>
          </a:p>
        </p:txBody>
      </p:sp>
      <p:sp>
        <p:nvSpPr>
          <p:cNvPr id="9" name="Footer Placeholder 8"/>
          <p:cNvSpPr>
            <a:spLocks noGrp="1"/>
          </p:cNvSpPr>
          <p:nvPr>
            <p:ph type="ftr" sz="quarter" idx="11"/>
          </p:nvPr>
        </p:nvSpPr>
        <p:spPr/>
        <p:txBody>
          <a:bodyPr/>
          <a:lstStyle/>
          <a:p>
            <a:endParaRPr lang="el-GR"/>
          </a:p>
        </p:txBody>
      </p:sp>
      <p:sp>
        <p:nvSpPr>
          <p:cNvPr id="10" name="Slide Number Placeholder 9"/>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475599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02239" y="2313434"/>
            <a:ext cx="3288024"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2239" y="3143250"/>
            <a:ext cx="3288024"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4753737" y="3143250"/>
            <a:ext cx="3290516"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4753737" y="2313434"/>
            <a:ext cx="3290516"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A5B5C99D-7FF2-45A3-9B86-2BC491A6FA22}" type="datetimeFigureOut">
              <a:rPr lang="el-GR" smtClean="0"/>
              <a:t>8/1/2025</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619936EF-B318-4AE1-BA90-9ADBB64DA451}" type="slidenum">
              <a:rPr lang="el-GR" smtClean="0"/>
              <a:t>‹#›</a:t>
            </a:fld>
            <a:endParaRPr lang="el-GR"/>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859731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5B5C99D-7FF2-45A3-9B86-2BC491A6FA22}" type="datetimeFigureOut">
              <a:rPr lang="el-GR" smtClean="0"/>
              <a:t>8/1/2025</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2724824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B5C99D-7FF2-45A3-9B86-2BC491A6FA22}" type="datetimeFigureOut">
              <a:rPr lang="el-GR" smtClean="0"/>
              <a:t>8/1/2025</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830630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703" y="2243829"/>
            <a:ext cx="3290594" cy="1141497"/>
          </a:xfrm>
          <a:solidFill>
            <a:srgbClr val="FFFFFF"/>
          </a:solidFill>
          <a:ln>
            <a:solidFill>
              <a:srgbClr val="404040"/>
            </a:solidFill>
          </a:ln>
        </p:spPr>
        <p:txBody>
          <a:bodyPr anchor="ctr" anchorCtr="1">
            <a:normAutofit/>
          </a:bodyPr>
          <a:lstStyle>
            <a:lvl1pPr>
              <a:defRPr sz="21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5052060" y="804672"/>
            <a:ext cx="361188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2965" y="3549918"/>
            <a:ext cx="284607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A5B5C99D-7FF2-45A3-9B86-2BC491A6FA22}" type="datetimeFigureOut">
              <a:rPr lang="el-GR" smtClean="0"/>
              <a:t>8/1/2025</a:t>
            </a:fld>
            <a:endParaRPr lang="el-GR"/>
          </a:p>
        </p:txBody>
      </p:sp>
      <p:sp>
        <p:nvSpPr>
          <p:cNvPr id="10" name="Footer Placeholder 9"/>
          <p:cNvSpPr>
            <a:spLocks noGrp="1"/>
          </p:cNvSpPr>
          <p:nvPr>
            <p:ph type="ftr" sz="quarter" idx="11"/>
          </p:nvPr>
        </p:nvSpPr>
        <p:spPr>
          <a:xfrm>
            <a:off x="640703" y="6236208"/>
            <a:ext cx="3806398" cy="320040"/>
          </a:xfrm>
        </p:spPr>
        <p:txBody>
          <a:bodyPr>
            <a:normAutofit/>
          </a:bodyPr>
          <a:lstStyle>
            <a:lvl1pPr>
              <a:defRPr>
                <a:solidFill>
                  <a:srgbClr val="FFFFFF">
                    <a:alpha val="70000"/>
                  </a:srgbClr>
                </a:solidFill>
              </a:defRPr>
            </a:lvl1pPr>
          </a:lstStyle>
          <a:p>
            <a:endParaRPr lang="el-GR"/>
          </a:p>
        </p:txBody>
      </p:sp>
      <p:sp>
        <p:nvSpPr>
          <p:cNvPr id="11" name="Slide Number Placeholder 10"/>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1473650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1" y="0"/>
            <a:ext cx="4571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080" y="2243828"/>
            <a:ext cx="3291840" cy="1143000"/>
          </a:xfrm>
          <a:solidFill>
            <a:srgbClr val="FFFFFF"/>
          </a:solidFill>
          <a:ln>
            <a:solidFill>
              <a:srgbClr val="262626"/>
            </a:solidFill>
          </a:ln>
        </p:spPr>
        <p:txBody>
          <a:bodyPr anchor="ctr" anchorCtr="1">
            <a:noAutofit/>
          </a:bodyPr>
          <a:lstStyle>
            <a:lvl1pPr>
              <a:defRPr sz="21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572000" y="-42172"/>
            <a:ext cx="4576573"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2965" y="3549919"/>
            <a:ext cx="284607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A5B5C99D-7FF2-45A3-9B86-2BC491A6FA22}" type="datetimeFigureOut">
              <a:rPr lang="el-GR" smtClean="0"/>
              <a:t>8/1/2025</a:t>
            </a:fld>
            <a:endParaRPr lang="el-GR"/>
          </a:p>
        </p:txBody>
      </p:sp>
      <p:sp>
        <p:nvSpPr>
          <p:cNvPr id="9" name="Footer Placeholder 8"/>
          <p:cNvSpPr>
            <a:spLocks noGrp="1"/>
          </p:cNvSpPr>
          <p:nvPr>
            <p:ph type="ftr" sz="quarter" idx="11"/>
          </p:nvPr>
        </p:nvSpPr>
        <p:spPr>
          <a:xfrm>
            <a:off x="640080" y="6236208"/>
            <a:ext cx="3803904" cy="320040"/>
          </a:xfrm>
        </p:spPr>
        <p:txBody>
          <a:bodyPr>
            <a:normAutofit/>
          </a:bodyPr>
          <a:lstStyle>
            <a:lvl1pPr>
              <a:defRPr>
                <a:solidFill>
                  <a:srgbClr val="FFFFFF">
                    <a:alpha val="70000"/>
                  </a:srgbClr>
                </a:solidFill>
              </a:defRPr>
            </a:lvl1pPr>
          </a:lstStyle>
          <a:p>
            <a:endParaRPr lang="el-GR"/>
          </a:p>
        </p:txBody>
      </p:sp>
      <p:sp>
        <p:nvSpPr>
          <p:cNvPr id="10" name="Slide Number Placeholder 9"/>
          <p:cNvSpPr>
            <a:spLocks noGrp="1"/>
          </p:cNvSpPr>
          <p:nvPr>
            <p:ph type="sldNum" sz="quarter" idx="12"/>
          </p:nvPr>
        </p:nvSpPr>
        <p:spPr/>
        <p:txBody>
          <a:bodyPr/>
          <a:lstStyle/>
          <a:p>
            <a:fld id="{619936EF-B318-4AE1-BA90-9ADBB64DA451}" type="slidenum">
              <a:rPr lang="el-GR" smtClean="0"/>
              <a:t>‹#›</a:t>
            </a:fld>
            <a:endParaRPr lang="el-GR"/>
          </a:p>
        </p:txBody>
      </p:sp>
    </p:spTree>
    <p:extLst>
      <p:ext uri="{BB962C8B-B14F-4D97-AF65-F5344CB8AC3E}">
        <p14:creationId xmlns:p14="http://schemas.microsoft.com/office/powerpoint/2010/main" val="4005095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rgbClr val="FDE1B6"/>
            </a:gs>
            <a:gs pos="95000">
              <a:schemeClr val="accent2">
                <a:lumMod val="60000"/>
                <a:lumOff val="40000"/>
              </a:schemeClr>
            </a:gs>
            <a:gs pos="0">
              <a:schemeClr val="accent1">
                <a:lumMod val="5000"/>
                <a:lumOff val="95000"/>
              </a:schemeClr>
            </a:gs>
            <a:gs pos="100000">
              <a:schemeClr val="accent1">
                <a:lumMod val="45000"/>
                <a:lumOff val="55000"/>
              </a:schemeClr>
            </a:gs>
            <a:gs pos="97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606045" y="964692"/>
            <a:ext cx="5937755"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06045" y="2638045"/>
            <a:ext cx="5937755"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978943" y="6238816"/>
            <a:ext cx="2065310" cy="323968"/>
          </a:xfrm>
          <a:prstGeom prst="rect">
            <a:avLst/>
          </a:prstGeom>
        </p:spPr>
        <p:txBody>
          <a:bodyPr vert="horz" lIns="91440" tIns="45720" rIns="91440" bIns="45720" rtlCol="0" anchor="ctr"/>
          <a:lstStyle>
            <a:lvl1pPr algn="r">
              <a:defRPr sz="1000">
                <a:solidFill>
                  <a:schemeClr val="tx1">
                    <a:alpha val="70000"/>
                  </a:schemeClr>
                </a:solidFill>
              </a:defRPr>
            </a:lvl1pPr>
          </a:lstStyle>
          <a:p>
            <a:fld id="{A5B5C99D-7FF2-45A3-9B86-2BC491A6FA22}" type="datetimeFigureOut">
              <a:rPr lang="el-GR" smtClean="0"/>
              <a:t>8/1/2025</a:t>
            </a:fld>
            <a:endParaRPr lang="el-GR"/>
          </a:p>
        </p:txBody>
      </p:sp>
      <p:sp>
        <p:nvSpPr>
          <p:cNvPr id="5" name="Footer Placeholder 4"/>
          <p:cNvSpPr>
            <a:spLocks noGrp="1"/>
          </p:cNvSpPr>
          <p:nvPr>
            <p:ph type="ftr" sz="quarter" idx="3"/>
          </p:nvPr>
        </p:nvSpPr>
        <p:spPr>
          <a:xfrm>
            <a:off x="1102239" y="6236208"/>
            <a:ext cx="4556664"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l-GR"/>
          </a:p>
        </p:txBody>
      </p:sp>
      <p:sp>
        <p:nvSpPr>
          <p:cNvPr id="6" name="Slide Number Placeholder 5"/>
          <p:cNvSpPr>
            <a:spLocks noGrp="1"/>
          </p:cNvSpPr>
          <p:nvPr>
            <p:ph type="sldNum" sz="quarter" idx="4"/>
          </p:nvPr>
        </p:nvSpPr>
        <p:spPr>
          <a:xfrm>
            <a:off x="8240112" y="6217920"/>
            <a:ext cx="36576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fld id="{619936EF-B318-4AE1-BA90-9ADBB64DA451}" type="slidenum">
              <a:rPr lang="el-GR" smtClean="0"/>
              <a:t>‹#›</a:t>
            </a:fld>
            <a:endParaRPr lang="el-GR"/>
          </a:p>
        </p:txBody>
      </p:sp>
    </p:spTree>
    <p:extLst>
      <p:ext uri="{BB962C8B-B14F-4D97-AF65-F5344CB8AC3E}">
        <p14:creationId xmlns:p14="http://schemas.microsoft.com/office/powerpoint/2010/main" val="161145383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lnSpc>
          <a:spcPct val="90000"/>
        </a:lnSpc>
        <a:spcBef>
          <a:spcPct val="0"/>
        </a:spcBef>
        <a:buNone/>
        <a:defRPr sz="26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00000">
              <a:srgbClr val="FDE1B6"/>
            </a:gs>
            <a:gs pos="95000">
              <a:schemeClr val="accent2">
                <a:lumMod val="60000"/>
                <a:lumOff val="40000"/>
              </a:schemeClr>
            </a:gs>
            <a:gs pos="0">
              <a:schemeClr val="accent1">
                <a:lumMod val="5000"/>
                <a:lumOff val="95000"/>
              </a:schemeClr>
            </a:gs>
            <a:gs pos="100000">
              <a:schemeClr val="accent1">
                <a:lumMod val="45000"/>
                <a:lumOff val="55000"/>
              </a:schemeClr>
            </a:gs>
            <a:gs pos="92000">
              <a:srgbClr val="2CB2DB"/>
            </a:gs>
            <a:gs pos="0">
              <a:srgbClr val="00B0F0"/>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Υπότιτλος 2"/>
          <p:cNvSpPr>
            <a:spLocks noGrp="1"/>
          </p:cNvSpPr>
          <p:nvPr>
            <p:ph type="subTitle" idx="1"/>
          </p:nvPr>
        </p:nvSpPr>
        <p:spPr>
          <a:xfrm>
            <a:off x="107504" y="44624"/>
            <a:ext cx="9001000" cy="6048672"/>
          </a:xfr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noAutofit/>
          </a:bodyPr>
          <a:lstStyle/>
          <a:p>
            <a:endParaRPr lang="el-GR" sz="2400" b="1" dirty="0">
              <a:solidFill>
                <a:schemeClr val="bg1">
                  <a:lumMod val="95000"/>
                  <a:lumOff val="5000"/>
                </a:schemeClr>
              </a:solidFill>
              <a:latin typeface="Times New Roman" panose="02020603050405020304" pitchFamily="18" charset="0"/>
              <a:cs typeface="Times New Roman" panose="02020603050405020304" pitchFamily="18" charset="0"/>
            </a:endParaRPr>
          </a:p>
          <a:p>
            <a:r>
              <a:rPr lang="el-GR" sz="2800" b="1" dirty="0">
                <a:solidFill>
                  <a:schemeClr val="bg1">
                    <a:lumMod val="95000"/>
                    <a:lumOff val="5000"/>
                  </a:schemeClr>
                </a:solidFill>
                <a:latin typeface="Times New Roman" panose="02020603050405020304" pitchFamily="18" charset="0"/>
                <a:cs typeface="Times New Roman" panose="02020603050405020304" pitchFamily="18" charset="0"/>
              </a:rPr>
              <a:t>ΔΙΕΘΝΕΣ ΠΑΝΕΠΙΣΤΗΜΙΟ ΤΗΣ ΕΛΛΑΔΟΣ</a:t>
            </a:r>
          </a:p>
          <a:p>
            <a:endParaRPr lang="el-GR" sz="2800" b="1" dirty="0">
              <a:solidFill>
                <a:schemeClr val="bg1">
                  <a:lumMod val="95000"/>
                  <a:lumOff val="5000"/>
                </a:schemeClr>
              </a:solidFill>
              <a:latin typeface="Times New Roman" panose="02020603050405020304" pitchFamily="18" charset="0"/>
              <a:cs typeface="Times New Roman" panose="02020603050405020304" pitchFamily="18" charset="0"/>
            </a:endParaRPr>
          </a:p>
          <a:p>
            <a:r>
              <a:rPr lang="el-GR" sz="1400" b="1" dirty="0">
                <a:solidFill>
                  <a:schemeClr val="bg1">
                    <a:lumMod val="95000"/>
                    <a:lumOff val="5000"/>
                  </a:schemeClr>
                </a:solidFill>
                <a:latin typeface="Times New Roman" panose="02020603050405020304" pitchFamily="18" charset="0"/>
                <a:cs typeface="Times New Roman" panose="02020603050405020304" pitchFamily="18" charset="0"/>
              </a:rPr>
              <a:t>ΤΜΗΜΑ ΜΗΧΑΝΙΚΩΝ ΠΛΗΡΟΦΟΡΙΚΗΣ </a:t>
            </a:r>
            <a:endParaRPr lang="en-US" sz="1400" b="1" dirty="0">
              <a:solidFill>
                <a:schemeClr val="bg1">
                  <a:lumMod val="95000"/>
                  <a:lumOff val="5000"/>
                </a:schemeClr>
              </a:solidFill>
              <a:latin typeface="Times New Roman" panose="02020603050405020304" pitchFamily="18" charset="0"/>
              <a:cs typeface="Times New Roman" panose="02020603050405020304" pitchFamily="18" charset="0"/>
            </a:endParaRPr>
          </a:p>
          <a:p>
            <a:r>
              <a:rPr lang="en-US" sz="1400" b="1" dirty="0">
                <a:solidFill>
                  <a:schemeClr val="bg1">
                    <a:lumMod val="95000"/>
                    <a:lumOff val="5000"/>
                  </a:schemeClr>
                </a:solidFill>
                <a:latin typeface="Times New Roman" panose="02020603050405020304" pitchFamily="18" charset="0"/>
                <a:cs typeface="Times New Roman" panose="02020603050405020304" pitchFamily="18" charset="0"/>
              </a:rPr>
              <a:t>&amp;</a:t>
            </a:r>
            <a:r>
              <a:rPr lang="el-GR" sz="1400" b="1" dirty="0">
                <a:solidFill>
                  <a:schemeClr val="bg1">
                    <a:lumMod val="95000"/>
                    <a:lumOff val="5000"/>
                  </a:schemeClr>
                </a:solidFill>
                <a:latin typeface="Times New Roman" panose="02020603050405020304" pitchFamily="18" charset="0"/>
                <a:cs typeface="Times New Roman" panose="02020603050405020304" pitchFamily="18" charset="0"/>
              </a:rPr>
              <a:t> ΗΛΕΚΤΡΟΝΙΚΩΝ ΣΥΣΤΗΜΑΤΩΝ</a:t>
            </a:r>
          </a:p>
          <a:p>
            <a:endParaRPr lang="en-US" sz="2400" b="1" dirty="0">
              <a:solidFill>
                <a:srgbClr val="FFFF00"/>
              </a:solidFill>
              <a:latin typeface="Times New Roman" panose="02020603050405020304" pitchFamily="18" charset="0"/>
              <a:cs typeface="Times New Roman" panose="02020603050405020304" pitchFamily="18" charset="0"/>
            </a:endParaRPr>
          </a:p>
          <a:p>
            <a:r>
              <a:rPr lang="en-US" sz="2400" b="1" dirty="0">
                <a:solidFill>
                  <a:srgbClr val="FFFF00"/>
                </a:solidFill>
                <a:latin typeface="Times New Roman" panose="02020603050405020304" pitchFamily="18" charset="0"/>
                <a:cs typeface="Times New Roman" panose="02020603050405020304" pitchFamily="18" charset="0"/>
              </a:rPr>
              <a:t>4DOF </a:t>
            </a:r>
            <a:r>
              <a:rPr lang="el-GR" sz="2400" b="1" dirty="0">
                <a:solidFill>
                  <a:srgbClr val="FFFF00"/>
                </a:solidFill>
                <a:latin typeface="Times New Roman" panose="02020603050405020304" pitchFamily="18" charset="0"/>
                <a:cs typeface="Times New Roman" panose="02020603050405020304" pitchFamily="18" charset="0"/>
              </a:rPr>
              <a:t>ΡΟΜΠΟΤΙΚΟΣ ΒΡΑΧΙΟΝΑΣ ΜΕ ΧΡΗΣΗ </a:t>
            </a:r>
            <a:r>
              <a:rPr lang="en-US" sz="2400" b="1" dirty="0">
                <a:solidFill>
                  <a:srgbClr val="FFFF00"/>
                </a:solidFill>
                <a:latin typeface="Times New Roman" panose="02020603050405020304" pitchFamily="18" charset="0"/>
                <a:cs typeface="Times New Roman" panose="02020603050405020304" pitchFamily="18" charset="0"/>
              </a:rPr>
              <a:t>ARDUINO</a:t>
            </a:r>
            <a:endParaRPr lang="el-GR" sz="2400" b="1" dirty="0">
              <a:solidFill>
                <a:srgbClr val="FFFF00"/>
              </a:solidFill>
              <a:latin typeface="Times New Roman" panose="02020603050405020304" pitchFamily="18" charset="0"/>
              <a:cs typeface="Times New Roman" panose="02020603050405020304" pitchFamily="18" charset="0"/>
            </a:endParaRPr>
          </a:p>
          <a:p>
            <a:endParaRPr lang="el-GR" sz="2000" b="1" dirty="0">
              <a:solidFill>
                <a:schemeClr val="bg1">
                  <a:lumMod val="95000"/>
                  <a:lumOff val="5000"/>
                </a:schemeClr>
              </a:solidFill>
              <a:latin typeface="Times New Roman" panose="02020603050405020304" pitchFamily="18" charset="0"/>
              <a:cs typeface="Times New Roman" panose="02020603050405020304" pitchFamily="18" charset="0"/>
            </a:endParaRPr>
          </a:p>
          <a:p>
            <a:endParaRPr lang="en-US" sz="1600" b="1" dirty="0">
              <a:solidFill>
                <a:schemeClr val="bg1">
                  <a:lumMod val="95000"/>
                  <a:lumOff val="5000"/>
                </a:schemeClr>
              </a:solidFill>
              <a:latin typeface="Times New Roman" panose="02020603050405020304" pitchFamily="18" charset="0"/>
              <a:cs typeface="Times New Roman" panose="02020603050405020304" pitchFamily="18" charset="0"/>
            </a:endParaRPr>
          </a:p>
          <a:p>
            <a:r>
              <a:rPr lang="el-GR" sz="1600" b="1" dirty="0">
                <a:solidFill>
                  <a:schemeClr val="bg1">
                    <a:lumMod val="95000"/>
                    <a:lumOff val="5000"/>
                  </a:schemeClr>
                </a:solidFill>
                <a:latin typeface="Times New Roman" panose="02020603050405020304" pitchFamily="18" charset="0"/>
                <a:cs typeface="Times New Roman" panose="02020603050405020304" pitchFamily="18" charset="0"/>
              </a:rPr>
              <a:t>Εργασία υποβαλλόμενη απο τον φοιτητή Προβατίδη Αναστάσιο</a:t>
            </a:r>
          </a:p>
          <a:p>
            <a:r>
              <a:rPr lang="el-GR" sz="1600" b="1" dirty="0">
                <a:solidFill>
                  <a:schemeClr val="bg1">
                    <a:lumMod val="95000"/>
                    <a:lumOff val="5000"/>
                  </a:schemeClr>
                </a:solidFill>
                <a:latin typeface="Times New Roman" panose="02020603050405020304" pitchFamily="18" charset="0"/>
                <a:cs typeface="Times New Roman" panose="02020603050405020304" pitchFamily="18" charset="0"/>
              </a:rPr>
              <a:t> για το μάθημα  του 9</a:t>
            </a:r>
            <a:r>
              <a:rPr lang="el-GR" sz="1600" b="1" baseline="30000" dirty="0">
                <a:solidFill>
                  <a:schemeClr val="bg1">
                    <a:lumMod val="95000"/>
                    <a:lumOff val="5000"/>
                  </a:schemeClr>
                </a:solidFill>
                <a:latin typeface="Times New Roman" panose="02020603050405020304" pitchFamily="18" charset="0"/>
                <a:cs typeface="Times New Roman" panose="02020603050405020304" pitchFamily="18" charset="0"/>
              </a:rPr>
              <a:t>ου</a:t>
            </a:r>
            <a:r>
              <a:rPr lang="el-GR" sz="1600" b="1" dirty="0">
                <a:solidFill>
                  <a:schemeClr val="bg1">
                    <a:lumMod val="95000"/>
                    <a:lumOff val="5000"/>
                  </a:schemeClr>
                </a:solidFill>
                <a:latin typeface="Times New Roman" panose="02020603050405020304" pitchFamily="18" charset="0"/>
                <a:cs typeface="Times New Roman" panose="02020603050405020304" pitchFamily="18" charset="0"/>
              </a:rPr>
              <a:t> εξαμήνου &lt;&lt;Απτικές Διεπαφές&gt;&gt;</a:t>
            </a:r>
          </a:p>
          <a:p>
            <a:endParaRPr lang="el-GR" sz="1600" b="1" dirty="0">
              <a:solidFill>
                <a:schemeClr val="bg1">
                  <a:lumMod val="95000"/>
                  <a:lumOff val="5000"/>
                </a:schemeClr>
              </a:solidFill>
            </a:endParaRPr>
          </a:p>
          <a:p>
            <a:endParaRPr lang="el-GR" sz="1600" b="1" dirty="0">
              <a:solidFill>
                <a:schemeClr val="bg1">
                  <a:lumMod val="95000"/>
                  <a:lumOff val="5000"/>
                </a:schemeClr>
              </a:solidFill>
              <a:latin typeface="Times New Roman" panose="02020603050405020304" pitchFamily="18" charset="0"/>
              <a:cs typeface="Times New Roman" panose="02020603050405020304" pitchFamily="18" charset="0"/>
            </a:endParaRPr>
          </a:p>
          <a:p>
            <a:pPr algn="l"/>
            <a:r>
              <a:rPr lang="el-GR" sz="1600" b="1" dirty="0">
                <a:solidFill>
                  <a:schemeClr val="bg1">
                    <a:lumMod val="95000"/>
                    <a:lumOff val="5000"/>
                  </a:schemeClr>
                </a:solidFill>
                <a:latin typeface="Times New Roman" panose="02020603050405020304" pitchFamily="18" charset="0"/>
                <a:cs typeface="Times New Roman" panose="02020603050405020304" pitchFamily="18" charset="0"/>
              </a:rPr>
              <a:t>Ο επιβλέπων καθηγητής :</a:t>
            </a:r>
          </a:p>
          <a:p>
            <a:pPr algn="l"/>
            <a:r>
              <a:rPr lang="el-GR" sz="1600" b="1" dirty="0">
                <a:solidFill>
                  <a:schemeClr val="bg1">
                    <a:lumMod val="95000"/>
                    <a:lumOff val="5000"/>
                  </a:schemeClr>
                </a:solidFill>
                <a:latin typeface="Times New Roman" panose="02020603050405020304" pitchFamily="18" charset="0"/>
                <a:cs typeface="Times New Roman" panose="02020603050405020304" pitchFamily="18" charset="0"/>
              </a:rPr>
              <a:t>Κοκκώνης Γεώργιος</a:t>
            </a:r>
            <a:endParaRPr lang="en-US" sz="1600" b="1" dirty="0">
              <a:solidFill>
                <a:schemeClr val="bg1">
                  <a:lumMod val="95000"/>
                  <a:lumOff val="5000"/>
                </a:schemeClr>
              </a:solidFill>
              <a:latin typeface="Times New Roman" panose="02020603050405020304" pitchFamily="18" charset="0"/>
              <a:cs typeface="Times New Roman" panose="02020603050405020304" pitchFamily="18" charset="0"/>
            </a:endParaRPr>
          </a:p>
          <a:p>
            <a:pPr algn="l"/>
            <a:endParaRPr lang="el-GR" sz="2000" b="1" dirty="0">
              <a:solidFill>
                <a:schemeClr val="tx1"/>
              </a:solidFill>
            </a:endParaRPr>
          </a:p>
          <a:p>
            <a:pPr algn="l"/>
            <a:endParaRPr lang="el-GR" sz="1800" b="1" dirty="0">
              <a:solidFill>
                <a:schemeClr val="tx1"/>
              </a:solidFill>
            </a:endParaRPr>
          </a:p>
          <a:p>
            <a:pPr algn="l"/>
            <a:endParaRPr lang="el-GR" sz="1800" b="1" dirty="0">
              <a:solidFill>
                <a:schemeClr val="tx1"/>
              </a:solidFill>
            </a:endParaRPr>
          </a:p>
        </p:txBody>
      </p:sp>
    </p:spTree>
    <p:extLst>
      <p:ext uri="{BB962C8B-B14F-4D97-AF65-F5344CB8AC3E}">
        <p14:creationId xmlns:p14="http://schemas.microsoft.com/office/powerpoint/2010/main" val="592803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80060" y="534815"/>
            <a:ext cx="8183880" cy="1021864"/>
          </a:xfrm>
        </p:spPr>
        <p:style>
          <a:lnRef idx="1">
            <a:schemeClr val="accent2"/>
          </a:lnRef>
          <a:fillRef idx="2">
            <a:schemeClr val="accent2"/>
          </a:fillRef>
          <a:effectRef idx="1">
            <a:schemeClr val="accent2"/>
          </a:effectRef>
          <a:fontRef idx="minor">
            <a:schemeClr val="dk1"/>
          </a:fontRef>
        </p:style>
        <p:txBody>
          <a:bodyPr>
            <a:normAutofit/>
          </a:bodyPr>
          <a:lstStyle/>
          <a:p>
            <a:pPr algn="ctr"/>
            <a:r>
              <a:rPr lang="el-GR" dirty="0">
                <a:effectLst/>
              </a:rPr>
              <a:t>Εφαρμογές και Προοπτικές Ανάπτυξης</a:t>
            </a:r>
            <a:endParaRPr lang="el-GR" dirty="0"/>
          </a:p>
        </p:txBody>
      </p:sp>
      <p:sp>
        <p:nvSpPr>
          <p:cNvPr id="3" name="Θέση περιεχομένου 2"/>
          <p:cNvSpPr>
            <a:spLocks noGrp="1"/>
          </p:cNvSpPr>
          <p:nvPr>
            <p:ph idx="1"/>
          </p:nvPr>
        </p:nvSpPr>
        <p:spPr>
          <a:xfrm>
            <a:off x="165363" y="1844824"/>
            <a:ext cx="6566877" cy="1800200"/>
          </a:xfrm>
        </p:spPr>
        <p:txBody>
          <a:bodyPr>
            <a:normAutofit fontScale="92500"/>
          </a:bodyPr>
          <a:lstStyle/>
          <a:p>
            <a:pPr marL="0" indent="0" algn="just">
              <a:buNone/>
            </a:pPr>
            <a:r>
              <a:rPr lang="el-GR" sz="1600" i="1" dirty="0">
                <a:latin typeface="Times New Roman" panose="02020603050405020304" pitchFamily="18" charset="0"/>
                <a:cs typeface="Times New Roman" panose="02020603050405020304" pitchFamily="18" charset="0"/>
              </a:rPr>
              <a:t>Οι εφαρμογές στις οποίες ΄χρησιμοποιούνται οι ρομποτικοί βραχίονες την σημερινή μέρα ποικίλουν και διαφέρουν ώς προς τον χειρισμό τους(απομακρυσμένος-άμεσος χειροκίνητος,προγραμματιζόμενα αυτοματοποιημένος).Η ακρίβεια με την οποία ολοκληρώνουν τις κινήσεις τους τα καθιστά ικανά να αξιοποιηθούν σε τομέις όπως η ιατρική για την διεκπεραίωση χειρουργικών επεμβάσεών υψηλής ακριβείας.Ενώ ακόμα πιο συχνά συναντόυνται στον τομέα της βιομηχανίας και ιδίως στην γραμμή παραγωγής αλλά και χειρισμόυ υλικών μικρόυ μεγέθους</a:t>
            </a:r>
            <a:r>
              <a:rPr lang="en-US" sz="1600" i="1" dirty="0">
                <a:latin typeface="Times New Roman" panose="02020603050405020304" pitchFamily="18" charset="0"/>
                <a:cs typeface="Times New Roman" panose="02020603050405020304" pitchFamily="18" charset="0"/>
              </a:rPr>
              <a:t>(</a:t>
            </a:r>
            <a:r>
              <a:rPr lang="el-GR" sz="1600" i="1" dirty="0">
                <a:latin typeface="Times New Roman" panose="02020603050405020304" pitchFamily="18" charset="0"/>
                <a:cs typeface="Times New Roman" panose="02020603050405020304" pitchFamily="18" charset="0"/>
              </a:rPr>
              <a:t>Π.χ </a:t>
            </a:r>
            <a:r>
              <a:rPr lang="en-US" sz="1600" i="1" dirty="0" err="1">
                <a:latin typeface="Times New Roman" panose="02020603050405020304" pitchFamily="18" charset="0"/>
                <a:cs typeface="Times New Roman" panose="02020603050405020304" pitchFamily="18" charset="0"/>
              </a:rPr>
              <a:t>smd</a:t>
            </a:r>
            <a:r>
              <a:rPr lang="en-US" sz="1600" i="1" dirty="0">
                <a:latin typeface="Times New Roman" panose="02020603050405020304" pitchFamily="18" charset="0"/>
                <a:cs typeface="Times New Roman" panose="02020603050405020304" pitchFamily="18" charset="0"/>
              </a:rPr>
              <a:t> </a:t>
            </a:r>
            <a:r>
              <a:rPr lang="el-GR" sz="1600" i="1" dirty="0">
                <a:latin typeface="Times New Roman" panose="02020603050405020304" pitchFamily="18" charset="0"/>
                <a:cs typeface="Times New Roman" panose="02020603050405020304" pitchFamily="18" charset="0"/>
              </a:rPr>
              <a:t>υλικά).</a:t>
            </a:r>
            <a:endParaRPr lang="el-GR" i="1" dirty="0">
              <a:latin typeface="Times New Roman" panose="02020603050405020304" pitchFamily="18" charset="0"/>
              <a:cs typeface="Times New Roman" panose="02020603050405020304" pitchFamily="18" charset="0"/>
            </a:endParaRPr>
          </a:p>
          <a:p>
            <a:pPr marL="0" indent="0">
              <a:buNone/>
            </a:pPr>
            <a:endParaRPr lang="el-GR" i="1" dirty="0"/>
          </a:p>
        </p:txBody>
      </p:sp>
      <p:pic>
        <p:nvPicPr>
          <p:cNvPr id="4" name="Εικόνα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3918" y="4131860"/>
            <a:ext cx="1998845" cy="2217642"/>
          </a:xfrm>
          <a:prstGeom prst="rect">
            <a:avLst/>
          </a:prstGeom>
        </p:spPr>
      </p:pic>
      <p:pic>
        <p:nvPicPr>
          <p:cNvPr id="7" name="Picture 6">
            <a:extLst>
              <a:ext uri="{FF2B5EF4-FFF2-40B4-BE49-F238E27FC236}">
                <a16:creationId xmlns:a16="http://schemas.microsoft.com/office/drawing/2014/main" id="{4E01170D-9BF5-4D9C-A8DE-02CB633C71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4135968"/>
            <a:ext cx="3314141" cy="2209427"/>
          </a:xfrm>
          <a:prstGeom prst="rect">
            <a:avLst/>
          </a:prstGeom>
        </p:spPr>
      </p:pic>
      <p:pic>
        <p:nvPicPr>
          <p:cNvPr id="9" name="Picture 8">
            <a:extLst>
              <a:ext uri="{FF2B5EF4-FFF2-40B4-BE49-F238E27FC236}">
                <a16:creationId xmlns:a16="http://schemas.microsoft.com/office/drawing/2014/main" id="{4821B119-4FE4-493F-9B79-AAE7AD76FB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5156" y="1863186"/>
            <a:ext cx="1869263" cy="2564570"/>
          </a:xfrm>
          <a:prstGeom prst="rect">
            <a:avLst/>
          </a:prstGeom>
        </p:spPr>
      </p:pic>
    </p:spTree>
    <p:extLst>
      <p:ext uri="{BB962C8B-B14F-4D97-AF65-F5344CB8AC3E}">
        <p14:creationId xmlns:p14="http://schemas.microsoft.com/office/powerpoint/2010/main" val="442772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7544" y="908720"/>
            <a:ext cx="8183880" cy="1021864"/>
          </a:xfrm>
        </p:spPr>
        <p:style>
          <a:lnRef idx="1">
            <a:schemeClr val="accent2"/>
          </a:lnRef>
          <a:fillRef idx="2">
            <a:schemeClr val="accent2"/>
          </a:fillRef>
          <a:effectRef idx="1">
            <a:schemeClr val="accent2"/>
          </a:effectRef>
          <a:fontRef idx="minor">
            <a:schemeClr val="dk1"/>
          </a:fontRef>
        </p:style>
        <p:txBody>
          <a:bodyPr>
            <a:normAutofit/>
          </a:bodyPr>
          <a:lstStyle/>
          <a:p>
            <a:pPr algn="ctr"/>
            <a:r>
              <a:rPr lang="el-GR" dirty="0">
                <a:effectLst/>
              </a:rPr>
              <a:t>Προβλήματα και Λύσεις</a:t>
            </a:r>
            <a:endParaRPr lang="el-GR" dirty="0"/>
          </a:p>
        </p:txBody>
      </p:sp>
      <p:sp>
        <p:nvSpPr>
          <p:cNvPr id="3" name="Θέση περιεχομένου 2"/>
          <p:cNvSpPr>
            <a:spLocks noGrp="1"/>
          </p:cNvSpPr>
          <p:nvPr>
            <p:ph idx="1"/>
          </p:nvPr>
        </p:nvSpPr>
        <p:spPr>
          <a:xfrm>
            <a:off x="611560" y="2924944"/>
            <a:ext cx="7848872" cy="2304256"/>
          </a:xfrm>
        </p:spPr>
        <p:txBody>
          <a:bodyPr>
            <a:normAutofit/>
          </a:bodyPr>
          <a:lstStyle/>
          <a:p>
            <a:pPr marL="0" indent="0" algn="just">
              <a:buNone/>
            </a:pPr>
            <a:r>
              <a:rPr lang="el-GR" i="1" dirty="0">
                <a:latin typeface="Times New Roman" panose="02020603050405020304" pitchFamily="18" charset="0"/>
                <a:cs typeface="Times New Roman" panose="02020603050405020304" pitchFamily="18" charset="0"/>
              </a:rPr>
              <a:t>Κατά τη διάρκεια κατασκευής του </a:t>
            </a:r>
            <a:r>
              <a:rPr lang="en-US" i="1" dirty="0">
                <a:latin typeface="Times New Roman" panose="02020603050405020304" pitchFamily="18" charset="0"/>
                <a:cs typeface="Times New Roman" panose="02020603050405020304" pitchFamily="18" charset="0"/>
              </a:rPr>
              <a:t>project</a:t>
            </a:r>
            <a:r>
              <a:rPr lang="el-GR" i="1" dirty="0">
                <a:latin typeface="Times New Roman" panose="02020603050405020304" pitchFamily="18" charset="0"/>
                <a:cs typeface="Times New Roman" panose="02020603050405020304" pitchFamily="18" charset="0"/>
              </a:rPr>
              <a:t>, αντιμετωπίστηκαν προβλήματα προγραμματισμού στο πλαίσιο της σειριακής θύρας καθώς ακόμα προβλήματα συναρμολόγησης,καλωδίωσης και ελαττωματικού εξοπλισμού.</a:t>
            </a:r>
            <a:endParaRPr lang="en-US" i="1" dirty="0">
              <a:latin typeface="Times New Roman" panose="02020603050405020304" pitchFamily="18" charset="0"/>
              <a:cs typeface="Times New Roman" panose="02020603050405020304" pitchFamily="18" charset="0"/>
            </a:endParaRPr>
          </a:p>
          <a:p>
            <a:pPr marL="0" indent="0" algn="just">
              <a:buNone/>
            </a:pPr>
            <a:endParaRPr lang="el-GR" i="1" dirty="0">
              <a:latin typeface="Times New Roman" panose="02020603050405020304" pitchFamily="18" charset="0"/>
              <a:cs typeface="Times New Roman" panose="02020603050405020304" pitchFamily="18" charset="0"/>
            </a:endParaRPr>
          </a:p>
          <a:p>
            <a:pPr marL="0" indent="0" algn="just">
              <a:buNone/>
            </a:pPr>
            <a:r>
              <a:rPr lang="el-GR" i="1" dirty="0">
                <a:latin typeface="Times New Roman" panose="02020603050405020304" pitchFamily="18" charset="0"/>
                <a:cs typeface="Times New Roman" panose="02020603050405020304" pitchFamily="18" charset="0"/>
              </a:rPr>
              <a:t>Για την βελτιστοποίηση και αντιμετώπιση αυτών χρησιμοποιήθηκαν εξαρτήματα όπως το </a:t>
            </a:r>
            <a:r>
              <a:rPr lang="en-US" i="1" dirty="0">
                <a:latin typeface="Times New Roman" panose="02020603050405020304" pitchFamily="18" charset="0"/>
                <a:cs typeface="Times New Roman" panose="02020603050405020304" pitchFamily="18" charset="0"/>
              </a:rPr>
              <a:t>Arduino shield</a:t>
            </a:r>
            <a:r>
              <a:rPr lang="el-GR"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a:t>
            </a:r>
            <a:r>
              <a:rPr lang="el-GR" i="1" dirty="0">
                <a:latin typeface="Times New Roman" panose="02020603050405020304" pitchFamily="18" charset="0"/>
                <a:cs typeface="Times New Roman" panose="02020603050405020304" pitchFamily="18" charset="0"/>
              </a:rPr>
              <a:t>ένω για την βελτιστοποίηση τών προβλημάτων του κώδικα αντλήθηκαν πληροφορίες απο ιστοσελιδες του </a:t>
            </a:r>
            <a:r>
              <a:rPr lang="en-US" i="1" dirty="0" err="1">
                <a:latin typeface="Times New Roman" panose="02020603050405020304" pitchFamily="18" charset="0"/>
                <a:cs typeface="Times New Roman" panose="02020603050405020304" pitchFamily="18" charset="0"/>
              </a:rPr>
              <a:t>reddit,github</a:t>
            </a:r>
            <a:r>
              <a:rPr lang="en-US" i="1" dirty="0">
                <a:latin typeface="Times New Roman" panose="02020603050405020304" pitchFamily="18" charset="0"/>
                <a:cs typeface="Times New Roman" panose="02020603050405020304" pitchFamily="18" charset="0"/>
              </a:rPr>
              <a:t> </a:t>
            </a:r>
            <a:r>
              <a:rPr lang="el-GR" i="1" dirty="0">
                <a:latin typeface="Times New Roman" panose="02020603050405020304" pitchFamily="18" charset="0"/>
                <a:cs typeface="Times New Roman" panose="02020603050405020304" pitchFamily="18" charset="0"/>
              </a:rPr>
              <a:t>και </a:t>
            </a:r>
            <a:r>
              <a:rPr lang="en-US" i="1" dirty="0" err="1">
                <a:latin typeface="Times New Roman" panose="02020603050405020304" pitchFamily="18" charset="0"/>
                <a:cs typeface="Times New Roman" panose="02020603050405020304" pitchFamily="18" charset="0"/>
              </a:rPr>
              <a:t>OpenAi</a:t>
            </a:r>
            <a:r>
              <a:rPr lang="el-GR" i="1" dirty="0">
                <a:latin typeface="Times New Roman" panose="02020603050405020304" pitchFamily="18" charset="0"/>
                <a:cs typeface="Times New Roman" panose="02020603050405020304" pitchFamily="18" charset="0"/>
              </a:rPr>
              <a:t>.</a:t>
            </a:r>
            <a:endParaRPr lang="el-G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80179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F4A845D-683B-4BA4-B23E-3B751D8C5B61}"/>
              </a:ext>
            </a:extLst>
          </p:cNvPr>
          <p:cNvSpPr txBox="1"/>
          <p:nvPr/>
        </p:nvSpPr>
        <p:spPr>
          <a:xfrm>
            <a:off x="1371600" y="2492896"/>
            <a:ext cx="6480720" cy="461665"/>
          </a:xfrm>
          <a:prstGeom prst="rect">
            <a:avLst/>
          </a:prstGeom>
          <a:noFill/>
          <a:effectLst>
            <a:outerShdw blurRad="50800" dist="38100" dir="16200000" rotWithShape="0">
              <a:prstClr val="black">
                <a:alpha val="40000"/>
              </a:prstClr>
            </a:outerShdw>
          </a:effectLst>
        </p:spPr>
        <p:txBody>
          <a:bodyPr wrap="square" rtlCol="0" anchor="ctr">
            <a:spAutoFit/>
          </a:bodyPr>
          <a:lstStyle/>
          <a:p>
            <a:pPr algn="ctr"/>
            <a:r>
              <a:rPr lang="el-GR" sz="2400" dirty="0"/>
              <a:t>Ευχαριστώ πολύ για την προσοχή σας !</a:t>
            </a:r>
            <a:endParaRPr lang="en-US" sz="2400" dirty="0"/>
          </a:p>
        </p:txBody>
      </p:sp>
    </p:spTree>
    <p:extLst>
      <p:ext uri="{BB962C8B-B14F-4D97-AF65-F5344CB8AC3E}">
        <p14:creationId xmlns:p14="http://schemas.microsoft.com/office/powerpoint/2010/main" val="7428047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80060" y="764704"/>
            <a:ext cx="8183880" cy="1021864"/>
          </a:xfrm>
        </p:spPr>
        <p:style>
          <a:lnRef idx="1">
            <a:schemeClr val="accent2"/>
          </a:lnRef>
          <a:fillRef idx="2">
            <a:schemeClr val="accent2"/>
          </a:fillRef>
          <a:effectRef idx="1">
            <a:schemeClr val="accent2"/>
          </a:effectRef>
          <a:fontRef idx="minor">
            <a:schemeClr val="dk1"/>
          </a:fontRef>
        </p:style>
        <p:txBody>
          <a:bodyPr/>
          <a:lstStyle/>
          <a:p>
            <a:pPr algn="ctr"/>
            <a:r>
              <a:rPr lang="el-GR" dirty="0"/>
              <a:t>Στόχος της εργασίας</a:t>
            </a:r>
          </a:p>
        </p:txBody>
      </p:sp>
      <p:sp>
        <p:nvSpPr>
          <p:cNvPr id="3" name="Θέση περιεχομένου 2"/>
          <p:cNvSpPr>
            <a:spLocks noGrp="1"/>
          </p:cNvSpPr>
          <p:nvPr>
            <p:ph idx="1"/>
          </p:nvPr>
        </p:nvSpPr>
        <p:spPr>
          <a:xfrm>
            <a:off x="1043608" y="2852936"/>
            <a:ext cx="6984776" cy="2160240"/>
          </a:xfrm>
        </p:spPr>
        <p:txBody>
          <a:bodyPr>
            <a:normAutofit/>
          </a:bodyPr>
          <a:lstStyle/>
          <a:p>
            <a:pPr marL="0" indent="0" algn="just">
              <a:buNone/>
            </a:pPr>
            <a:r>
              <a:rPr lang="el-GR" sz="1600" dirty="0">
                <a:latin typeface="Times New Roman" panose="02020603050405020304" pitchFamily="18" charset="0"/>
                <a:cs typeface="Times New Roman" panose="02020603050405020304" pitchFamily="18" charset="0"/>
              </a:rPr>
              <a:t> Βασικός σκοπός της εργασίας είναι η  υλοποίηση ενός ευέλικτου ρομποτικού βραχίονα που υποστηρίζει την εκτέλεση  τεσσάρων κινήσεων με χρήση </a:t>
            </a:r>
            <a:r>
              <a:rPr lang="en-US" sz="1600" dirty="0">
                <a:latin typeface="Times New Roman" panose="02020603050405020304" pitchFamily="18" charset="0"/>
                <a:cs typeface="Times New Roman" panose="02020603050405020304" pitchFamily="18" charset="0"/>
              </a:rPr>
              <a:t>Servo </a:t>
            </a:r>
            <a:r>
              <a:rPr lang="el-GR" sz="1600" dirty="0">
                <a:latin typeface="Times New Roman" panose="02020603050405020304" pitchFamily="18" charset="0"/>
                <a:cs typeface="Times New Roman" panose="02020603050405020304" pitchFamily="18" charset="0"/>
              </a:rPr>
              <a:t>κινητήρων στο πλαίσιο δύο λειτουργιών .Ειτε με χειρισμό ψηφιακό  μέσω του τερματικόυ της εφαρμογής </a:t>
            </a:r>
            <a:r>
              <a:rPr lang="en-US" sz="1600" dirty="0">
                <a:latin typeface="Times New Roman" panose="02020603050405020304" pitchFamily="18" charset="0"/>
                <a:cs typeface="Times New Roman" panose="02020603050405020304" pitchFamily="18" charset="0"/>
              </a:rPr>
              <a:t>Arduino IDE </a:t>
            </a:r>
            <a:r>
              <a:rPr lang="el-GR" sz="1600" dirty="0">
                <a:latin typeface="Times New Roman" panose="02020603050405020304" pitchFamily="18" charset="0"/>
                <a:cs typeface="Times New Roman" panose="02020603050405020304" pitchFamily="18" charset="0"/>
              </a:rPr>
              <a:t>είτε αναλογικά με χρήση εξωτερικού </a:t>
            </a:r>
            <a:r>
              <a:rPr lang="en-US" sz="1600" dirty="0">
                <a:latin typeface="Times New Roman" panose="02020603050405020304" pitchFamily="18" charset="0"/>
                <a:cs typeface="Times New Roman" panose="02020603050405020304" pitchFamily="18" charset="0"/>
              </a:rPr>
              <a:t>Hardware(Joysticks)</a:t>
            </a:r>
            <a:r>
              <a:rPr lang="el-GR" sz="1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05911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23528" y="512477"/>
            <a:ext cx="8496944" cy="1021864"/>
          </a:xfrm>
        </p:spPr>
        <p:style>
          <a:lnRef idx="1">
            <a:schemeClr val="accent2"/>
          </a:lnRef>
          <a:fillRef idx="2">
            <a:schemeClr val="accent2"/>
          </a:fillRef>
          <a:effectRef idx="1">
            <a:schemeClr val="accent2"/>
          </a:effectRef>
          <a:fontRef idx="minor">
            <a:schemeClr val="dk1"/>
          </a:fontRef>
        </p:style>
        <p:txBody>
          <a:bodyPr>
            <a:normAutofit/>
          </a:bodyPr>
          <a:lstStyle/>
          <a:p>
            <a:pPr algn="ctr"/>
            <a:r>
              <a:rPr lang="en-US" sz="2000" dirty="0">
                <a:latin typeface="Times New Roman" panose="02020603050405020304" pitchFamily="18" charset="0"/>
                <a:cs typeface="Times New Roman" panose="02020603050405020304" pitchFamily="18" charset="0"/>
              </a:rPr>
              <a:t>Y</a:t>
            </a:r>
            <a:r>
              <a:rPr lang="el-GR" sz="2000" dirty="0">
                <a:latin typeface="Times New Roman" panose="02020603050405020304" pitchFamily="18" charset="0"/>
                <a:cs typeface="Times New Roman" panose="02020603050405020304" pitchFamily="18" charset="0"/>
              </a:rPr>
              <a:t>λικα που χρησιμοποιήθηκαν για την</a:t>
            </a:r>
            <a:r>
              <a:rPr lang="el-GR" sz="2000" dirty="0">
                <a:effectLst/>
                <a:latin typeface="Times New Roman" panose="02020603050405020304" pitchFamily="18" charset="0"/>
                <a:cs typeface="Times New Roman" panose="02020603050405020304" pitchFamily="18" charset="0"/>
              </a:rPr>
              <a:t> Κατασκευή</a:t>
            </a:r>
            <a:endParaRPr lang="el-GR" sz="2000" dirty="0">
              <a:latin typeface="Times New Roman" panose="02020603050405020304" pitchFamily="18" charset="0"/>
              <a:cs typeface="Times New Roman" panose="02020603050405020304" pitchFamily="18" charset="0"/>
            </a:endParaRPr>
          </a:p>
        </p:txBody>
      </p:sp>
      <p:sp>
        <p:nvSpPr>
          <p:cNvPr id="3" name="Θέση περιεχομένου 2"/>
          <p:cNvSpPr>
            <a:spLocks noGrp="1"/>
          </p:cNvSpPr>
          <p:nvPr>
            <p:ph idx="1"/>
          </p:nvPr>
        </p:nvSpPr>
        <p:spPr>
          <a:xfrm>
            <a:off x="271437" y="2757243"/>
            <a:ext cx="4464496" cy="2664296"/>
          </a:xfrm>
        </p:spPr>
        <p:txBody>
          <a:bodyPr>
            <a:normAutofit/>
          </a:bodyPr>
          <a:lstStyle/>
          <a:p>
            <a:r>
              <a:rPr lang="en-US" sz="1600" i="1" dirty="0">
                <a:latin typeface="Times New Roman" panose="02020603050405020304" pitchFamily="18" charset="0"/>
                <a:cs typeface="Times New Roman" panose="02020603050405020304" pitchFamily="18" charset="0"/>
              </a:rPr>
              <a:t>4</a:t>
            </a:r>
            <a:r>
              <a:rPr lang="el-GR" sz="1600" i="1"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Micro Servo</a:t>
            </a:r>
            <a:r>
              <a:rPr lang="el-GR" sz="1600" i="1"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SG90</a:t>
            </a:r>
          </a:p>
          <a:p>
            <a:r>
              <a:rPr lang="en-US" sz="1600" i="1" dirty="0">
                <a:latin typeface="Times New Roman" panose="02020603050405020304" pitchFamily="18" charset="0"/>
                <a:cs typeface="Times New Roman" panose="02020603050405020304" pitchFamily="18" charset="0"/>
              </a:rPr>
              <a:t>Arduino UNO</a:t>
            </a:r>
          </a:p>
          <a:p>
            <a:r>
              <a:rPr lang="en-US" sz="1600" i="1" dirty="0">
                <a:latin typeface="Times New Roman" panose="02020603050405020304" pitchFamily="18" charset="0"/>
                <a:cs typeface="Times New Roman" panose="02020603050405020304" pitchFamily="18" charset="0"/>
              </a:rPr>
              <a:t>Arduino Shield 5V</a:t>
            </a:r>
          </a:p>
          <a:p>
            <a:r>
              <a:rPr lang="el-GR" sz="1600" i="1" dirty="0">
                <a:latin typeface="Times New Roman" panose="02020603050405020304" pitchFamily="18" charset="0"/>
                <a:cs typeface="Times New Roman" panose="02020603050405020304" pitchFamily="18" charset="0"/>
              </a:rPr>
              <a:t>Κιτ ξύλινος ρομποτικός βραχίονας</a:t>
            </a:r>
            <a:endParaRPr lang="en-US" sz="1600" i="1" dirty="0">
              <a:latin typeface="Times New Roman" panose="02020603050405020304" pitchFamily="18" charset="0"/>
              <a:cs typeface="Times New Roman" panose="02020603050405020304" pitchFamily="18" charset="0"/>
            </a:endParaRPr>
          </a:p>
          <a:p>
            <a:r>
              <a:rPr lang="en-US" sz="1600" i="1" dirty="0">
                <a:latin typeface="Times New Roman" panose="02020603050405020304" pitchFamily="18" charset="0"/>
                <a:cs typeface="Times New Roman" panose="02020603050405020304" pitchFamily="18" charset="0"/>
              </a:rPr>
              <a:t>Dual XY Axis Joysticks</a:t>
            </a:r>
            <a:r>
              <a:rPr lang="el-GR" sz="1600" i="1" dirty="0">
                <a:latin typeface="Times New Roman" panose="02020603050405020304" pitchFamily="18" charset="0"/>
                <a:cs typeface="Times New Roman" panose="02020603050405020304" pitchFamily="18" charset="0"/>
              </a:rPr>
              <a:t>     </a:t>
            </a:r>
            <a:endParaRPr lang="el-GR" sz="16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07504" y="2211794"/>
            <a:ext cx="5625783" cy="738664"/>
          </a:xfrm>
          <a:prstGeom prst="rect">
            <a:avLst/>
          </a:prstGeom>
          <a:noFill/>
        </p:spPr>
        <p:txBody>
          <a:bodyPr wrap="square" rtlCol="0">
            <a:spAutoFit/>
          </a:bodyPr>
          <a:lstStyle/>
          <a:p>
            <a:r>
              <a:rPr lang="el-GR" sz="1600" i="1" dirty="0">
                <a:latin typeface="Times New Roman" panose="02020603050405020304" pitchFamily="18" charset="0"/>
                <a:cs typeface="Times New Roman" panose="02020603050405020304" pitchFamily="18" charset="0"/>
              </a:rPr>
              <a:t>Για την κατασκευή χρησιμοποιήθηκαν τα εξής:</a:t>
            </a:r>
          </a:p>
          <a:p>
            <a:endParaRPr lang="el-GR" sz="2600" dirty="0"/>
          </a:p>
        </p:txBody>
      </p:sp>
      <p:pic>
        <p:nvPicPr>
          <p:cNvPr id="8" name="Εικόνα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7584" y="5132431"/>
            <a:ext cx="1195200" cy="1288262"/>
          </a:xfrm>
          <a:prstGeom prst="rect">
            <a:avLst/>
          </a:prstGeom>
        </p:spPr>
      </p:pic>
      <p:pic>
        <p:nvPicPr>
          <p:cNvPr id="9" name="Εικόνα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3470811"/>
            <a:ext cx="964766" cy="1035076"/>
          </a:xfrm>
          <a:prstGeom prst="rect">
            <a:avLst/>
          </a:prstGeom>
        </p:spPr>
      </p:pic>
      <p:pic>
        <p:nvPicPr>
          <p:cNvPr id="7" name="Picture 6">
            <a:extLst>
              <a:ext uri="{FF2B5EF4-FFF2-40B4-BE49-F238E27FC236}">
                <a16:creationId xmlns:a16="http://schemas.microsoft.com/office/drawing/2014/main" id="{005FE8CB-540F-41BC-AAC9-1CDBCBA42D01}"/>
              </a:ext>
            </a:extLst>
          </p:cNvPr>
          <p:cNvPicPr>
            <a:picLocks noChangeAspect="1"/>
          </p:cNvPicPr>
          <p:nvPr/>
        </p:nvPicPr>
        <p:blipFill>
          <a:blip r:embed="rId4"/>
          <a:stretch>
            <a:fillRect/>
          </a:stretch>
        </p:blipFill>
        <p:spPr>
          <a:xfrm>
            <a:off x="5919281" y="3472366"/>
            <a:ext cx="2982357" cy="2997222"/>
          </a:xfrm>
          <a:prstGeom prst="rect">
            <a:avLst/>
          </a:prstGeom>
        </p:spPr>
      </p:pic>
      <p:pic>
        <p:nvPicPr>
          <p:cNvPr id="1028" name="Picture 4" descr="Sensor Shield V5.0 5V Module for Arduino">
            <a:extLst>
              <a:ext uri="{FF2B5EF4-FFF2-40B4-BE49-F238E27FC236}">
                <a16:creationId xmlns:a16="http://schemas.microsoft.com/office/drawing/2014/main" id="{5CDBCAE7-7E59-45AD-9ECA-F409AEBE49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4720" y="5183340"/>
            <a:ext cx="1535754" cy="1286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6850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7544" y="620688"/>
            <a:ext cx="8183880" cy="1021864"/>
          </a:xfrm>
        </p:spPr>
        <p:style>
          <a:lnRef idx="1">
            <a:schemeClr val="accent2"/>
          </a:lnRef>
          <a:fillRef idx="2">
            <a:schemeClr val="accent2"/>
          </a:fillRef>
          <a:effectRef idx="1">
            <a:schemeClr val="accent2"/>
          </a:effectRef>
          <a:fontRef idx="minor">
            <a:schemeClr val="dk1"/>
          </a:fontRef>
        </p:style>
        <p:txBody>
          <a:bodyPr/>
          <a:lstStyle/>
          <a:p>
            <a:pPr algn="ctr"/>
            <a:r>
              <a:rPr lang="el-GR" dirty="0">
                <a:effectLst/>
              </a:rPr>
              <a:t>Λειτουργίες και Κίνηση</a:t>
            </a:r>
            <a:endParaRPr lang="el-GR" dirty="0"/>
          </a:p>
        </p:txBody>
      </p:sp>
      <p:sp>
        <p:nvSpPr>
          <p:cNvPr id="3" name="Θέση περιεχομένου 2"/>
          <p:cNvSpPr>
            <a:spLocks noGrp="1"/>
          </p:cNvSpPr>
          <p:nvPr>
            <p:ph idx="1"/>
          </p:nvPr>
        </p:nvSpPr>
        <p:spPr>
          <a:xfrm>
            <a:off x="467544" y="2852936"/>
            <a:ext cx="8136904" cy="2016224"/>
          </a:xfrm>
        </p:spPr>
        <p:txBody>
          <a:bodyPr>
            <a:normAutofit/>
          </a:bodyPr>
          <a:lstStyle/>
          <a:p>
            <a:pPr marL="0" indent="0">
              <a:buNone/>
            </a:pPr>
            <a:r>
              <a:rPr lang="el-GR" sz="1600" i="1" dirty="0"/>
              <a:t>Ο ρομποτικός βραχίονας εκτελεί κινήσεις τεσσάρων σημείων σε εύρος 0-180 μοιρών με την βοήθεια των κινητήρων </a:t>
            </a:r>
            <a:r>
              <a:rPr lang="en-US" sz="1600" i="1" dirty="0"/>
              <a:t>servo.</a:t>
            </a:r>
            <a:r>
              <a:rPr lang="el-GR" sz="1600" i="1" dirty="0"/>
              <a:t>Οι κινήσεις αυτές προσομοιάζουν τις κινήσεις εκείνες του ανθρώπινου χεριού.Οι κινήσεις  οι οποίες  μπορούν να αναπαραχθούν συμπεριλαμβάνουν: την περιστροφή της βάσης του βραχίονα,της έκτασης του &lt;&lt;ώμου&gt;&gt; ,της κάμψης του &lt;&lt;αγκώνα&gt;&gt; και το κλείσιμο της δαγκάνας στο τερματικό άκρο της κατασκευής.</a:t>
            </a:r>
            <a:endParaRPr lang="el-GR" sz="1600" dirty="0"/>
          </a:p>
        </p:txBody>
      </p:sp>
      <p:pic>
        <p:nvPicPr>
          <p:cNvPr id="5" name="Picture 4">
            <a:extLst>
              <a:ext uri="{FF2B5EF4-FFF2-40B4-BE49-F238E27FC236}">
                <a16:creationId xmlns:a16="http://schemas.microsoft.com/office/drawing/2014/main" id="{54263DE3-3416-4B73-9F36-6F9641F985E0}"/>
              </a:ext>
            </a:extLst>
          </p:cNvPr>
          <p:cNvPicPr>
            <a:picLocks noChangeAspect="1"/>
          </p:cNvPicPr>
          <p:nvPr/>
        </p:nvPicPr>
        <p:blipFill>
          <a:blip r:embed="rId2"/>
          <a:stretch>
            <a:fillRect/>
          </a:stretch>
        </p:blipFill>
        <p:spPr>
          <a:xfrm>
            <a:off x="5148064" y="4509120"/>
            <a:ext cx="3296286" cy="1027267"/>
          </a:xfrm>
          <a:prstGeom prst="rect">
            <a:avLst/>
          </a:prstGeom>
        </p:spPr>
      </p:pic>
    </p:spTree>
    <p:extLst>
      <p:ext uri="{BB962C8B-B14F-4D97-AF65-F5344CB8AC3E}">
        <p14:creationId xmlns:p14="http://schemas.microsoft.com/office/powerpoint/2010/main" val="2377942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80060" y="620688"/>
            <a:ext cx="8183880" cy="1021864"/>
          </a:xfrm>
        </p:spPr>
        <p:style>
          <a:lnRef idx="1">
            <a:schemeClr val="accent2"/>
          </a:lnRef>
          <a:fillRef idx="2">
            <a:schemeClr val="accent2"/>
          </a:fillRef>
          <a:effectRef idx="1">
            <a:schemeClr val="accent2"/>
          </a:effectRef>
          <a:fontRef idx="minor">
            <a:schemeClr val="dk1"/>
          </a:fontRef>
        </p:style>
        <p:txBody>
          <a:bodyPr/>
          <a:lstStyle/>
          <a:p>
            <a:pPr algn="ctr"/>
            <a:r>
              <a:rPr lang="el-GR" dirty="0">
                <a:effectLst/>
                <a:latin typeface="Times New Roman" panose="02020603050405020304" pitchFamily="18" charset="0"/>
                <a:cs typeface="Times New Roman" panose="02020603050405020304" pitchFamily="18" charset="0"/>
              </a:rPr>
              <a:t>Προγραμματισμόσ βραχιονα</a:t>
            </a:r>
            <a:endParaRPr lang="el-GR" dirty="0">
              <a:latin typeface="Times New Roman" panose="02020603050405020304" pitchFamily="18" charset="0"/>
              <a:cs typeface="Times New Roman" panose="02020603050405020304" pitchFamily="18" charset="0"/>
            </a:endParaRPr>
          </a:p>
        </p:txBody>
      </p:sp>
      <p:sp>
        <p:nvSpPr>
          <p:cNvPr id="3" name="Θέση περιεχομένου 2"/>
          <p:cNvSpPr>
            <a:spLocks noGrp="1"/>
          </p:cNvSpPr>
          <p:nvPr>
            <p:ph idx="1"/>
          </p:nvPr>
        </p:nvSpPr>
        <p:spPr>
          <a:xfrm>
            <a:off x="323528" y="2751800"/>
            <a:ext cx="8208912" cy="936104"/>
          </a:xfrm>
        </p:spPr>
        <p:txBody>
          <a:bodyPr>
            <a:noAutofit/>
          </a:bodyPr>
          <a:lstStyle/>
          <a:p>
            <a:pPr marL="0" indent="0">
              <a:buNone/>
            </a:pPr>
            <a:r>
              <a:rPr lang="el-GR" sz="1600" dirty="0"/>
              <a:t>Ο προγραμματισμός</a:t>
            </a:r>
            <a:r>
              <a:rPr lang="en-US" sz="1600" dirty="0"/>
              <a:t> </a:t>
            </a:r>
            <a:r>
              <a:rPr lang="el-GR" sz="1600" dirty="0"/>
              <a:t>της κατασκευής ρομποτικού βραχίονα βασίστηκε στην χρήση αναπτυξιακής πλακέτας </a:t>
            </a:r>
            <a:r>
              <a:rPr lang="en-US" sz="1600" dirty="0"/>
              <a:t>Arduino </a:t>
            </a:r>
            <a:r>
              <a:rPr lang="el-GR" sz="1600" dirty="0"/>
              <a:t>(</a:t>
            </a:r>
            <a:r>
              <a:rPr lang="en-US" sz="1600" dirty="0"/>
              <a:t>Uno</a:t>
            </a:r>
            <a:r>
              <a:rPr lang="el-GR" sz="1600" dirty="0"/>
              <a:t>)</a:t>
            </a:r>
            <a:r>
              <a:rPr lang="en-US" sz="1600" dirty="0"/>
              <a:t> </a:t>
            </a:r>
            <a:r>
              <a:rPr lang="el-GR" sz="1600" dirty="0"/>
              <a:t>σε γλώσσα προγραμματισμού </a:t>
            </a:r>
            <a:r>
              <a:rPr lang="en-US" sz="1600" dirty="0"/>
              <a:t>C++</a:t>
            </a:r>
            <a:r>
              <a:rPr lang="el-GR" sz="1600" dirty="0"/>
              <a:t> .Ο προγραμματισμός υλοποιεί δύο βασικές λειτουργίες για τον έλεγχο των μηχανισμών </a:t>
            </a:r>
            <a:r>
              <a:rPr lang="en-US" sz="1600" dirty="0"/>
              <a:t>servo .</a:t>
            </a:r>
            <a:r>
              <a:rPr lang="el-GR" sz="1600" dirty="0"/>
              <a:t>Η πρώτη υλοποίηση ολοκληρώνεται με την χρήση της συνάρτησης </a:t>
            </a:r>
            <a:r>
              <a:rPr lang="en-US" sz="1600" dirty="0"/>
              <a:t> map </a:t>
            </a:r>
            <a:r>
              <a:rPr lang="el-GR" sz="1600" dirty="0"/>
              <a:t>για τον χειρισμό  αναλογικών εισόδων μέσω των  δυο </a:t>
            </a:r>
            <a:r>
              <a:rPr lang="en-US" sz="1600" dirty="0"/>
              <a:t>XY Joysticks</a:t>
            </a:r>
            <a:r>
              <a:rPr lang="el-GR" sz="1600" dirty="0"/>
              <a:t>.Ενώ η δέυτερη υλοποίηση επιτυγχάνεται μέσω της σειριακής θύρας που παρέχει η θύρα </a:t>
            </a:r>
            <a:r>
              <a:rPr lang="en-US" sz="1600" dirty="0"/>
              <a:t>USB.</a:t>
            </a:r>
            <a:endParaRPr lang="el-GR" sz="1600" dirty="0"/>
          </a:p>
        </p:txBody>
      </p:sp>
      <p:pic>
        <p:nvPicPr>
          <p:cNvPr id="5" name="Picture 4">
            <a:extLst>
              <a:ext uri="{FF2B5EF4-FFF2-40B4-BE49-F238E27FC236}">
                <a16:creationId xmlns:a16="http://schemas.microsoft.com/office/drawing/2014/main" id="{F78BFC13-0331-4B5D-A39E-11E0AD24F968}"/>
              </a:ext>
            </a:extLst>
          </p:cNvPr>
          <p:cNvPicPr>
            <a:picLocks noChangeAspect="1"/>
          </p:cNvPicPr>
          <p:nvPr/>
        </p:nvPicPr>
        <p:blipFill>
          <a:blip r:embed="rId2"/>
          <a:stretch>
            <a:fillRect/>
          </a:stretch>
        </p:blipFill>
        <p:spPr>
          <a:xfrm>
            <a:off x="1905395" y="4365104"/>
            <a:ext cx="5258534" cy="1495634"/>
          </a:xfrm>
          <a:prstGeom prst="rect">
            <a:avLst/>
          </a:prstGeom>
        </p:spPr>
      </p:pic>
    </p:spTree>
    <p:extLst>
      <p:ext uri="{BB962C8B-B14F-4D97-AF65-F5344CB8AC3E}">
        <p14:creationId xmlns:p14="http://schemas.microsoft.com/office/powerpoint/2010/main" val="273335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F53AE-9768-4FAE-9BB0-0E7BFC397646}"/>
              </a:ext>
            </a:extLst>
          </p:cNvPr>
          <p:cNvSpPr>
            <a:spLocks noGrp="1"/>
          </p:cNvSpPr>
          <p:nvPr>
            <p:ph type="title"/>
          </p:nvPr>
        </p:nvSpPr>
        <p:spPr>
          <a:xfrm>
            <a:off x="827584" y="692696"/>
            <a:ext cx="7148263" cy="736116"/>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l-GR" dirty="0"/>
              <a:t>Επιλογη αναλογικου και ψηφιακου χειρισμου</a:t>
            </a:r>
            <a:endParaRPr lang="en-US" dirty="0"/>
          </a:p>
        </p:txBody>
      </p:sp>
      <p:sp>
        <p:nvSpPr>
          <p:cNvPr id="3" name="Content Placeholder 2">
            <a:extLst>
              <a:ext uri="{FF2B5EF4-FFF2-40B4-BE49-F238E27FC236}">
                <a16:creationId xmlns:a16="http://schemas.microsoft.com/office/drawing/2014/main" id="{9847296E-2FA3-473C-981D-89CAB91BC9AD}"/>
              </a:ext>
            </a:extLst>
          </p:cNvPr>
          <p:cNvSpPr>
            <a:spLocks noGrp="1"/>
          </p:cNvSpPr>
          <p:nvPr>
            <p:ph idx="1"/>
          </p:nvPr>
        </p:nvSpPr>
        <p:spPr>
          <a:xfrm>
            <a:off x="323528" y="1700808"/>
            <a:ext cx="8352928" cy="4248471"/>
          </a:xfrm>
        </p:spPr>
        <p:txBody>
          <a:bodyPr>
            <a:normAutofit fontScale="92500" lnSpcReduction="10000"/>
          </a:bodyPr>
          <a:lstStyle/>
          <a:p>
            <a:pPr marL="0" indent="0">
              <a:buNone/>
            </a:pPr>
            <a:r>
              <a:rPr lang="el-GR" sz="1600" dirty="0">
                <a:latin typeface="Times New Roman" panose="02020603050405020304" pitchFamily="18" charset="0"/>
                <a:cs typeface="Times New Roman" panose="02020603050405020304" pitchFamily="18" charset="0"/>
              </a:rPr>
              <a:t>Ο χρήστης αρχικά λαμβάνει μηνήματα επεξήγησης της λειτουργίας κατασκευής και καλείται να επιλέξει ανάμεσα σε δυο </a:t>
            </a:r>
            <a:r>
              <a:rPr lang="en-US" sz="1600" dirty="0">
                <a:latin typeface="Times New Roman" panose="02020603050405020304" pitchFamily="18" charset="0"/>
                <a:cs typeface="Times New Roman" panose="02020603050405020304" pitchFamily="18" charset="0"/>
              </a:rPr>
              <a:t>Mode</a:t>
            </a:r>
            <a:r>
              <a:rPr lang="el-GR"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Mode Serial</a:t>
            </a:r>
          </a:p>
          <a:p>
            <a:r>
              <a:rPr lang="en-US" sz="1600" dirty="0">
                <a:latin typeface="Times New Roman" panose="02020603050405020304" pitchFamily="18" charset="0"/>
                <a:cs typeface="Times New Roman" panose="02020603050405020304" pitchFamily="18" charset="0"/>
              </a:rPr>
              <a:t>Mode Joystick</a:t>
            </a:r>
          </a:p>
          <a:p>
            <a:pPr marL="0" indent="0">
              <a:buNone/>
            </a:pPr>
            <a:r>
              <a:rPr lang="el-GR" sz="1600" dirty="0">
                <a:latin typeface="Times New Roman" panose="02020603050405020304" pitchFamily="18" charset="0"/>
                <a:cs typeface="Times New Roman" panose="02020603050405020304" pitchFamily="18" charset="0"/>
              </a:rPr>
              <a:t>Η  αρχική επιλογή</a:t>
            </a:r>
            <a:r>
              <a:rPr lang="en-US" sz="1600" dirty="0">
                <a:latin typeface="Times New Roman" panose="02020603050405020304" pitchFamily="18" charset="0"/>
                <a:cs typeface="Times New Roman" panose="02020603050405020304" pitchFamily="18" charset="0"/>
              </a:rPr>
              <a:t> Mode</a:t>
            </a:r>
            <a:r>
              <a:rPr lang="el-GR" sz="1600" dirty="0">
                <a:latin typeface="Times New Roman" panose="02020603050405020304" pitchFamily="18" charset="0"/>
                <a:cs typeface="Times New Roman" panose="02020603050405020304" pitchFamily="18" charset="0"/>
              </a:rPr>
              <a:t> είσάγεται μέσω του τερματικού</a:t>
            </a:r>
            <a:r>
              <a:rPr lang="en-US" sz="1600" dirty="0">
                <a:latin typeface="Times New Roman" panose="02020603050405020304" pitchFamily="18" charset="0"/>
                <a:cs typeface="Times New Roman" panose="02020603050405020304" pitchFamily="18" charset="0"/>
              </a:rPr>
              <a:t>.</a:t>
            </a:r>
            <a:r>
              <a:rPr lang="el-GR" sz="1600" dirty="0">
                <a:latin typeface="Times New Roman" panose="02020603050405020304" pitchFamily="18" charset="0"/>
                <a:cs typeface="Times New Roman" panose="02020603050405020304" pitchFamily="18" charset="0"/>
              </a:rPr>
              <a:t>Σε περίπτωση λανθασμένης εντολής ή επιλέγοντας το </a:t>
            </a:r>
            <a:r>
              <a:rPr lang="en-US" sz="1600" dirty="0">
                <a:latin typeface="Times New Roman" panose="02020603050405020304" pitchFamily="18" charset="0"/>
                <a:cs typeface="Times New Roman" panose="02020603050405020304" pitchFamily="18" charset="0"/>
              </a:rPr>
              <a:t>Mode Joystick</a:t>
            </a:r>
            <a:r>
              <a:rPr lang="el-GR" sz="1600" dirty="0">
                <a:latin typeface="Times New Roman" panose="02020603050405020304" pitchFamily="18" charset="0"/>
                <a:cs typeface="Times New Roman" panose="02020603050405020304" pitchFamily="18" charset="0"/>
              </a:rPr>
              <a:t> ο μηχανισμός λειτουργεί αμιγώς μηχανικά ως </a:t>
            </a:r>
            <a:r>
              <a:rPr lang="en-US" sz="1600" dirty="0">
                <a:latin typeface="Times New Roman" panose="02020603050405020304" pitchFamily="18" charset="0"/>
                <a:cs typeface="Times New Roman" panose="02020603050405020304" pitchFamily="18" charset="0"/>
              </a:rPr>
              <a:t>default</a:t>
            </a:r>
            <a:r>
              <a:rPr lang="el-GR"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pPr marL="0" indent="0">
              <a:buNone/>
            </a:pPr>
            <a:r>
              <a:rPr lang="el-GR" sz="1600" dirty="0">
                <a:latin typeface="Times New Roman" panose="02020603050405020304" pitchFamily="18" charset="0"/>
                <a:cs typeface="Times New Roman" panose="02020603050405020304" pitchFamily="18" charset="0"/>
              </a:rPr>
              <a:t>Σε περίπτωση επιλογής του </a:t>
            </a:r>
            <a:r>
              <a:rPr lang="en-US" sz="1600" dirty="0">
                <a:latin typeface="Times New Roman" panose="02020603050405020304" pitchFamily="18" charset="0"/>
                <a:cs typeface="Times New Roman" panose="02020603050405020304" pitchFamily="18" charset="0"/>
              </a:rPr>
              <a:t>Mode Serial </a:t>
            </a:r>
            <a:r>
              <a:rPr lang="el-GR" sz="1600" dirty="0">
                <a:latin typeface="Times New Roman" panose="02020603050405020304" pitchFamily="18" charset="0"/>
                <a:cs typeface="Times New Roman" panose="02020603050405020304" pitchFamily="18" charset="0"/>
              </a:rPr>
              <a:t>ο χρήστης έχει την δυνατότητα ταυτόχρονης εισαγωγής πολλαπλών εισόδων (Πχ </a:t>
            </a:r>
            <a:r>
              <a:rPr lang="en-US" sz="1600" dirty="0">
                <a:latin typeface="Times New Roman" panose="02020603050405020304" pitchFamily="18" charset="0"/>
                <a:cs typeface="Times New Roman" panose="02020603050405020304" pitchFamily="18" charset="0"/>
              </a:rPr>
              <a:t>BASE 90 SHOULDER 180 CLAMP 100).</a:t>
            </a:r>
            <a:r>
              <a:rPr lang="el-GR" sz="1600" dirty="0">
                <a:latin typeface="Times New Roman" panose="02020603050405020304" pitchFamily="18" charset="0"/>
                <a:cs typeface="Times New Roman" panose="02020603050405020304" pitchFamily="18" charset="0"/>
              </a:rPr>
              <a:t>Ο αλγόριθμος περιέχει τμήματα ελέγχου σε περίπτωση σφάλματος τιμής και εμφανίζει αντίστοιχα μηνύματα</a:t>
            </a:r>
            <a:endParaRPr lang="en-US" sz="1600" dirty="0">
              <a:latin typeface="Times New Roman" panose="02020603050405020304" pitchFamily="18" charset="0"/>
              <a:cs typeface="Times New Roman" panose="02020603050405020304" pitchFamily="18" charset="0"/>
            </a:endParaRPr>
          </a:p>
          <a:p>
            <a:pPr marL="0" indent="0">
              <a:buNone/>
            </a:pPr>
            <a:endParaRPr lang="en-US" sz="1600" dirty="0">
              <a:latin typeface="Times New Roman" panose="02020603050405020304" pitchFamily="18" charset="0"/>
              <a:cs typeface="Times New Roman" panose="02020603050405020304" pitchFamily="18" charset="0"/>
            </a:endParaRPr>
          </a:p>
          <a:p>
            <a:pPr marL="0" indent="0">
              <a:buNone/>
            </a:pPr>
            <a:endParaRPr lang="el-GR" sz="1600" dirty="0">
              <a:latin typeface="Times New Roman" panose="02020603050405020304" pitchFamily="18" charset="0"/>
              <a:cs typeface="Times New Roman" panose="02020603050405020304" pitchFamily="18" charset="0"/>
            </a:endParaRPr>
          </a:p>
          <a:p>
            <a:pPr marL="0" indent="0">
              <a:buNone/>
            </a:pPr>
            <a:endParaRPr lang="en-US" sz="1600" dirty="0">
              <a:latin typeface="Times New Roman" panose="02020603050405020304" pitchFamily="18" charset="0"/>
              <a:cs typeface="Times New Roman" panose="02020603050405020304" pitchFamily="18" charset="0"/>
            </a:endParaRPr>
          </a:p>
          <a:p>
            <a:pPr marL="0" indent="0">
              <a:buNone/>
            </a:pPr>
            <a:endParaRPr lang="en-US" sz="1600" dirty="0">
              <a:latin typeface="Times New Roman" panose="02020603050405020304" pitchFamily="18" charset="0"/>
              <a:cs typeface="Times New Roman" panose="02020603050405020304" pitchFamily="18" charset="0"/>
            </a:endParaRPr>
          </a:p>
          <a:p>
            <a:pPr marL="0" indent="0">
              <a:buNone/>
            </a:pPr>
            <a:r>
              <a:rPr lang="el-GR" sz="1600" dirty="0">
                <a:latin typeface="Times New Roman" panose="02020603050405020304" pitchFamily="18" charset="0"/>
                <a:cs typeface="Times New Roman" panose="02020603050405020304" pitchFamily="18" charset="0"/>
              </a:rPr>
              <a:t>Σε περίπτωση</a:t>
            </a:r>
            <a:r>
              <a:rPr lang="en-US" sz="1600" dirty="0">
                <a:latin typeface="Times New Roman" panose="02020603050405020304" pitchFamily="18" charset="0"/>
                <a:cs typeface="Times New Roman" panose="02020603050405020304" pitchFamily="18" charset="0"/>
              </a:rPr>
              <a:t> </a:t>
            </a:r>
            <a:r>
              <a:rPr lang="el-GR" sz="1600" dirty="0">
                <a:latin typeface="Times New Roman" panose="02020603050405020304" pitchFamily="18" charset="0"/>
                <a:cs typeface="Times New Roman" panose="02020603050405020304" pitchFamily="18" charset="0"/>
              </a:rPr>
              <a:t>επιθυμίας για εναλλαγή χειρισμού,ο χρήστης πληκτρολογεί απλώς την εντολή </a:t>
            </a:r>
            <a:r>
              <a:rPr lang="en-US" sz="1600" dirty="0">
                <a:latin typeface="Times New Roman" panose="02020603050405020304" pitchFamily="18" charset="0"/>
                <a:cs typeface="Times New Roman" panose="02020603050405020304" pitchFamily="18" charset="0"/>
              </a:rPr>
              <a:t>Mode </a:t>
            </a:r>
            <a:r>
              <a:rPr lang="en-US" sz="1600" dirty="0" err="1">
                <a:latin typeface="Times New Roman" panose="02020603050405020304" pitchFamily="18" charset="0"/>
                <a:cs typeface="Times New Roman" panose="02020603050405020304" pitchFamily="18" charset="0"/>
              </a:rPr>
              <a:t>xxxx</a:t>
            </a:r>
            <a:r>
              <a:rPr lang="en-US" sz="1600" dirty="0">
                <a:latin typeface="Times New Roman" panose="02020603050405020304" pitchFamily="18" charset="0"/>
                <a:cs typeface="Times New Roman" panose="02020603050405020304" pitchFamily="18" charset="0"/>
              </a:rPr>
              <a:t> </a:t>
            </a:r>
            <a:r>
              <a:rPr lang="el-GR" sz="1600" dirty="0">
                <a:latin typeface="Times New Roman" panose="02020603050405020304" pitchFamily="18" charset="0"/>
                <a:cs typeface="Times New Roman" panose="02020603050405020304" pitchFamily="18" charset="0"/>
              </a:rPr>
              <a:t>.</a:t>
            </a:r>
          </a:p>
          <a:p>
            <a:pPr marL="0" indent="0">
              <a:buNone/>
            </a:pPr>
            <a:endParaRPr lang="en-US" dirty="0"/>
          </a:p>
          <a:p>
            <a:endParaRPr lang="en-US" dirty="0"/>
          </a:p>
        </p:txBody>
      </p:sp>
      <p:pic>
        <p:nvPicPr>
          <p:cNvPr id="6" name="Picture 5">
            <a:extLst>
              <a:ext uri="{FF2B5EF4-FFF2-40B4-BE49-F238E27FC236}">
                <a16:creationId xmlns:a16="http://schemas.microsoft.com/office/drawing/2014/main" id="{9DC79724-2BDB-4E4F-958F-E7E33D85142B}"/>
              </a:ext>
            </a:extLst>
          </p:cNvPr>
          <p:cNvPicPr>
            <a:picLocks noChangeAspect="1"/>
          </p:cNvPicPr>
          <p:nvPr/>
        </p:nvPicPr>
        <p:blipFill rotWithShape="1">
          <a:blip r:embed="rId2"/>
          <a:srcRect t="20429" r="10714" b="8068"/>
          <a:stretch/>
        </p:blipFill>
        <p:spPr>
          <a:xfrm>
            <a:off x="2339753" y="2348880"/>
            <a:ext cx="5400600" cy="504056"/>
          </a:xfrm>
          <a:prstGeom prst="rect">
            <a:avLst/>
          </a:prstGeom>
        </p:spPr>
      </p:pic>
      <p:pic>
        <p:nvPicPr>
          <p:cNvPr id="8" name="Picture 7">
            <a:extLst>
              <a:ext uri="{FF2B5EF4-FFF2-40B4-BE49-F238E27FC236}">
                <a16:creationId xmlns:a16="http://schemas.microsoft.com/office/drawing/2014/main" id="{0F06F426-787B-4108-BFFA-FEB698804B70}"/>
              </a:ext>
            </a:extLst>
          </p:cNvPr>
          <p:cNvPicPr>
            <a:picLocks noChangeAspect="1"/>
          </p:cNvPicPr>
          <p:nvPr/>
        </p:nvPicPr>
        <p:blipFill rotWithShape="1">
          <a:blip r:embed="rId3"/>
          <a:srcRect l="2264" t="-5750" r="9264" b="34885"/>
          <a:stretch/>
        </p:blipFill>
        <p:spPr>
          <a:xfrm>
            <a:off x="611560" y="4221088"/>
            <a:ext cx="2815033" cy="1080120"/>
          </a:xfrm>
          <a:prstGeom prst="rect">
            <a:avLst/>
          </a:prstGeom>
        </p:spPr>
      </p:pic>
      <p:pic>
        <p:nvPicPr>
          <p:cNvPr id="10" name="Picture 9">
            <a:extLst>
              <a:ext uri="{FF2B5EF4-FFF2-40B4-BE49-F238E27FC236}">
                <a16:creationId xmlns:a16="http://schemas.microsoft.com/office/drawing/2014/main" id="{44484155-C9DF-4620-A937-78CDF13B1782}"/>
              </a:ext>
            </a:extLst>
          </p:cNvPr>
          <p:cNvPicPr>
            <a:picLocks noChangeAspect="1"/>
          </p:cNvPicPr>
          <p:nvPr/>
        </p:nvPicPr>
        <p:blipFill>
          <a:blip r:embed="rId4"/>
          <a:stretch>
            <a:fillRect/>
          </a:stretch>
        </p:blipFill>
        <p:spPr>
          <a:xfrm>
            <a:off x="4716016" y="4499174"/>
            <a:ext cx="3486637" cy="523948"/>
          </a:xfrm>
          <a:prstGeom prst="rect">
            <a:avLst/>
          </a:prstGeom>
        </p:spPr>
      </p:pic>
    </p:spTree>
    <p:extLst>
      <p:ext uri="{BB962C8B-B14F-4D97-AF65-F5344CB8AC3E}">
        <p14:creationId xmlns:p14="http://schemas.microsoft.com/office/powerpoint/2010/main" val="1899632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3AD3-3042-489F-96FD-D239C5CE158F}"/>
              </a:ext>
            </a:extLst>
          </p:cNvPr>
          <p:cNvSpPr>
            <a:spLocks noGrp="1"/>
          </p:cNvSpPr>
          <p:nvPr>
            <p:ph type="title"/>
          </p:nvPr>
        </p:nvSpPr>
        <p:spPr>
          <a:xfrm>
            <a:off x="467544" y="764704"/>
            <a:ext cx="8208911" cy="936104"/>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dirty="0">
                <a:latin typeface="Times New Roman" panose="02020603050405020304" pitchFamily="18" charset="0"/>
                <a:cs typeface="Times New Roman" panose="02020603050405020304" pitchFamily="18" charset="0"/>
              </a:rPr>
              <a:t>M</a:t>
            </a:r>
            <a:r>
              <a:rPr lang="el-GR" dirty="0">
                <a:latin typeface="Times New Roman" panose="02020603050405020304" pitchFamily="18" charset="0"/>
                <a:cs typeface="Times New Roman" panose="02020603050405020304" pitchFamily="18" charset="0"/>
              </a:rPr>
              <a:t>εθοδολογια για τον χειρισμο αναλογικήσ εισοδου</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FB5DD7B9-E9E2-411C-8EA1-C49D71D3FFF0}"/>
              </a:ext>
            </a:extLst>
          </p:cNvPr>
          <p:cNvSpPr>
            <a:spLocks noGrp="1"/>
          </p:cNvSpPr>
          <p:nvPr>
            <p:ph idx="1"/>
          </p:nvPr>
        </p:nvSpPr>
        <p:spPr>
          <a:xfrm>
            <a:off x="467544" y="2924944"/>
            <a:ext cx="7632848" cy="3101983"/>
          </a:xfrm>
        </p:spPr>
        <p:txBody>
          <a:bodyPr>
            <a:normAutofit/>
          </a:bodyPr>
          <a:lstStyle/>
          <a:p>
            <a:pPr marL="0" indent="0" algn="just">
              <a:buNone/>
            </a:pPr>
            <a:r>
              <a:rPr lang="el-GR" sz="1600" dirty="0">
                <a:latin typeface="Times New Roman" panose="02020603050405020304" pitchFamily="18" charset="0"/>
                <a:cs typeface="Times New Roman" panose="02020603050405020304" pitchFamily="18" charset="0"/>
              </a:rPr>
              <a:t>Καθώς η συσκεύη </a:t>
            </a:r>
            <a:r>
              <a:rPr lang="en-US" sz="1600" dirty="0">
                <a:latin typeface="Times New Roman" panose="02020603050405020304" pitchFamily="18" charset="0"/>
                <a:cs typeface="Times New Roman" panose="02020603050405020304" pitchFamily="18" charset="0"/>
              </a:rPr>
              <a:t>XY Joystick </a:t>
            </a:r>
            <a:r>
              <a:rPr lang="el-GR" sz="1600" dirty="0">
                <a:latin typeface="Times New Roman" panose="02020603050405020304" pitchFamily="18" charset="0"/>
                <a:cs typeface="Times New Roman" panose="02020603050405020304" pitchFamily="18" charset="0"/>
              </a:rPr>
              <a:t>παρέχει αναλογικά δεδομένα απαραίτητη χρείζεται</a:t>
            </a:r>
            <a:r>
              <a:rPr lang="en-US" sz="1600" dirty="0">
                <a:latin typeface="Times New Roman" panose="02020603050405020304" pitchFamily="18" charset="0"/>
                <a:cs typeface="Times New Roman" panose="02020603050405020304" pitchFamily="18" charset="0"/>
              </a:rPr>
              <a:t> </a:t>
            </a:r>
            <a:r>
              <a:rPr lang="el-GR" sz="1600" dirty="0">
                <a:latin typeface="Times New Roman" panose="02020603050405020304" pitchFamily="18" charset="0"/>
                <a:cs typeface="Times New Roman" panose="02020603050405020304" pitchFamily="18" charset="0"/>
              </a:rPr>
              <a:t>επομένως και η μετατροπή των αναλογικών αυτών σημάτων εισόδου σε αντίστοιχα αναλογικά σήματα εξόδου τα οποία θα επιτρέπουν στο βραχίονα να μεταβάλλει τους τέσεερις άξονες ΧΥ  του στις επιθυμητές γωνίες κίνησης.Για την ολοκλήρωση αυτόυ γραμμικού σχηματισμού χρησιμοποιήθηκε η συνάρηση </a:t>
            </a:r>
            <a:r>
              <a:rPr lang="en-US" sz="1600" dirty="0">
                <a:latin typeface="Times New Roman" panose="02020603050405020304" pitchFamily="18" charset="0"/>
                <a:cs typeface="Times New Roman" panose="02020603050405020304" pitchFamily="18" charset="0"/>
              </a:rPr>
              <a:t>map</a:t>
            </a:r>
            <a:r>
              <a:rPr lang="el-GR"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p:txBody>
      </p:sp>
      <p:pic>
        <p:nvPicPr>
          <p:cNvPr id="4" name="Εικόνα 4">
            <a:extLst>
              <a:ext uri="{FF2B5EF4-FFF2-40B4-BE49-F238E27FC236}">
                <a16:creationId xmlns:a16="http://schemas.microsoft.com/office/drawing/2014/main" id="{6AC78F0E-A005-4B8B-9091-1A0B303227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8836" y="4725144"/>
            <a:ext cx="5906325" cy="1124107"/>
          </a:xfrm>
          <a:prstGeom prst="rect">
            <a:avLst/>
          </a:prstGeom>
        </p:spPr>
      </p:pic>
    </p:spTree>
    <p:extLst>
      <p:ext uri="{BB962C8B-B14F-4D97-AF65-F5344CB8AC3E}">
        <p14:creationId xmlns:p14="http://schemas.microsoft.com/office/powerpoint/2010/main" val="1093032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E5648-F848-4E71-AB97-163AFDFCDC58}"/>
              </a:ext>
            </a:extLst>
          </p:cNvPr>
          <p:cNvSpPr>
            <a:spLocks noGrp="1"/>
          </p:cNvSpPr>
          <p:nvPr>
            <p:ph type="title"/>
          </p:nvPr>
        </p:nvSpPr>
        <p:spPr>
          <a:xfrm>
            <a:off x="539552" y="836712"/>
            <a:ext cx="8064895" cy="1024148"/>
          </a:xfrm>
        </p:spPr>
        <p:style>
          <a:lnRef idx="1">
            <a:schemeClr val="accent2"/>
          </a:lnRef>
          <a:fillRef idx="2">
            <a:schemeClr val="accent2"/>
          </a:fillRef>
          <a:effectRef idx="1">
            <a:schemeClr val="accent2"/>
          </a:effectRef>
          <a:fontRef idx="minor">
            <a:schemeClr val="dk1"/>
          </a:fontRef>
        </p:style>
        <p:txBody>
          <a:bodyPr>
            <a:normAutofit/>
          </a:bodyPr>
          <a:lstStyle/>
          <a:p>
            <a:r>
              <a:rPr lang="el-GR" sz="2400" dirty="0"/>
              <a:t>Μεθοδολογια ενεργοποιησησ σειριακησ επικοινωνιασ μεσω </a:t>
            </a:r>
            <a:r>
              <a:rPr lang="en-US" sz="2400" dirty="0" err="1"/>
              <a:t>usb</a:t>
            </a:r>
            <a:endParaRPr lang="en-US" sz="2400" dirty="0"/>
          </a:p>
        </p:txBody>
      </p:sp>
      <p:pic>
        <p:nvPicPr>
          <p:cNvPr id="4" name="Content Placeholder 3">
            <a:extLst>
              <a:ext uri="{FF2B5EF4-FFF2-40B4-BE49-F238E27FC236}">
                <a16:creationId xmlns:a16="http://schemas.microsoft.com/office/drawing/2014/main" id="{40A87EDC-A2A2-4955-9D93-F31F9E2BAB3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3375" y="4208222"/>
            <a:ext cx="5937250" cy="1984689"/>
          </a:xfrm>
          <a:prstGeom prst="rect">
            <a:avLst/>
          </a:prstGeom>
        </p:spPr>
      </p:pic>
      <p:sp>
        <p:nvSpPr>
          <p:cNvPr id="3" name="TextBox 2">
            <a:extLst>
              <a:ext uri="{FF2B5EF4-FFF2-40B4-BE49-F238E27FC236}">
                <a16:creationId xmlns:a16="http://schemas.microsoft.com/office/drawing/2014/main" id="{CB14521A-81DC-4781-9773-4E1E9A54003E}"/>
              </a:ext>
            </a:extLst>
          </p:cNvPr>
          <p:cNvSpPr txBox="1"/>
          <p:nvPr/>
        </p:nvSpPr>
        <p:spPr>
          <a:xfrm>
            <a:off x="1043608" y="2694982"/>
            <a:ext cx="7056784" cy="1077218"/>
          </a:xfrm>
          <a:prstGeom prst="rect">
            <a:avLst/>
          </a:prstGeom>
          <a:noFill/>
        </p:spPr>
        <p:txBody>
          <a:bodyPr wrap="square" rtlCol="0">
            <a:spAutoFit/>
          </a:bodyPr>
          <a:lstStyle/>
          <a:p>
            <a:r>
              <a:rPr lang="el-GR" sz="1600" dirty="0"/>
              <a:t>Για να υλοποιήσουμε την τελική  επικοινωνία του βραχίονα με το τερματικό του ηλεκτρονικού υπολογιστή χρειάστηκε να ενεργοποιήσουμε</a:t>
            </a:r>
            <a:r>
              <a:rPr lang="en-US" sz="1600" dirty="0"/>
              <a:t> </a:t>
            </a:r>
            <a:r>
              <a:rPr lang="el-GR" sz="1600" dirty="0"/>
              <a:t>αρχικά το κανάλι της συνεδρίας και να ορίσουμε τις λοιπές παραμέτρους για την ολοκλήρωση της μετάδοσης μέσω της σειριακής θύρας  </a:t>
            </a:r>
            <a:r>
              <a:rPr lang="en-US" sz="1600" dirty="0"/>
              <a:t>USB</a:t>
            </a:r>
            <a:r>
              <a:rPr lang="el-GR" sz="1600" dirty="0"/>
              <a:t>.</a:t>
            </a:r>
            <a:endParaRPr lang="en-US" sz="1600" dirty="0"/>
          </a:p>
        </p:txBody>
      </p:sp>
    </p:spTree>
    <p:extLst>
      <p:ext uri="{BB962C8B-B14F-4D97-AF65-F5344CB8AC3E}">
        <p14:creationId xmlns:p14="http://schemas.microsoft.com/office/powerpoint/2010/main" val="3904311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4A7E7-D1D0-4483-8F8A-2C48E626A450}"/>
              </a:ext>
            </a:extLst>
          </p:cNvPr>
          <p:cNvSpPr>
            <a:spLocks noGrp="1"/>
          </p:cNvSpPr>
          <p:nvPr>
            <p:ph type="title"/>
          </p:nvPr>
        </p:nvSpPr>
        <p:spPr>
          <a:xfrm>
            <a:off x="539552" y="370332"/>
            <a:ext cx="7704855" cy="1188720"/>
          </a:xfrm>
        </p:spPr>
        <p:style>
          <a:lnRef idx="1">
            <a:schemeClr val="accent2"/>
          </a:lnRef>
          <a:fillRef idx="2">
            <a:schemeClr val="accent2"/>
          </a:fillRef>
          <a:effectRef idx="1">
            <a:schemeClr val="accent2"/>
          </a:effectRef>
          <a:fontRef idx="minor">
            <a:schemeClr val="dk1"/>
          </a:fontRef>
        </p:style>
        <p:txBody>
          <a:bodyPr>
            <a:normAutofit/>
          </a:bodyPr>
          <a:lstStyle/>
          <a:p>
            <a:r>
              <a:rPr lang="el-GR" dirty="0">
                <a:latin typeface="Times New Roman" panose="02020603050405020304" pitchFamily="18" charset="0"/>
                <a:cs typeface="Times New Roman" panose="02020603050405020304" pitchFamily="18" charset="0"/>
              </a:rPr>
              <a:t>Ελεγχοσ ορθοτητασ εντολων εισοδου  ρομποτικο βραχιονα</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D73BD87-C4A4-4A19-800E-022E853134AB}"/>
              </a:ext>
            </a:extLst>
          </p:cNvPr>
          <p:cNvSpPr>
            <a:spLocks noGrp="1"/>
          </p:cNvSpPr>
          <p:nvPr>
            <p:ph idx="1"/>
          </p:nvPr>
        </p:nvSpPr>
        <p:spPr>
          <a:xfrm>
            <a:off x="539552" y="1878008"/>
            <a:ext cx="6716216" cy="3101983"/>
          </a:xfrm>
        </p:spPr>
        <p:txBody>
          <a:bodyPr>
            <a:normAutofit/>
          </a:bodyPr>
          <a:lstStyle/>
          <a:p>
            <a:pPr marL="0" indent="0" algn="just">
              <a:buNone/>
            </a:pPr>
            <a:r>
              <a:rPr lang="el-GR" sz="1600" dirty="0">
                <a:latin typeface="Times New Roman" panose="02020603050405020304" pitchFamily="18" charset="0"/>
                <a:cs typeface="Times New Roman" panose="02020603050405020304" pitchFamily="18" charset="0"/>
              </a:rPr>
              <a:t>Καθώς μια εφαρμογή ρομποτικού χειρισμού επιτελεί λειτουργίές ακριβείας,ακριβής θα πρέπει να είναι και εισαγωγή δεδομένων σε αυτή ουτοσώστε να μειωθεί η πιθανότητα σφάλαματος όπως ακριβώς επιδιώκεται και στις εφαρμογές βιομηχανίας.Απόπειρα κατά την υλοποίηση του </a:t>
            </a:r>
            <a:r>
              <a:rPr lang="en-US" sz="1600" dirty="0">
                <a:latin typeface="Times New Roman" panose="02020603050405020304" pitchFamily="18" charset="0"/>
                <a:cs typeface="Times New Roman" panose="02020603050405020304" pitchFamily="18" charset="0"/>
              </a:rPr>
              <a:t>project</a:t>
            </a:r>
            <a:r>
              <a:rPr lang="el-GR" sz="1600" dirty="0">
                <a:latin typeface="Times New Roman" panose="02020603050405020304" pitchFamily="18" charset="0"/>
                <a:cs typeface="Times New Roman" panose="02020603050405020304" pitchFamily="18" charset="0"/>
              </a:rPr>
              <a:t> ήταν η δημιουργία κώδικα φιλτραρίσματος των εντολών που εισάγει ο χρήστης απο το  τερματικό κατα την λειτουργία εκτέλεσης μεσω σειριακής θύρας.</a:t>
            </a:r>
            <a:endParaRPr lang="en-US" sz="16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95C95F70-4C28-45BA-A53C-A2D5656E18A3}"/>
              </a:ext>
            </a:extLst>
          </p:cNvPr>
          <p:cNvPicPr>
            <a:picLocks noChangeAspect="1"/>
          </p:cNvPicPr>
          <p:nvPr/>
        </p:nvPicPr>
        <p:blipFill rotWithShape="1">
          <a:blip r:embed="rId2"/>
          <a:srcRect t="5437" b="7111"/>
          <a:stretch/>
        </p:blipFill>
        <p:spPr>
          <a:xfrm>
            <a:off x="323529" y="4006769"/>
            <a:ext cx="4752528" cy="934399"/>
          </a:xfrm>
          <a:prstGeom prst="rect">
            <a:avLst/>
          </a:prstGeom>
        </p:spPr>
      </p:pic>
      <p:pic>
        <p:nvPicPr>
          <p:cNvPr id="7" name="Picture 6">
            <a:extLst>
              <a:ext uri="{FF2B5EF4-FFF2-40B4-BE49-F238E27FC236}">
                <a16:creationId xmlns:a16="http://schemas.microsoft.com/office/drawing/2014/main" id="{BE51E394-C79A-47E8-A430-422CFEA88C5C}"/>
              </a:ext>
            </a:extLst>
          </p:cNvPr>
          <p:cNvPicPr>
            <a:picLocks noChangeAspect="1"/>
          </p:cNvPicPr>
          <p:nvPr/>
        </p:nvPicPr>
        <p:blipFill rotWithShape="1">
          <a:blip r:embed="rId3"/>
          <a:srcRect t="4903" r="9589" b="9835"/>
          <a:stretch/>
        </p:blipFill>
        <p:spPr>
          <a:xfrm>
            <a:off x="323529" y="5085184"/>
            <a:ext cx="4752528" cy="1010373"/>
          </a:xfrm>
          <a:prstGeom prst="rect">
            <a:avLst/>
          </a:prstGeom>
        </p:spPr>
      </p:pic>
      <p:pic>
        <p:nvPicPr>
          <p:cNvPr id="9" name="Picture 8">
            <a:extLst>
              <a:ext uri="{FF2B5EF4-FFF2-40B4-BE49-F238E27FC236}">
                <a16:creationId xmlns:a16="http://schemas.microsoft.com/office/drawing/2014/main" id="{1815ECF0-0AB4-4FA3-8C7B-3FF9DBD1F1D8}"/>
              </a:ext>
            </a:extLst>
          </p:cNvPr>
          <p:cNvPicPr>
            <a:picLocks noChangeAspect="1"/>
          </p:cNvPicPr>
          <p:nvPr/>
        </p:nvPicPr>
        <p:blipFill rotWithShape="1">
          <a:blip r:embed="rId4"/>
          <a:srcRect t="2728" r="8183" b="3105"/>
          <a:stretch/>
        </p:blipFill>
        <p:spPr>
          <a:xfrm>
            <a:off x="5440819" y="4269528"/>
            <a:ext cx="3629898" cy="1296144"/>
          </a:xfrm>
          <a:prstGeom prst="rect">
            <a:avLst/>
          </a:prstGeom>
        </p:spPr>
      </p:pic>
    </p:spTree>
    <p:extLst>
      <p:ext uri="{BB962C8B-B14F-4D97-AF65-F5344CB8AC3E}">
        <p14:creationId xmlns:p14="http://schemas.microsoft.com/office/powerpoint/2010/main" val="1510584931"/>
      </p:ext>
    </p:extLst>
  </p:cSld>
  <p:clrMapOvr>
    <a:masterClrMapping/>
  </p:clrMapOvr>
</p:sld>
</file>

<file path=ppt/theme/theme1.xml><?xml version="1.0" encoding="utf-8"?>
<a:theme xmlns:a="http://schemas.openxmlformats.org/drawingml/2006/main" name="Parcel">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Facet</Template>
  <TotalTime>1967</TotalTime>
  <Words>696</Words>
  <Application>Microsoft Office PowerPoint</Application>
  <PresentationFormat>On-screen Show (4:3)</PresentationFormat>
  <Paragraphs>53</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Corbel</vt:lpstr>
      <vt:lpstr>Gill Sans MT</vt:lpstr>
      <vt:lpstr>Times New Roman</vt:lpstr>
      <vt:lpstr>Parcel</vt:lpstr>
      <vt:lpstr>PowerPoint Presentation</vt:lpstr>
      <vt:lpstr>Στόχος της εργασίας</vt:lpstr>
      <vt:lpstr>Yλικα που χρησιμοποιήθηκαν για την Κατασκευή</vt:lpstr>
      <vt:lpstr>Λειτουργίες και Κίνηση</vt:lpstr>
      <vt:lpstr>Προγραμματισμόσ βραχιονα</vt:lpstr>
      <vt:lpstr>Επιλογη αναλογικου και ψηφιακου χειρισμου</vt:lpstr>
      <vt:lpstr>Mεθοδολογια για τον χειρισμο αναλογικήσ εισοδου</vt:lpstr>
      <vt:lpstr>Μεθοδολογια ενεργοποιησησ σειριακησ επικοινωνιασ μεσω usb</vt:lpstr>
      <vt:lpstr>Ελεγχοσ ορθοτητασ εντολων εισοδου  ρομποτικο βραχιονα</vt:lpstr>
      <vt:lpstr>Εφαρμογές και Προοπτικές Ανάπτυξης</vt:lpstr>
      <vt:lpstr>Προβλήματα και Λύσεις</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4DOF Ρομποτικός βραχίονας με Arduino</dc:title>
  <dc:creator>Windows User</dc:creator>
  <cp:lastModifiedBy>Προβατίδης Αναστάσιος</cp:lastModifiedBy>
  <cp:revision>58</cp:revision>
  <dcterms:created xsi:type="dcterms:W3CDTF">2023-12-20T12:53:59Z</dcterms:created>
  <dcterms:modified xsi:type="dcterms:W3CDTF">2025-01-08T18:00:07Z</dcterms:modified>
</cp:coreProperties>
</file>