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Montserrat"/>
      <p:regular r:id="rId26"/>
      <p:bold r:id="rId27"/>
      <p:italic r:id="rId28"/>
      <p:boldItalic r:id="rId29"/>
    </p:embeddedFont>
    <p:embeddedFont>
      <p:font typeface="Lato"/>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ontserrat-regular.fntdata"/><Relationship Id="rId25" Type="http://schemas.openxmlformats.org/officeDocument/2006/relationships/slide" Target="slides/slide20.xml"/><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bold.fntdata"/><Relationship Id="rId30" Type="http://schemas.openxmlformats.org/officeDocument/2006/relationships/font" Target="fonts/Lato-regular.fntdata"/><Relationship Id="rId11" Type="http://schemas.openxmlformats.org/officeDocument/2006/relationships/slide" Target="slides/slide6.xml"/><Relationship Id="rId33" Type="http://schemas.openxmlformats.org/officeDocument/2006/relationships/font" Target="fonts/Lato-boldItalic.fntdata"/><Relationship Id="rId10" Type="http://schemas.openxmlformats.org/officeDocument/2006/relationships/slide" Target="slides/slide5.xml"/><Relationship Id="rId32"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a80e158fd6_0_3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a80e158fd6_0_3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a80e158fd6_0_3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a80e158fd6_0_3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ace54ad8d9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ace54ad8d9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a80e158fd6_0_36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a80e158fd6_0_36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a80e158fd6_0_3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a80e158fd6_0_3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a80e158fd6_0_36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a80e158fd6_0_36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a80e158fd6_0_3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a80e158fd6_0_3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a80e158fd6_0_36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a80e158fd6_0_36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a80e158fd6_0_3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a80e158fd6_0_3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a80e158fd6_0_3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a80e158fd6_0_3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a80e158fd6_0_28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a80e158fd6_0_28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a80e158fd6_0_3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2a80e158fd6_0_3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ace54ad8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ace54ad8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a80e158fd6_0_3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a80e158fd6_0_3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2a80e158fd6_0_28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2a80e158fd6_0_28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a80e158fd6_0_3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a80e158fd6_0_3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a80e158fd6_0_3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2a80e158fd6_0_3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a80e158fd6_0_3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a80e158fd6_0_35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2a80e158fd6_0_3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2a80e158fd6_0_3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rm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rm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rtl="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rtl="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lt1"/>
                </a:solidFill>
                <a:latin typeface="Lato"/>
                <a:ea typeface="Lato"/>
                <a:cs typeface="Lato"/>
                <a:sym typeface="Lato"/>
              </a:defRPr>
            </a:lvl1pPr>
            <a:lvl2pPr lvl="1" rtl="0" algn="r">
              <a:buNone/>
              <a:defRPr sz="1000">
                <a:solidFill>
                  <a:schemeClr val="lt1"/>
                </a:solidFill>
                <a:latin typeface="Lato"/>
                <a:ea typeface="Lato"/>
                <a:cs typeface="Lato"/>
                <a:sym typeface="Lato"/>
              </a:defRPr>
            </a:lvl2pPr>
            <a:lvl3pPr lvl="2" rtl="0" algn="r">
              <a:buNone/>
              <a:defRPr sz="1000">
                <a:solidFill>
                  <a:schemeClr val="lt1"/>
                </a:solidFill>
                <a:latin typeface="Lato"/>
                <a:ea typeface="Lato"/>
                <a:cs typeface="Lato"/>
                <a:sym typeface="Lato"/>
              </a:defRPr>
            </a:lvl3pPr>
            <a:lvl4pPr lvl="3" rtl="0" algn="r">
              <a:buNone/>
              <a:defRPr sz="1000">
                <a:solidFill>
                  <a:schemeClr val="lt1"/>
                </a:solidFill>
                <a:latin typeface="Lato"/>
                <a:ea typeface="Lato"/>
                <a:cs typeface="Lato"/>
                <a:sym typeface="Lato"/>
              </a:defRPr>
            </a:lvl4pPr>
            <a:lvl5pPr lvl="4" rtl="0" algn="r">
              <a:buNone/>
              <a:defRPr sz="1000">
                <a:solidFill>
                  <a:schemeClr val="lt1"/>
                </a:solidFill>
                <a:latin typeface="Lato"/>
                <a:ea typeface="Lato"/>
                <a:cs typeface="Lato"/>
                <a:sym typeface="Lato"/>
              </a:defRPr>
            </a:lvl5pPr>
            <a:lvl6pPr lvl="5" rtl="0" algn="r">
              <a:buNone/>
              <a:defRPr sz="1000">
                <a:solidFill>
                  <a:schemeClr val="lt1"/>
                </a:solidFill>
                <a:latin typeface="Lato"/>
                <a:ea typeface="Lato"/>
                <a:cs typeface="Lato"/>
                <a:sym typeface="Lato"/>
              </a:defRPr>
            </a:lvl6pPr>
            <a:lvl7pPr lvl="6" rtl="0" algn="r">
              <a:buNone/>
              <a:defRPr sz="1000">
                <a:solidFill>
                  <a:schemeClr val="lt1"/>
                </a:solidFill>
                <a:latin typeface="Lato"/>
                <a:ea typeface="Lato"/>
                <a:cs typeface="Lato"/>
                <a:sym typeface="Lato"/>
              </a:defRPr>
            </a:lvl7pPr>
            <a:lvl8pPr lvl="7" rtl="0" algn="r">
              <a:buNone/>
              <a:defRPr sz="1000">
                <a:solidFill>
                  <a:schemeClr val="lt1"/>
                </a:solidFill>
                <a:latin typeface="Lato"/>
                <a:ea typeface="Lato"/>
                <a:cs typeface="Lato"/>
                <a:sym typeface="Lato"/>
              </a:defRPr>
            </a:lvl8pPr>
            <a:lvl9pPr lvl="8" rtl="0"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1578400"/>
            <a:ext cx="5017500" cy="15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Παιχνίδι των χρωμάτων</a:t>
            </a:r>
            <a:endParaRPr/>
          </a:p>
        </p:txBody>
      </p:sp>
      <p:sp>
        <p:nvSpPr>
          <p:cNvPr id="135" name="Google Shape;135;p13"/>
          <p:cNvSpPr txBox="1"/>
          <p:nvPr>
            <p:ph idx="1" type="subTitle"/>
          </p:nvPr>
        </p:nvSpPr>
        <p:spPr>
          <a:xfrm>
            <a:off x="5083950" y="3924925"/>
            <a:ext cx="3470700" cy="5061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l"/>
              <a:t>Δήμκαρος Γιάννης </a:t>
            </a:r>
            <a:endParaRPr/>
          </a:p>
          <a:p>
            <a:pPr indent="0" lvl="0" marL="0" rtl="0" algn="l">
              <a:spcBef>
                <a:spcPts val="0"/>
              </a:spcBef>
              <a:spcAft>
                <a:spcPts val="0"/>
              </a:spcAft>
              <a:buNone/>
            </a:pPr>
            <a:r>
              <a:rPr lang="el"/>
              <a:t>ΑΜ: 164656</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2"/>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Κώδικας για την εκκίνηση</a:t>
            </a:r>
            <a:endParaRPr/>
          </a:p>
        </p:txBody>
      </p:sp>
      <p:sp>
        <p:nvSpPr>
          <p:cNvPr id="193" name="Google Shape;193;p22"/>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94" name="Google Shape;194;p22"/>
          <p:cNvPicPr preferRelativeResize="0"/>
          <p:nvPr/>
        </p:nvPicPr>
        <p:blipFill>
          <a:blip r:embed="rId3">
            <a:alphaModFix/>
          </a:blip>
          <a:stretch>
            <a:fillRect/>
          </a:stretch>
        </p:blipFill>
        <p:spPr>
          <a:xfrm>
            <a:off x="0" y="1079150"/>
            <a:ext cx="9144000" cy="40643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3"/>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κώδικας για τις οδηγίες</a:t>
            </a:r>
            <a:endParaRPr/>
          </a:p>
        </p:txBody>
      </p:sp>
      <p:sp>
        <p:nvSpPr>
          <p:cNvPr id="200" name="Google Shape;200;p23"/>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1" name="Google Shape;201;p23"/>
          <p:cNvPicPr preferRelativeResize="0"/>
          <p:nvPr/>
        </p:nvPicPr>
        <p:blipFill>
          <a:blip r:embed="rId3">
            <a:alphaModFix/>
          </a:blip>
          <a:stretch>
            <a:fillRect/>
          </a:stretch>
        </p:blipFill>
        <p:spPr>
          <a:xfrm>
            <a:off x="0" y="1085775"/>
            <a:ext cx="9144000" cy="40577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4"/>
          <p:cNvSpPr txBox="1"/>
          <p:nvPr>
            <p:ph type="title"/>
          </p:nvPr>
        </p:nvSpPr>
        <p:spPr>
          <a:xfrm>
            <a:off x="1297500" y="68550"/>
            <a:ext cx="7038900" cy="526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Αλλαγές στον κώδικα</a:t>
            </a:r>
            <a:endParaRPr/>
          </a:p>
        </p:txBody>
      </p:sp>
      <p:sp>
        <p:nvSpPr>
          <p:cNvPr id="207" name="Google Shape;207;p24"/>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8" name="Google Shape;208;p24"/>
          <p:cNvPicPr preferRelativeResize="0"/>
          <p:nvPr/>
        </p:nvPicPr>
        <p:blipFill>
          <a:blip r:embed="rId3">
            <a:alphaModFix/>
          </a:blip>
          <a:stretch>
            <a:fillRect/>
          </a:stretch>
        </p:blipFill>
        <p:spPr>
          <a:xfrm>
            <a:off x="0" y="594750"/>
            <a:ext cx="9144000" cy="45487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5"/>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Αξιολόγηση της Εφαρ</a:t>
            </a:r>
            <a:r>
              <a:rPr lang="el" sz="2000"/>
              <a:t>μ</a:t>
            </a:r>
            <a:r>
              <a:rPr lang="el"/>
              <a:t>ογής</a:t>
            </a:r>
            <a:endParaRPr/>
          </a:p>
        </p:txBody>
      </p:sp>
      <p:sp>
        <p:nvSpPr>
          <p:cNvPr id="214" name="Google Shape;214;p25"/>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Για την αξιολόγηση της εφαρμογής δημιουργήθηκε ένα ερωτηματολόγιο το οποίο αποτελούνταν απο 19 ερωτήσεις.</a:t>
            </a:r>
            <a:endParaRPr/>
          </a:p>
          <a:p>
            <a:pPr indent="-311150" lvl="0" marL="457200" rtl="0" algn="l">
              <a:spcBef>
                <a:spcPts val="1200"/>
              </a:spcBef>
              <a:spcAft>
                <a:spcPts val="0"/>
              </a:spcAft>
              <a:buSzPts val="1300"/>
              <a:buChar char="●"/>
            </a:pPr>
            <a:r>
              <a:rPr lang="el"/>
              <a:t>Οι 2 </a:t>
            </a:r>
            <a:r>
              <a:rPr lang="el"/>
              <a:t>από</a:t>
            </a:r>
            <a:r>
              <a:rPr lang="el"/>
              <a:t> αυτές για το φύλλο και ηλικία.</a:t>
            </a:r>
            <a:endParaRPr/>
          </a:p>
          <a:p>
            <a:pPr indent="-311150" lvl="0" marL="457200" rtl="0" algn="l">
              <a:spcBef>
                <a:spcPts val="0"/>
              </a:spcBef>
              <a:spcAft>
                <a:spcPts val="0"/>
              </a:spcAft>
              <a:buSzPts val="1300"/>
              <a:buChar char="●"/>
            </a:pPr>
            <a:r>
              <a:rPr lang="el"/>
              <a:t>Οι 3 για την αποδοτικότητα της εφαρμογής.</a:t>
            </a:r>
            <a:endParaRPr/>
          </a:p>
          <a:p>
            <a:pPr indent="-311150" lvl="0" marL="457200" rtl="0" algn="l">
              <a:spcBef>
                <a:spcPts val="0"/>
              </a:spcBef>
              <a:spcAft>
                <a:spcPts val="0"/>
              </a:spcAft>
              <a:buSzPts val="1300"/>
              <a:buChar char="●"/>
            </a:pPr>
            <a:r>
              <a:rPr lang="el"/>
              <a:t>Οι 3 για την ευχρηστία της εφαρμογής.</a:t>
            </a:r>
            <a:endParaRPr/>
          </a:p>
          <a:p>
            <a:pPr indent="-311150" lvl="0" marL="457200" rtl="0" algn="l">
              <a:spcBef>
                <a:spcPts val="0"/>
              </a:spcBef>
              <a:spcAft>
                <a:spcPts val="0"/>
              </a:spcAft>
              <a:buSzPts val="1300"/>
              <a:buChar char="●"/>
            </a:pPr>
            <a:r>
              <a:rPr lang="el"/>
              <a:t>Οι 6 για την ευκολία μάθησης της εφαρμογής.</a:t>
            </a:r>
            <a:endParaRPr/>
          </a:p>
          <a:p>
            <a:pPr indent="-311150" lvl="0" marL="457200" rtl="0" algn="l">
              <a:spcBef>
                <a:spcPts val="0"/>
              </a:spcBef>
              <a:spcAft>
                <a:spcPts val="0"/>
              </a:spcAft>
              <a:buSzPts val="1300"/>
              <a:buChar char="●"/>
            </a:pPr>
            <a:r>
              <a:rPr lang="el"/>
              <a:t>Οι 5 για το πόσο διασκεδαστική ηταν η εφαρμογή.</a:t>
            </a:r>
            <a:endParaRPr/>
          </a:p>
          <a:p>
            <a:pPr indent="0" lvl="0" marL="457200" rtl="0" algn="l">
              <a:spcBef>
                <a:spcPts val="1200"/>
              </a:spcBef>
              <a:spcAft>
                <a:spcPts val="0"/>
              </a:spcAft>
              <a:buNone/>
            </a:pPr>
            <a:r>
              <a:t/>
            </a:r>
            <a:endParaRPr/>
          </a:p>
          <a:p>
            <a:pPr indent="0" lvl="0" marL="457200" rtl="0" algn="l">
              <a:spcBef>
                <a:spcPts val="1200"/>
              </a:spcBef>
              <a:spcAft>
                <a:spcPts val="1200"/>
              </a:spcAft>
              <a:buNone/>
            </a:pPr>
            <a:r>
              <a:rPr lang="el"/>
              <a:t>Παρακάτω θα δούμε κάποια διαγράμματα.</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6"/>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Διαγρά</a:t>
            </a:r>
            <a:r>
              <a:rPr lang="el" sz="2100"/>
              <a:t>μμ</a:t>
            </a:r>
            <a:r>
              <a:rPr lang="el"/>
              <a:t>ατα πίτας για την ηλικία και το φύλλο </a:t>
            </a:r>
            <a:endParaRPr/>
          </a:p>
        </p:txBody>
      </p:sp>
      <p:sp>
        <p:nvSpPr>
          <p:cNvPr id="220" name="Google Shape;220;p26"/>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a:t>Το ερωτηματολόγιο </a:t>
            </a:r>
            <a:r>
              <a:rPr lang="el"/>
              <a:t>συμπληρωθηκε</a:t>
            </a:r>
            <a:r>
              <a:rPr lang="el"/>
              <a:t> απο 13 άτομα διαφόρων ηλικιών και φύλλου.</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7"/>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226" name="Google Shape;226;p27"/>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7" name="Google Shape;227;p27" title="Γράφημα"/>
          <p:cNvPicPr preferRelativeResize="0"/>
          <p:nvPr/>
        </p:nvPicPr>
        <p:blipFill>
          <a:blip r:embed="rId3">
            <a:alphaModFix/>
          </a:blip>
          <a:stretch>
            <a:fillRect/>
          </a:stretch>
        </p:blipFill>
        <p:spPr>
          <a:xfrm>
            <a:off x="0" y="0"/>
            <a:ext cx="9143999"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8"/>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233" name="Google Shape;233;p28"/>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34" name="Google Shape;234;p28" title="Γράφημα"/>
          <p:cNvPicPr preferRelativeResize="0"/>
          <p:nvPr/>
        </p:nvPicPr>
        <p:blipFill>
          <a:blip r:embed="rId3">
            <a:alphaModFix/>
          </a:blip>
          <a:stretch>
            <a:fillRect/>
          </a:stretch>
        </p:blipFill>
        <p:spPr>
          <a:xfrm>
            <a:off x="0" y="0"/>
            <a:ext cx="9144000" cy="51434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9"/>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Αραχνοειδές διάγρα</a:t>
            </a:r>
            <a:r>
              <a:rPr lang="el" sz="2000"/>
              <a:t>μμα</a:t>
            </a:r>
            <a:endParaRPr/>
          </a:p>
        </p:txBody>
      </p:sp>
      <p:sp>
        <p:nvSpPr>
          <p:cNvPr id="240" name="Google Shape;240;p29"/>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Αυτό το διάγραμμα μετράει σε ποσοστό 4 κατηγορίες.</a:t>
            </a:r>
            <a:endParaRPr/>
          </a:p>
          <a:p>
            <a:pPr indent="-311150" lvl="0" marL="457200" rtl="0" algn="l">
              <a:spcBef>
                <a:spcPts val="1200"/>
              </a:spcBef>
              <a:spcAft>
                <a:spcPts val="0"/>
              </a:spcAft>
              <a:buSzPts val="1300"/>
              <a:buChar char="●"/>
            </a:pPr>
            <a:r>
              <a:rPr lang="el"/>
              <a:t>Αποδοτικότητα </a:t>
            </a:r>
            <a:endParaRPr/>
          </a:p>
          <a:p>
            <a:pPr indent="-311150" lvl="0" marL="457200" rtl="0" algn="l">
              <a:spcBef>
                <a:spcPts val="0"/>
              </a:spcBef>
              <a:spcAft>
                <a:spcPts val="0"/>
              </a:spcAft>
              <a:buSzPts val="1300"/>
              <a:buChar char="●"/>
            </a:pPr>
            <a:r>
              <a:rPr lang="el"/>
              <a:t>Ευκολία Χρήσης</a:t>
            </a:r>
            <a:endParaRPr/>
          </a:p>
          <a:p>
            <a:pPr indent="-311150" lvl="0" marL="457200" rtl="0" algn="l">
              <a:spcBef>
                <a:spcPts val="0"/>
              </a:spcBef>
              <a:spcAft>
                <a:spcPts val="0"/>
              </a:spcAft>
              <a:buSzPts val="1300"/>
              <a:buChar char="●"/>
            </a:pPr>
            <a:r>
              <a:rPr lang="el"/>
              <a:t>Ευκολία Μάθησης</a:t>
            </a:r>
            <a:endParaRPr/>
          </a:p>
          <a:p>
            <a:pPr indent="-311150" lvl="0" marL="457200" rtl="0" algn="l">
              <a:spcBef>
                <a:spcPts val="0"/>
              </a:spcBef>
              <a:spcAft>
                <a:spcPts val="0"/>
              </a:spcAft>
              <a:buSzPts val="1300"/>
              <a:buChar char="●"/>
            </a:pPr>
            <a:r>
              <a:rPr lang="el"/>
              <a:t>Ικανοποίηση</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0"/>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246" name="Google Shape;246;p30"/>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47" name="Google Shape;247;p30" title="Γράφημα"/>
          <p:cNvPicPr preferRelativeResize="0"/>
          <p:nvPr/>
        </p:nvPicPr>
        <p:blipFill>
          <a:blip r:embed="rId3">
            <a:alphaModFix/>
          </a:blip>
          <a:stretch>
            <a:fillRect/>
          </a:stretch>
        </p:blipFill>
        <p:spPr>
          <a:xfrm>
            <a:off x="0" y="0"/>
            <a:ext cx="9144003" cy="51434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1"/>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Εν κατακλείδι</a:t>
            </a:r>
            <a:endParaRPr/>
          </a:p>
        </p:txBody>
      </p:sp>
      <p:sp>
        <p:nvSpPr>
          <p:cNvPr id="253" name="Google Shape;253;p31"/>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a:t>Οι απτικές διεπαφές στο μέλλον πιστεύω θα μας προσφέρουν πολλά </a:t>
            </a:r>
            <a:r>
              <a:rPr lang="el"/>
              <a:t>πράγματα ειδικά σε άτομα που χρησιμοποιούν την αφή σε μεγαλυτερο βαθμο λόγω προβλημάτων όρασης</a:t>
            </a:r>
            <a:r>
              <a:rPr lang="el"/>
              <a:t>, καθώς  η μελέτη εφαρμογών βρίσκεται ακόμα σε πρώιμο στάδιο.Στο μέλλον ίσως θα μπορούμε να αισθανθούμε αγαπημένα μας πρόσωπα πέρα από το να τους μιλήσουμε μέσω τηλεφώνου ή άλλων μέσων κοινωνικής δικτύωσης.</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4"/>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Εισαγωγή</a:t>
            </a:r>
            <a:endParaRPr/>
          </a:p>
        </p:txBody>
      </p:sp>
      <p:sp>
        <p:nvSpPr>
          <p:cNvPr id="141" name="Google Shape;141;p14"/>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a:t>Η παρούσα εργασία εκπονήθηκε στα πλαίσια του μαθήματος Απτικές Διεπαφές,και σκοπός της ήταν η δημιουργία μιας εφαρμογής-παιχνιδιού για άτομα με προβλήματα όρασης.Η εφαρμογή αυτή χρησιμοποιεί την αίσθηση της αφής υπό την μορφή δονήσεων, οι οποίες με την σειρά τους αντιστοιχούν στα εκάστοτε χρώματα.Σκοπός του χρήστη είναι να μάθει να ξεχωρίζει τα χρώματα από  τις δονήσεις τους και πατώντας το κουμπί εκκίνησης θα </a:t>
            </a:r>
            <a:r>
              <a:rPr lang="el"/>
              <a:t>αναπαράγεται ένα</a:t>
            </a:r>
            <a:r>
              <a:rPr lang="el"/>
              <a:t> τυχαίο πρότυπο δόνησης,έτσι ώστε  να πρέπει να βρει το εκάστοτε χρώμα βάση της δόνησης του.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2"/>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Σας ευχαριστώ για την προσοχή</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15"/>
          <p:cNvPicPr preferRelativeResize="0"/>
          <p:nvPr/>
        </p:nvPicPr>
        <p:blipFill>
          <a:blip r:embed="rId3">
            <a:alphaModFix/>
          </a:blip>
          <a:stretch>
            <a:fillRect/>
          </a:stretch>
        </p:blipFill>
        <p:spPr>
          <a:xfrm>
            <a:off x="3482825" y="152400"/>
            <a:ext cx="2184301" cy="4851901"/>
          </a:xfrm>
          <a:prstGeom prst="rect">
            <a:avLst/>
          </a:prstGeom>
          <a:noFill/>
          <a:ln>
            <a:noFill/>
          </a:ln>
        </p:spPr>
      </p:pic>
      <p:sp>
        <p:nvSpPr>
          <p:cNvPr id="147" name="Google Shape;147;p15"/>
          <p:cNvSpPr txBox="1"/>
          <p:nvPr/>
        </p:nvSpPr>
        <p:spPr>
          <a:xfrm>
            <a:off x="1532425" y="601375"/>
            <a:ext cx="1486800" cy="90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l" sz="1300">
                <a:solidFill>
                  <a:schemeClr val="lt1"/>
                </a:solidFill>
                <a:latin typeface="Lato"/>
                <a:ea typeface="Lato"/>
                <a:cs typeface="Lato"/>
                <a:sym typeface="Lato"/>
              </a:rPr>
              <a:t>Το UI της εφαρμογής.</a:t>
            </a:r>
            <a:endParaRPr sz="1300">
              <a:solidFill>
                <a:schemeClr val="lt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6"/>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Γενικές πληροφορίες για των κώδικα της </a:t>
            </a:r>
            <a:r>
              <a:rPr lang="el"/>
              <a:t>εφαρ</a:t>
            </a:r>
            <a:r>
              <a:rPr lang="el" sz="2000"/>
              <a:t>μ</a:t>
            </a:r>
            <a:r>
              <a:rPr lang="el"/>
              <a:t>ογής </a:t>
            </a:r>
            <a:endParaRPr/>
          </a:p>
        </p:txBody>
      </p:sp>
      <p:sp>
        <p:nvSpPr>
          <p:cNvPr id="153" name="Google Shape;153;p16"/>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a:t>Η εργασία είναι για android κινητά και ο κώδικας υλοποιήθηκε σε ένα περιβάλλον το οποίο λέγεται android studio.Η γλώσσα που χρησιμοποιήθηκε είναι κυρίως η java και για την διεπαφή xml.</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7"/>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Δυσκολίες κατά την κατασκευή της εφαρ</a:t>
            </a:r>
            <a:r>
              <a:rPr lang="el" sz="2100"/>
              <a:t>μ</a:t>
            </a:r>
            <a:r>
              <a:rPr lang="el"/>
              <a:t>ογής</a:t>
            </a:r>
            <a:endParaRPr/>
          </a:p>
        </p:txBody>
      </p:sp>
      <p:sp>
        <p:nvSpPr>
          <p:cNvPr id="159" name="Google Shape;159;p17"/>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AutoNum type="arabicPeriod"/>
            </a:pPr>
            <a:r>
              <a:rPr lang="el"/>
              <a:t>Εύρεση αντιστοιχίας προτύπων δόνησης-χρωμάτων</a:t>
            </a:r>
            <a:endParaRPr/>
          </a:p>
          <a:p>
            <a:pPr indent="-311150" lvl="0" marL="457200" rtl="0" algn="l">
              <a:spcBef>
                <a:spcPts val="0"/>
              </a:spcBef>
              <a:spcAft>
                <a:spcPts val="0"/>
              </a:spcAft>
              <a:buSzPts val="1300"/>
              <a:buAutoNum type="arabicPeriod"/>
            </a:pPr>
            <a:r>
              <a:rPr lang="el"/>
              <a:t>Δυσκολία υλοποίησης στον κώδικα της java</a:t>
            </a:r>
            <a:endParaRPr/>
          </a:p>
          <a:p>
            <a:pPr indent="0" lvl="0" marL="457200" rtl="0" algn="l">
              <a:spcBef>
                <a:spcPts val="1200"/>
              </a:spcBef>
              <a:spcAft>
                <a:spcPts val="0"/>
              </a:spcAft>
              <a:buNone/>
            </a:pPr>
            <a:r>
              <a:t/>
            </a:r>
            <a:endParaRPr/>
          </a:p>
          <a:p>
            <a:pPr indent="0" lvl="0" marL="457200" rtl="0" algn="l">
              <a:spcBef>
                <a:spcPts val="1200"/>
              </a:spcBef>
              <a:spcAft>
                <a:spcPts val="0"/>
              </a:spcAft>
              <a:buNone/>
            </a:pPr>
            <a:r>
              <a:t/>
            </a:r>
            <a:endParaRPr/>
          </a:p>
          <a:p>
            <a:pPr indent="0" lvl="0" marL="457200" rtl="0" algn="l">
              <a:spcBef>
                <a:spcPts val="1200"/>
              </a:spcBef>
              <a:spcAft>
                <a:spcPts val="0"/>
              </a:spcAft>
              <a:buNone/>
            </a:pPr>
            <a:r>
              <a:t/>
            </a:r>
            <a:endParaRPr/>
          </a:p>
          <a:p>
            <a:pPr indent="0" lvl="0" marL="0" rtl="0" algn="l">
              <a:spcBef>
                <a:spcPts val="1200"/>
              </a:spcBef>
              <a:spcAft>
                <a:spcPts val="12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8"/>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Αρχικοποίηση των μεταβλητών</a:t>
            </a:r>
            <a:endParaRPr/>
          </a:p>
        </p:txBody>
      </p:sp>
      <p:sp>
        <p:nvSpPr>
          <p:cNvPr id="165" name="Google Shape;165;p18"/>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66" name="Google Shape;166;p18"/>
          <p:cNvPicPr preferRelativeResize="0"/>
          <p:nvPr/>
        </p:nvPicPr>
        <p:blipFill rotWithShape="1">
          <a:blip r:embed="rId3">
            <a:alphaModFix/>
          </a:blip>
          <a:srcRect b="3847" l="-431" r="0" t="-27963"/>
          <a:stretch/>
        </p:blipFill>
        <p:spPr>
          <a:xfrm>
            <a:off x="0" y="0"/>
            <a:ext cx="91440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9"/>
          <p:cNvSpPr txBox="1"/>
          <p:nvPr>
            <p:ph type="title"/>
          </p:nvPr>
        </p:nvSpPr>
        <p:spPr>
          <a:xfrm>
            <a:off x="1297500" y="393750"/>
            <a:ext cx="7038900" cy="914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Αρχικοποίηση των κου</a:t>
            </a:r>
            <a:r>
              <a:rPr lang="el" sz="2100"/>
              <a:t>μ</a:t>
            </a:r>
            <a:r>
              <a:rPr lang="el"/>
              <a:t>πιών και δη</a:t>
            </a:r>
            <a:r>
              <a:rPr lang="el" sz="2100"/>
              <a:t>μ</a:t>
            </a:r>
            <a:r>
              <a:rPr lang="el"/>
              <a:t>ιουργία</a:t>
            </a:r>
            <a:r>
              <a:rPr lang="el"/>
              <a:t> των δονήσεων</a:t>
            </a:r>
            <a:endParaRPr/>
          </a:p>
        </p:txBody>
      </p:sp>
      <p:sp>
        <p:nvSpPr>
          <p:cNvPr id="172" name="Google Shape;172;p19"/>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3" name="Google Shape;173;p19"/>
          <p:cNvPicPr preferRelativeResize="0"/>
          <p:nvPr/>
        </p:nvPicPr>
        <p:blipFill>
          <a:blip r:embed="rId3">
            <a:alphaModFix/>
          </a:blip>
          <a:stretch>
            <a:fillRect/>
          </a:stretch>
        </p:blipFill>
        <p:spPr>
          <a:xfrm>
            <a:off x="0" y="1019425"/>
            <a:ext cx="9144000" cy="4124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0"/>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Κώδικας για το κου</a:t>
            </a:r>
            <a:r>
              <a:rPr lang="el" sz="2000"/>
              <a:t>μ</a:t>
            </a:r>
            <a:r>
              <a:rPr lang="el"/>
              <a:t>πί 1/2</a:t>
            </a:r>
            <a:endParaRPr/>
          </a:p>
        </p:txBody>
      </p:sp>
      <p:sp>
        <p:nvSpPr>
          <p:cNvPr id="179" name="Google Shape;179;p20"/>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0" name="Google Shape;180;p20"/>
          <p:cNvPicPr preferRelativeResize="0"/>
          <p:nvPr/>
        </p:nvPicPr>
        <p:blipFill>
          <a:blip r:embed="rId3">
            <a:alphaModFix/>
          </a:blip>
          <a:stretch>
            <a:fillRect/>
          </a:stretch>
        </p:blipFill>
        <p:spPr>
          <a:xfrm>
            <a:off x="0" y="1072500"/>
            <a:ext cx="9144000" cy="4071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1"/>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a:t>Κώδικας για το κου</a:t>
            </a:r>
            <a:r>
              <a:rPr lang="el" sz="2000"/>
              <a:t>μ</a:t>
            </a:r>
            <a:r>
              <a:rPr lang="el"/>
              <a:t>πί 2/2</a:t>
            </a:r>
            <a:endParaRPr/>
          </a:p>
        </p:txBody>
      </p:sp>
      <p:sp>
        <p:nvSpPr>
          <p:cNvPr id="186" name="Google Shape;186;p21"/>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7" name="Google Shape;187;p21"/>
          <p:cNvPicPr preferRelativeResize="0"/>
          <p:nvPr/>
        </p:nvPicPr>
        <p:blipFill rotWithShape="1">
          <a:blip r:embed="rId3">
            <a:alphaModFix/>
          </a:blip>
          <a:srcRect b="0" l="0" r="0" t="-26550"/>
          <a:stretch/>
        </p:blipFill>
        <p:spPr>
          <a:xfrm>
            <a:off x="0" y="0"/>
            <a:ext cx="9144000"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