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7" autoAdjust="0"/>
    <p:restoredTop sz="94660"/>
  </p:normalViewPr>
  <p:slideViewPr>
    <p:cSldViewPr snapToGrid="0">
      <p:cViewPr varScale="1">
        <p:scale>
          <a:sx n="64" d="100"/>
          <a:sy n="64" d="100"/>
        </p:scale>
        <p:origin x="84" y="1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1-08T22:45:52.536" idx="1">
    <p:pos x="10" y="10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497BCB-EAAE-43C4-8895-6B47585C9479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5CB35F-EEDA-4165-9FB7-6878BB178E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356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6C4-C4D1-442E-9860-7FF439E519EF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D6E1-442B-4945-8973-6565E37FC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949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Τίτλος και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6C4-C4D1-442E-9860-7FF439E519EF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D6E1-442B-4945-8973-6565E37FC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981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Εισαγωγικά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6C4-C4D1-442E-9860-7FF439E519EF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D6E1-442B-4945-8973-6565E37FCBCC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97128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Κάρτα ονόματ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6C4-C4D1-442E-9860-7FF439E519EF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D6E1-442B-4945-8973-6565E37FC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7595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Κάρτα ονόματος με φρά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6C4-C4D1-442E-9860-7FF439E519EF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D6E1-442B-4945-8973-6565E37FCBCC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118421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ή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6C4-C4D1-442E-9860-7FF439E519EF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D6E1-442B-4945-8973-6565E37FC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7264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6C4-C4D1-442E-9860-7FF439E519EF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D6E1-442B-4945-8973-6565E37FC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0382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6C4-C4D1-442E-9860-7FF439E519EF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D6E1-442B-4945-8973-6565E37FC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39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6C4-C4D1-442E-9860-7FF439E519EF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D6E1-442B-4945-8973-6565E37FC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929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6C4-C4D1-442E-9860-7FF439E519EF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D6E1-442B-4945-8973-6565E37FC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649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6C4-C4D1-442E-9860-7FF439E519EF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D6E1-442B-4945-8973-6565E37FC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128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6C4-C4D1-442E-9860-7FF439E519EF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D6E1-442B-4945-8973-6565E37FC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343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6C4-C4D1-442E-9860-7FF439E519EF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D6E1-442B-4945-8973-6565E37FC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279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6C4-C4D1-442E-9860-7FF439E519EF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D6E1-442B-4945-8973-6565E37FC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708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6C4-C4D1-442E-9860-7FF439E519EF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D6E1-442B-4945-8973-6565E37FC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030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6C4-C4D1-442E-9860-7FF439E519EF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D6E1-442B-4945-8973-6565E37FC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813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0F6C4-C4D1-442E-9860-7FF439E519EF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207D6E1-442B-4945-8973-6565E37FC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56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840CD1F0-C469-FDFF-4B4D-BF8E0F2716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7303" y="105446"/>
            <a:ext cx="9120960" cy="2701721"/>
          </a:xfrm>
        </p:spPr>
        <p:txBody>
          <a:bodyPr/>
          <a:lstStyle/>
          <a:p>
            <a:pPr algn="ctr"/>
            <a:r>
              <a:rPr lang="en-US" sz="4800" dirty="0"/>
              <a:t>Edge detection</a:t>
            </a:r>
            <a:r>
              <a:rPr lang="el-GR" sz="4800" dirty="0"/>
              <a:t> σε κινητά τηλέφωνα</a:t>
            </a:r>
            <a:r>
              <a:rPr lang="en-US" sz="4800" dirty="0"/>
              <a:t> </a:t>
            </a:r>
            <a:r>
              <a:rPr lang="el-GR" sz="4800" dirty="0"/>
              <a:t>στο </a:t>
            </a:r>
            <a:r>
              <a:rPr lang="en-US" sz="4800" dirty="0"/>
              <a:t>Android Studio</a:t>
            </a:r>
            <a:r>
              <a:rPr lang="el-GR" sz="4800" dirty="0"/>
              <a:t> με ανάδραση την δόνηση</a:t>
            </a:r>
            <a:endParaRPr lang="en-US" sz="4800" dirty="0"/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C9F00F3F-A70A-062B-A3FF-D0CD8D7EBB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3761255"/>
            <a:ext cx="7766936" cy="1096899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l-GR" sz="2000" b="1" dirty="0">
                <a:solidFill>
                  <a:schemeClr val="tx1"/>
                </a:solidFill>
              </a:rPr>
              <a:t>Μάθημα: Απτικές Διεπαφές</a:t>
            </a:r>
          </a:p>
          <a:p>
            <a:pPr algn="l"/>
            <a:r>
              <a:rPr lang="el-GR" sz="2000" b="1" dirty="0">
                <a:solidFill>
                  <a:schemeClr val="tx1"/>
                </a:solidFill>
              </a:rPr>
              <a:t>Καθηγητής: Κοκκώνης Γεώργιος</a:t>
            </a:r>
          </a:p>
          <a:p>
            <a:pPr algn="l"/>
            <a:r>
              <a:rPr lang="el-GR" sz="2000" b="1" dirty="0">
                <a:solidFill>
                  <a:schemeClr val="tx1"/>
                </a:solidFill>
              </a:rPr>
              <a:t>Θεσσαλονίκη 2024</a:t>
            </a:r>
            <a:endParaRPr lang="en-US" sz="2000" b="1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384C8E-68BA-F809-519F-FBC881A4B5DA}"/>
              </a:ext>
            </a:extLst>
          </p:cNvPr>
          <p:cNvSpPr txBox="1"/>
          <p:nvPr/>
        </p:nvSpPr>
        <p:spPr>
          <a:xfrm>
            <a:off x="1507067" y="5334834"/>
            <a:ext cx="18775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dirty="0"/>
              <a:t>Κατσεησβίλη </a:t>
            </a:r>
          </a:p>
          <a:p>
            <a:r>
              <a:rPr lang="el-GR" sz="2000" dirty="0"/>
              <a:t>Βασίλης</a:t>
            </a:r>
          </a:p>
          <a:p>
            <a:r>
              <a:rPr lang="el-GR" sz="2000" dirty="0"/>
              <a:t>ΑΜ: 2019066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B26E6A-4968-EC93-72AA-CF61D25E28AB}"/>
              </a:ext>
            </a:extLst>
          </p:cNvPr>
          <p:cNvSpPr txBox="1"/>
          <p:nvPr/>
        </p:nvSpPr>
        <p:spPr>
          <a:xfrm>
            <a:off x="3384645" y="5319703"/>
            <a:ext cx="31607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dirty="0"/>
              <a:t>Ζερβόγλου  </a:t>
            </a:r>
          </a:p>
          <a:p>
            <a:r>
              <a:rPr lang="el-GR" sz="2000" dirty="0"/>
              <a:t>Δημήτριος Κωνσταντίνος</a:t>
            </a:r>
          </a:p>
          <a:p>
            <a:r>
              <a:rPr lang="el-GR" sz="2000" dirty="0"/>
              <a:t>ΑΜ: 20190</a:t>
            </a:r>
            <a:r>
              <a:rPr lang="en-US" sz="2000" dirty="0"/>
              <a:t>45</a:t>
            </a:r>
            <a:endParaRPr lang="el-GR" sz="2000" dirty="0"/>
          </a:p>
        </p:txBody>
      </p:sp>
    </p:spTree>
    <p:extLst>
      <p:ext uri="{BB962C8B-B14F-4D97-AF65-F5344CB8AC3E}">
        <p14:creationId xmlns:p14="http://schemas.microsoft.com/office/powerpoint/2010/main" val="3208258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6CDEA9-5030-A92F-1C08-A42A990B1901}"/>
              </a:ext>
            </a:extLst>
          </p:cNvPr>
          <p:cNvSpPr txBox="1"/>
          <p:nvPr/>
        </p:nvSpPr>
        <p:spPr>
          <a:xfrm>
            <a:off x="779489" y="2521059"/>
            <a:ext cx="10073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2F21DF-457A-8749-7C6B-63CB50FE5037}"/>
              </a:ext>
            </a:extLst>
          </p:cNvPr>
          <p:cNvSpPr txBox="1"/>
          <p:nvPr/>
        </p:nvSpPr>
        <p:spPr>
          <a:xfrm>
            <a:off x="779489" y="614596"/>
            <a:ext cx="98335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5400" dirty="0">
                <a:solidFill>
                  <a:schemeClr val="accent1"/>
                </a:solidFill>
              </a:rPr>
              <a:t>Κώδικας (2/4)</a:t>
            </a:r>
            <a:endParaRPr lang="en-US" sz="5400" dirty="0">
              <a:solidFill>
                <a:schemeClr val="accent1"/>
              </a:solidFill>
            </a:endParaRPr>
          </a:p>
        </p:txBody>
      </p:sp>
      <p:pic>
        <p:nvPicPr>
          <p:cNvPr id="3" name="Εικόνα 2">
            <a:extLst>
              <a:ext uri="{FF2B5EF4-FFF2-40B4-BE49-F238E27FC236}">
                <a16:creationId xmlns:a16="http://schemas.microsoft.com/office/drawing/2014/main" id="{03FE6545-70DA-2540-B851-EAB8AD7B37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343" y="1621721"/>
            <a:ext cx="8825693" cy="462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521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6CDEA9-5030-A92F-1C08-A42A990B1901}"/>
              </a:ext>
            </a:extLst>
          </p:cNvPr>
          <p:cNvSpPr txBox="1"/>
          <p:nvPr/>
        </p:nvSpPr>
        <p:spPr>
          <a:xfrm>
            <a:off x="779489" y="2521059"/>
            <a:ext cx="10073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2F21DF-457A-8749-7C6B-63CB50FE5037}"/>
              </a:ext>
            </a:extLst>
          </p:cNvPr>
          <p:cNvSpPr txBox="1"/>
          <p:nvPr/>
        </p:nvSpPr>
        <p:spPr>
          <a:xfrm>
            <a:off x="779489" y="614596"/>
            <a:ext cx="98335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5400" dirty="0">
                <a:solidFill>
                  <a:schemeClr val="accent1"/>
                </a:solidFill>
              </a:rPr>
              <a:t>Κώδικας (3/4)</a:t>
            </a:r>
            <a:endParaRPr lang="en-US" sz="5400" dirty="0">
              <a:solidFill>
                <a:schemeClr val="accent1"/>
              </a:solidFill>
            </a:endParaRPr>
          </a:p>
        </p:txBody>
      </p:sp>
      <p:pic>
        <p:nvPicPr>
          <p:cNvPr id="12" name="Εικόνα 11">
            <a:extLst>
              <a:ext uri="{FF2B5EF4-FFF2-40B4-BE49-F238E27FC236}">
                <a16:creationId xmlns:a16="http://schemas.microsoft.com/office/drawing/2014/main" id="{0757FE86-477D-2B6A-9303-F7D4A913A5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44" y="1537926"/>
            <a:ext cx="5285318" cy="5145313"/>
          </a:xfrm>
          <a:prstGeom prst="rect">
            <a:avLst/>
          </a:prstGeom>
        </p:spPr>
      </p:pic>
      <p:pic>
        <p:nvPicPr>
          <p:cNvPr id="14" name="Εικόνα 13">
            <a:extLst>
              <a:ext uri="{FF2B5EF4-FFF2-40B4-BE49-F238E27FC236}">
                <a16:creationId xmlns:a16="http://schemas.microsoft.com/office/drawing/2014/main" id="{F19B7C92-8CC2-0BAE-66DD-1F496F93B8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351" y="323900"/>
            <a:ext cx="6018314" cy="6359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330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6CDEA9-5030-A92F-1C08-A42A990B1901}"/>
              </a:ext>
            </a:extLst>
          </p:cNvPr>
          <p:cNvSpPr txBox="1"/>
          <p:nvPr/>
        </p:nvSpPr>
        <p:spPr>
          <a:xfrm>
            <a:off x="779489" y="2521059"/>
            <a:ext cx="10073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2F21DF-457A-8749-7C6B-63CB50FE5037}"/>
              </a:ext>
            </a:extLst>
          </p:cNvPr>
          <p:cNvSpPr txBox="1"/>
          <p:nvPr/>
        </p:nvSpPr>
        <p:spPr>
          <a:xfrm>
            <a:off x="779489" y="614596"/>
            <a:ext cx="98335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5400" dirty="0">
                <a:solidFill>
                  <a:schemeClr val="accent1"/>
                </a:solidFill>
              </a:rPr>
              <a:t>Κώδικας (4/4)</a:t>
            </a:r>
            <a:endParaRPr lang="en-US" sz="5400" dirty="0">
              <a:solidFill>
                <a:schemeClr val="accent1"/>
              </a:solidFill>
            </a:endParaRPr>
          </a:p>
        </p:txBody>
      </p:sp>
      <p:pic>
        <p:nvPicPr>
          <p:cNvPr id="3" name="Εικόνα 2">
            <a:extLst>
              <a:ext uri="{FF2B5EF4-FFF2-40B4-BE49-F238E27FC236}">
                <a16:creationId xmlns:a16="http://schemas.microsoft.com/office/drawing/2014/main" id="{D42A86BD-3B76-0D07-5A7F-7304F79300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227" y="1537926"/>
            <a:ext cx="7675412" cy="5142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9205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6CDEA9-5030-A92F-1C08-A42A990B1901}"/>
              </a:ext>
            </a:extLst>
          </p:cNvPr>
          <p:cNvSpPr txBox="1"/>
          <p:nvPr/>
        </p:nvSpPr>
        <p:spPr>
          <a:xfrm>
            <a:off x="779489" y="2742007"/>
            <a:ext cx="10073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/>
              <a:t>Ευχαριστώ για την προσοχή σας!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2F21DF-457A-8749-7C6B-63CB50FE5037}"/>
              </a:ext>
            </a:extLst>
          </p:cNvPr>
          <p:cNvSpPr txBox="1"/>
          <p:nvPr/>
        </p:nvSpPr>
        <p:spPr>
          <a:xfrm>
            <a:off x="779489" y="1010381"/>
            <a:ext cx="98335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5400" dirty="0">
                <a:solidFill>
                  <a:schemeClr val="accent1"/>
                </a:solidFill>
              </a:rPr>
              <a:t>Απορίες;</a:t>
            </a:r>
            <a:endParaRPr lang="en-US" sz="5400" dirty="0">
              <a:solidFill>
                <a:schemeClr val="accent1"/>
              </a:solidFill>
            </a:endParaRPr>
          </a:p>
        </p:txBody>
      </p:sp>
      <p:pic>
        <p:nvPicPr>
          <p:cNvPr id="6" name="Εικόνα 5">
            <a:extLst>
              <a:ext uri="{FF2B5EF4-FFF2-40B4-BE49-F238E27FC236}">
                <a16:creationId xmlns:a16="http://schemas.microsoft.com/office/drawing/2014/main" id="{7802BE95-BAD1-6770-2FF9-3D4BAD7145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288" y="3937837"/>
            <a:ext cx="2986622" cy="238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112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BF8D11D7-832C-F1A7-09C2-7EC2914334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7224" y="0"/>
            <a:ext cx="7766936" cy="1646302"/>
          </a:xfrm>
        </p:spPr>
        <p:txBody>
          <a:bodyPr/>
          <a:lstStyle/>
          <a:p>
            <a:pPr algn="l"/>
            <a:r>
              <a:rPr lang="el-GR" dirty="0"/>
              <a:t>Περιεχόμενα</a:t>
            </a:r>
            <a:endParaRPr lang="en-US" dirty="0"/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F1FAD0A6-1D4C-907A-F97A-ACF382B97E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7224" y="2072131"/>
            <a:ext cx="7766936" cy="3848984"/>
          </a:xfrm>
        </p:spPr>
        <p:txBody>
          <a:bodyPr>
            <a:norm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l-GR" sz="2800" dirty="0">
                <a:solidFill>
                  <a:schemeClr val="tx1"/>
                </a:solidFill>
              </a:rPr>
              <a:t>Χρήση της εφαρμογής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l-GR" sz="2800" dirty="0">
                <a:solidFill>
                  <a:schemeClr val="tx1"/>
                </a:solidFill>
              </a:rPr>
              <a:t>Τρόπος λειτουργίας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l-GR" sz="2800" dirty="0">
                <a:solidFill>
                  <a:schemeClr val="tx1"/>
                </a:solidFill>
              </a:rPr>
              <a:t>Τρόπος κατασκευής</a:t>
            </a:r>
            <a:endParaRPr lang="en-US" sz="2800" dirty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l-GR" sz="2800" dirty="0">
                <a:solidFill>
                  <a:schemeClr val="tx1"/>
                </a:solidFill>
              </a:rPr>
              <a:t>Στιγμιότυπα της εφαρμογής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l-GR" sz="2800" dirty="0">
                <a:solidFill>
                  <a:schemeClr val="tx1"/>
                </a:solidFill>
              </a:rPr>
              <a:t>Κώδικας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257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6CDEA9-5030-A92F-1C08-A42A990B1901}"/>
              </a:ext>
            </a:extLst>
          </p:cNvPr>
          <p:cNvSpPr txBox="1"/>
          <p:nvPr/>
        </p:nvSpPr>
        <p:spPr>
          <a:xfrm>
            <a:off x="779489" y="2521059"/>
            <a:ext cx="1007339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/>
              <a:t>Η εφαρμογή αναπτύχθηκε με σκοπό να χρησιμοποιηθεί</a:t>
            </a:r>
          </a:p>
          <a:p>
            <a:r>
              <a:rPr lang="el-GR" sz="2800" dirty="0"/>
              <a:t>από παιδιά με προβλήματα όρασης έτσι ώστε να μπορέσουν</a:t>
            </a:r>
          </a:p>
          <a:p>
            <a:r>
              <a:rPr lang="el-GR" sz="2800" dirty="0"/>
              <a:t>μέσω της δόνησης και της αφής να εξοικειωθούν</a:t>
            </a:r>
            <a:r>
              <a:rPr lang="en-US" sz="2800" dirty="0"/>
              <a:t> </a:t>
            </a:r>
            <a:r>
              <a:rPr lang="el-GR" sz="2800" dirty="0"/>
              <a:t>στην αναγνώριση διαφόρων αντικειμένων της καθημερινότητας. </a:t>
            </a:r>
            <a:endParaRPr lang="en-US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2F21DF-457A-8749-7C6B-63CB50FE5037}"/>
              </a:ext>
            </a:extLst>
          </p:cNvPr>
          <p:cNvSpPr txBox="1"/>
          <p:nvPr/>
        </p:nvSpPr>
        <p:spPr>
          <a:xfrm>
            <a:off x="779489" y="779488"/>
            <a:ext cx="98335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5400" dirty="0">
                <a:solidFill>
                  <a:schemeClr val="accent1"/>
                </a:solidFill>
              </a:rPr>
              <a:t>Χρήση της εφαρμογής</a:t>
            </a:r>
            <a:endParaRPr lang="en-US" sz="5400" dirty="0">
              <a:solidFill>
                <a:schemeClr val="accent1"/>
              </a:solidFill>
            </a:endParaRPr>
          </a:p>
        </p:txBody>
      </p:sp>
      <p:pic>
        <p:nvPicPr>
          <p:cNvPr id="7" name="Εικόνα 6">
            <a:extLst>
              <a:ext uri="{FF2B5EF4-FFF2-40B4-BE49-F238E27FC236}">
                <a16:creationId xmlns:a16="http://schemas.microsoft.com/office/drawing/2014/main" id="{B7DF8075-7383-6FCA-B681-D13F8E373A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61860">
            <a:off x="3775231" y="4501977"/>
            <a:ext cx="1307453" cy="1485809"/>
          </a:xfrm>
          <a:prstGeom prst="rect">
            <a:avLst/>
          </a:prstGeom>
        </p:spPr>
      </p:pic>
      <p:pic>
        <p:nvPicPr>
          <p:cNvPr id="9" name="Εικόνα 8">
            <a:extLst>
              <a:ext uri="{FF2B5EF4-FFF2-40B4-BE49-F238E27FC236}">
                <a16:creationId xmlns:a16="http://schemas.microsoft.com/office/drawing/2014/main" id="{01E16DE5-0F85-D39F-40AC-EAFF69D8DC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857" y="5042118"/>
            <a:ext cx="1815882" cy="1815882"/>
          </a:xfrm>
          <a:prstGeom prst="rect">
            <a:avLst/>
          </a:prstGeom>
        </p:spPr>
      </p:pic>
      <p:pic>
        <p:nvPicPr>
          <p:cNvPr id="11" name="Εικόνα 10">
            <a:extLst>
              <a:ext uri="{FF2B5EF4-FFF2-40B4-BE49-F238E27FC236}">
                <a16:creationId xmlns:a16="http://schemas.microsoft.com/office/drawing/2014/main" id="{820B5FDD-2F8D-D228-B7F9-A5AD77A496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39265">
            <a:off x="5463495" y="5130953"/>
            <a:ext cx="1475110" cy="1450728"/>
          </a:xfrm>
          <a:prstGeom prst="rect">
            <a:avLst/>
          </a:prstGeom>
        </p:spPr>
      </p:pic>
      <p:pic>
        <p:nvPicPr>
          <p:cNvPr id="15" name="Εικόνα 14">
            <a:extLst>
              <a:ext uri="{FF2B5EF4-FFF2-40B4-BE49-F238E27FC236}">
                <a16:creationId xmlns:a16="http://schemas.microsoft.com/office/drawing/2014/main" id="{97743F6F-8D62-94F1-AD56-E3185E8589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855" y="4521170"/>
            <a:ext cx="1437525" cy="126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015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6CDEA9-5030-A92F-1C08-A42A990B1901}"/>
              </a:ext>
            </a:extLst>
          </p:cNvPr>
          <p:cNvSpPr txBox="1"/>
          <p:nvPr/>
        </p:nvSpPr>
        <p:spPr>
          <a:xfrm>
            <a:off x="779489" y="2521059"/>
            <a:ext cx="1007339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l-GR" sz="2800" dirty="0"/>
              <a:t>Η εφαρμογή περνάει από διάφορες συναρτήσεις εικόνες με αντικείμενα.</a:t>
            </a:r>
          </a:p>
          <a:p>
            <a:pPr marL="514350" indent="-514350">
              <a:buFont typeface="+mj-lt"/>
              <a:buAutoNum type="arabicPeriod"/>
            </a:pPr>
            <a:r>
              <a:rPr lang="el-GR" sz="2800" dirty="0"/>
              <a:t>Εντοπίζει τις άκρες κάθε σχήματος.</a:t>
            </a:r>
          </a:p>
          <a:p>
            <a:pPr marL="514350" indent="-514350">
              <a:buFont typeface="+mj-lt"/>
              <a:buAutoNum type="arabicPeriod"/>
            </a:pPr>
            <a:r>
              <a:rPr lang="el-GR" sz="2800" dirty="0"/>
              <a:t>Τις χρωματίζει με άσπρο χρώμα.</a:t>
            </a:r>
          </a:p>
          <a:p>
            <a:pPr marL="514350" indent="-514350">
              <a:buFont typeface="+mj-lt"/>
              <a:buAutoNum type="arabicPeriod"/>
            </a:pPr>
            <a:r>
              <a:rPr lang="el-GR" sz="2800" dirty="0"/>
              <a:t>Δονείται όταν υπάρξει αφή του </a:t>
            </a:r>
            <a:endParaRPr lang="en-US" sz="2800" dirty="0"/>
          </a:p>
          <a:p>
            <a:r>
              <a:rPr lang="en-US" sz="2800" dirty="0"/>
              <a:t>     </a:t>
            </a:r>
            <a:r>
              <a:rPr lang="el-GR" sz="2800" dirty="0"/>
              <a:t>δαχτύλου με τις άκρες του αντικειμένου.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2F21DF-457A-8749-7C6B-63CB50FE5037}"/>
              </a:ext>
            </a:extLst>
          </p:cNvPr>
          <p:cNvSpPr txBox="1"/>
          <p:nvPr/>
        </p:nvSpPr>
        <p:spPr>
          <a:xfrm>
            <a:off x="779489" y="779488"/>
            <a:ext cx="98335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5400" dirty="0">
                <a:solidFill>
                  <a:schemeClr val="accent1"/>
                </a:solidFill>
              </a:rPr>
              <a:t>Τρόπος λειτουργίας</a:t>
            </a:r>
            <a:endParaRPr lang="en-US" sz="5400" dirty="0">
              <a:solidFill>
                <a:schemeClr val="accent1"/>
              </a:solidFill>
            </a:endParaRPr>
          </a:p>
        </p:txBody>
      </p:sp>
      <p:pic>
        <p:nvPicPr>
          <p:cNvPr id="3" name="Εικόνα 2">
            <a:extLst>
              <a:ext uri="{FF2B5EF4-FFF2-40B4-BE49-F238E27FC236}">
                <a16:creationId xmlns:a16="http://schemas.microsoft.com/office/drawing/2014/main" id="{9059198D-20B9-1F6B-4675-6CE10B97B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769" y="3427409"/>
            <a:ext cx="3823500" cy="264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524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6CDEA9-5030-A92F-1C08-A42A990B1901}"/>
              </a:ext>
            </a:extLst>
          </p:cNvPr>
          <p:cNvSpPr txBox="1"/>
          <p:nvPr/>
        </p:nvSpPr>
        <p:spPr>
          <a:xfrm>
            <a:off x="779489" y="2521059"/>
            <a:ext cx="1007339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l-GR" sz="2800" dirty="0"/>
              <a:t>Η εφαρμογή υλοποιήθηκε</a:t>
            </a:r>
            <a:r>
              <a:rPr lang="en-US" sz="2800" dirty="0"/>
              <a:t> </a:t>
            </a:r>
            <a:r>
              <a:rPr lang="el-GR" sz="2800" dirty="0"/>
              <a:t>στο περιβάλλον του </a:t>
            </a:r>
            <a:r>
              <a:rPr lang="en-US" sz="2800" dirty="0"/>
              <a:t>Android Studio</a:t>
            </a:r>
            <a:r>
              <a:rPr lang="el-GR" sz="2800" dirty="0"/>
              <a:t> σε γλώσσα</a:t>
            </a:r>
            <a:r>
              <a:rPr lang="en-US" sz="2800" dirty="0"/>
              <a:t> Java.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l-GR" sz="2800" dirty="0"/>
              <a:t>Η υλοποίηση επιτεύχθηκε με την ενσωμάτωση της βιβλιοθήκης </a:t>
            </a:r>
            <a:r>
              <a:rPr lang="en-US" sz="2800" dirty="0"/>
              <a:t>OpenCV (Open Computer Vision).</a:t>
            </a:r>
          </a:p>
          <a:p>
            <a:r>
              <a:rPr lang="el-GR" sz="2800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2F21DF-457A-8749-7C6B-63CB50FE5037}"/>
              </a:ext>
            </a:extLst>
          </p:cNvPr>
          <p:cNvSpPr txBox="1"/>
          <p:nvPr/>
        </p:nvSpPr>
        <p:spPr>
          <a:xfrm>
            <a:off x="779489" y="779488"/>
            <a:ext cx="98335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5400" dirty="0">
                <a:solidFill>
                  <a:schemeClr val="accent1"/>
                </a:solidFill>
              </a:rPr>
              <a:t>Τρόπος κατασκευής</a:t>
            </a:r>
            <a:endParaRPr lang="en-US" sz="5400" dirty="0">
              <a:solidFill>
                <a:schemeClr val="accent1"/>
              </a:solidFill>
            </a:endParaRPr>
          </a:p>
        </p:txBody>
      </p:sp>
      <p:pic>
        <p:nvPicPr>
          <p:cNvPr id="3" name="Εικόνα 2">
            <a:extLst>
              <a:ext uri="{FF2B5EF4-FFF2-40B4-BE49-F238E27FC236}">
                <a16:creationId xmlns:a16="http://schemas.microsoft.com/office/drawing/2014/main" id="{3EED1183-6207-FBFB-A437-DAD05FDDC3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8803" y="274288"/>
            <a:ext cx="1933730" cy="1933730"/>
          </a:xfrm>
          <a:prstGeom prst="rect">
            <a:avLst/>
          </a:prstGeom>
        </p:spPr>
      </p:pic>
      <p:pic>
        <p:nvPicPr>
          <p:cNvPr id="7" name="Εικόνα 6">
            <a:extLst>
              <a:ext uri="{FF2B5EF4-FFF2-40B4-BE49-F238E27FC236}">
                <a16:creationId xmlns:a16="http://schemas.microsoft.com/office/drawing/2014/main" id="{44E268BD-A4E8-E3FE-6941-62DA98519B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579" y="4642189"/>
            <a:ext cx="3365114" cy="115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199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6CDEA9-5030-A92F-1C08-A42A990B1901}"/>
              </a:ext>
            </a:extLst>
          </p:cNvPr>
          <p:cNvSpPr txBox="1"/>
          <p:nvPr/>
        </p:nvSpPr>
        <p:spPr>
          <a:xfrm>
            <a:off x="779489" y="2521059"/>
            <a:ext cx="10073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2F21DF-457A-8749-7C6B-63CB50FE5037}"/>
              </a:ext>
            </a:extLst>
          </p:cNvPr>
          <p:cNvSpPr txBox="1"/>
          <p:nvPr/>
        </p:nvSpPr>
        <p:spPr>
          <a:xfrm>
            <a:off x="779489" y="614596"/>
            <a:ext cx="98335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5400" dirty="0">
                <a:solidFill>
                  <a:schemeClr val="accent1"/>
                </a:solidFill>
              </a:rPr>
              <a:t>Στιγμιότυπα της εφαρμογής </a:t>
            </a:r>
          </a:p>
          <a:p>
            <a:r>
              <a:rPr lang="el-GR" sz="5400" dirty="0">
                <a:solidFill>
                  <a:schemeClr val="accent1"/>
                </a:solidFill>
              </a:rPr>
              <a:t>(1/3)</a:t>
            </a:r>
            <a:endParaRPr lang="en-US" sz="5400" dirty="0">
              <a:solidFill>
                <a:schemeClr val="accent1"/>
              </a:solidFill>
            </a:endParaRPr>
          </a:p>
        </p:txBody>
      </p:sp>
      <p:pic>
        <p:nvPicPr>
          <p:cNvPr id="13" name="Εικόνα 12">
            <a:extLst>
              <a:ext uri="{FF2B5EF4-FFF2-40B4-BE49-F238E27FC236}">
                <a16:creationId xmlns:a16="http://schemas.microsoft.com/office/drawing/2014/main" id="{576DB05B-A328-B32A-C916-5B786F43B2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684" y="1821305"/>
            <a:ext cx="2576701" cy="4422099"/>
          </a:xfrm>
          <a:prstGeom prst="rect">
            <a:avLst/>
          </a:prstGeom>
        </p:spPr>
      </p:pic>
      <p:pic>
        <p:nvPicPr>
          <p:cNvPr id="15" name="Εικόνα 14">
            <a:extLst>
              <a:ext uri="{FF2B5EF4-FFF2-40B4-BE49-F238E27FC236}">
                <a16:creationId xmlns:a16="http://schemas.microsoft.com/office/drawing/2014/main" id="{65489BC6-0174-886F-8A3D-A307FFD2E7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025" y="1821305"/>
            <a:ext cx="2534203" cy="442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35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6CDEA9-5030-A92F-1C08-A42A990B1901}"/>
              </a:ext>
            </a:extLst>
          </p:cNvPr>
          <p:cNvSpPr txBox="1"/>
          <p:nvPr/>
        </p:nvSpPr>
        <p:spPr>
          <a:xfrm>
            <a:off x="779489" y="2521059"/>
            <a:ext cx="10073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2F21DF-457A-8749-7C6B-63CB50FE5037}"/>
              </a:ext>
            </a:extLst>
          </p:cNvPr>
          <p:cNvSpPr txBox="1"/>
          <p:nvPr/>
        </p:nvSpPr>
        <p:spPr>
          <a:xfrm>
            <a:off x="779489" y="614596"/>
            <a:ext cx="98335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5400" dirty="0">
                <a:solidFill>
                  <a:schemeClr val="accent1"/>
                </a:solidFill>
              </a:rPr>
              <a:t>Στιγμιότυπα της εφαρμογής </a:t>
            </a:r>
          </a:p>
          <a:p>
            <a:r>
              <a:rPr lang="el-GR" sz="5400" dirty="0">
                <a:solidFill>
                  <a:schemeClr val="accent1"/>
                </a:solidFill>
              </a:rPr>
              <a:t>(2/3)</a:t>
            </a:r>
            <a:endParaRPr lang="en-US" sz="5400" dirty="0">
              <a:solidFill>
                <a:schemeClr val="accent1"/>
              </a:solidFill>
            </a:endParaRPr>
          </a:p>
        </p:txBody>
      </p:sp>
      <p:pic>
        <p:nvPicPr>
          <p:cNvPr id="11" name="Εικόνα 10">
            <a:extLst>
              <a:ext uri="{FF2B5EF4-FFF2-40B4-BE49-F238E27FC236}">
                <a16:creationId xmlns:a16="http://schemas.microsoft.com/office/drawing/2014/main" id="{53F59DC9-9D6D-47D8-C79E-21EE75D5F1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247" y="1754325"/>
            <a:ext cx="2685937" cy="4698875"/>
          </a:xfrm>
          <a:prstGeom prst="rect">
            <a:avLst/>
          </a:prstGeom>
        </p:spPr>
      </p:pic>
      <p:pic>
        <p:nvPicPr>
          <p:cNvPr id="13" name="Εικόνα 12">
            <a:extLst>
              <a:ext uri="{FF2B5EF4-FFF2-40B4-BE49-F238E27FC236}">
                <a16:creationId xmlns:a16="http://schemas.microsoft.com/office/drawing/2014/main" id="{B1AA63BC-7C91-972A-F333-DABE54D8FA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818" y="1722564"/>
            <a:ext cx="2685937" cy="473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08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6CDEA9-5030-A92F-1C08-A42A990B1901}"/>
              </a:ext>
            </a:extLst>
          </p:cNvPr>
          <p:cNvSpPr txBox="1"/>
          <p:nvPr/>
        </p:nvSpPr>
        <p:spPr>
          <a:xfrm>
            <a:off x="779489" y="2521059"/>
            <a:ext cx="10073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2F21DF-457A-8749-7C6B-63CB50FE5037}"/>
              </a:ext>
            </a:extLst>
          </p:cNvPr>
          <p:cNvSpPr txBox="1"/>
          <p:nvPr/>
        </p:nvSpPr>
        <p:spPr>
          <a:xfrm>
            <a:off x="779489" y="614596"/>
            <a:ext cx="98335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5400" dirty="0">
                <a:solidFill>
                  <a:schemeClr val="accent1"/>
                </a:solidFill>
              </a:rPr>
              <a:t>Στιγμιότυπα της εφαρμογής </a:t>
            </a:r>
          </a:p>
          <a:p>
            <a:r>
              <a:rPr lang="el-GR" sz="5400" dirty="0">
                <a:solidFill>
                  <a:schemeClr val="accent1"/>
                </a:solidFill>
              </a:rPr>
              <a:t>(3/3)</a:t>
            </a:r>
            <a:endParaRPr lang="en-US" sz="5400" dirty="0">
              <a:solidFill>
                <a:schemeClr val="accent1"/>
              </a:solidFill>
            </a:endParaRPr>
          </a:p>
        </p:txBody>
      </p:sp>
      <p:pic>
        <p:nvPicPr>
          <p:cNvPr id="3" name="Εικόνα 2">
            <a:extLst>
              <a:ext uri="{FF2B5EF4-FFF2-40B4-BE49-F238E27FC236}">
                <a16:creationId xmlns:a16="http://schemas.microsoft.com/office/drawing/2014/main" id="{B82622E8-623E-16BE-C9A9-4DDBA81837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863" y="1597168"/>
            <a:ext cx="2893198" cy="5006715"/>
          </a:xfrm>
          <a:prstGeom prst="rect">
            <a:avLst/>
          </a:prstGeom>
        </p:spPr>
      </p:pic>
      <p:pic>
        <p:nvPicPr>
          <p:cNvPr id="6" name="Εικόνα 5">
            <a:extLst>
              <a:ext uri="{FF2B5EF4-FFF2-40B4-BE49-F238E27FC236}">
                <a16:creationId xmlns:a16="http://schemas.microsoft.com/office/drawing/2014/main" id="{72A002A3-FEBF-862F-7017-18D982A81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148" y="1597166"/>
            <a:ext cx="2915138" cy="5006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882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6CDEA9-5030-A92F-1C08-A42A990B1901}"/>
              </a:ext>
            </a:extLst>
          </p:cNvPr>
          <p:cNvSpPr txBox="1"/>
          <p:nvPr/>
        </p:nvSpPr>
        <p:spPr>
          <a:xfrm>
            <a:off x="779489" y="2521059"/>
            <a:ext cx="10073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2F21DF-457A-8749-7C6B-63CB50FE5037}"/>
              </a:ext>
            </a:extLst>
          </p:cNvPr>
          <p:cNvSpPr txBox="1"/>
          <p:nvPr/>
        </p:nvSpPr>
        <p:spPr>
          <a:xfrm>
            <a:off x="779489" y="614596"/>
            <a:ext cx="98335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5400" dirty="0">
                <a:solidFill>
                  <a:schemeClr val="accent1"/>
                </a:solidFill>
              </a:rPr>
              <a:t>Κώδικας (1/4)</a:t>
            </a:r>
            <a:endParaRPr lang="en-US" sz="5400" dirty="0">
              <a:solidFill>
                <a:schemeClr val="accent1"/>
              </a:solidFill>
            </a:endParaRPr>
          </a:p>
        </p:txBody>
      </p:sp>
      <p:pic>
        <p:nvPicPr>
          <p:cNvPr id="6" name="Εικόνα 5">
            <a:extLst>
              <a:ext uri="{FF2B5EF4-FFF2-40B4-BE49-F238E27FC236}">
                <a16:creationId xmlns:a16="http://schemas.microsoft.com/office/drawing/2014/main" id="{D28DE716-88B5-8459-7C0E-6370A1AD1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306" y="1642857"/>
            <a:ext cx="6532822" cy="4896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857229"/>
      </p:ext>
    </p:extLst>
  </p:cSld>
  <p:clrMapOvr>
    <a:masterClrMapping/>
  </p:clrMapOvr>
</p:sld>
</file>

<file path=ppt/theme/theme1.xml><?xml version="1.0" encoding="utf-8"?>
<a:theme xmlns:a="http://schemas.openxmlformats.org/drawingml/2006/main" name="Όψη">
  <a:themeElements>
    <a:clrScheme name="Όψη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Όψη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Όψη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94</TotalTime>
  <Words>195</Words>
  <Application>Microsoft Office PowerPoint</Application>
  <PresentationFormat>Ευρεία οθόνη</PresentationFormat>
  <Paragraphs>49</Paragraphs>
  <Slides>13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13</vt:i4>
      </vt:variant>
    </vt:vector>
  </HeadingPairs>
  <TitlesOfParts>
    <vt:vector size="18" baseType="lpstr">
      <vt:lpstr>Arial</vt:lpstr>
      <vt:lpstr>Calibri</vt:lpstr>
      <vt:lpstr>Trebuchet MS</vt:lpstr>
      <vt:lpstr>Wingdings 3</vt:lpstr>
      <vt:lpstr>Όψη</vt:lpstr>
      <vt:lpstr>Edge detection σε κινητά τηλέφωνα στο Android Studio με ανάδραση την δόνηση</vt:lpstr>
      <vt:lpstr>Περιεχόμενα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Edge detection σε κινητά τηλέφωνα στο Android Studio με ανάδραση την δόνηση</dc:title>
  <dc:creator>user</dc:creator>
  <cp:lastModifiedBy>user</cp:lastModifiedBy>
  <cp:revision>2</cp:revision>
  <dcterms:created xsi:type="dcterms:W3CDTF">2024-01-08T20:06:18Z</dcterms:created>
  <dcterms:modified xsi:type="dcterms:W3CDTF">2024-01-08T21:41:58Z</dcterms:modified>
</cp:coreProperties>
</file>