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4" r:id="rId4"/>
    <p:sldId id="262" r:id="rId5"/>
    <p:sldId id="259" r:id="rId6"/>
    <p:sldId id="258" r:id="rId7"/>
    <p:sldId id="260" r:id="rId8"/>
    <p:sldId id="261" r:id="rId9"/>
    <p:sldId id="263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40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F9DE-68FE-495B-828D-1FB41D5CAB26}" type="datetimeFigureOut">
              <a:rPr lang="el-GR" smtClean="0"/>
              <a:t>25/12/2024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764B40-DB37-4F20-80CB-188FEC5F852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48746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3F49DD5-F874-CC49-E1B0-5555610A2B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06899E05-76F2-E413-B805-D9B8458D55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8CACB326-15B4-D31F-6D1A-27BF35C29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7B3C-7829-4B9A-BCBA-EF82952D755E}" type="datetime1">
              <a:rPr lang="el-GR" smtClean="0"/>
              <a:t>25/12/2024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3EB848A1-4FA7-D7D4-5621-30245EBCB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86D00A40-8989-962A-84E4-0B93B92ED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56283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C7BB23C-24AA-EF17-4302-BAAE3FC1A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033804C6-0063-DCEC-6668-30FEFE27BF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775DE73C-CC67-9449-4DF0-192CA5FE1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360F-06D1-4162-B36F-1EE2AB547831}" type="datetime1">
              <a:rPr lang="el-GR" smtClean="0"/>
              <a:t>25/12/2024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08EF2496-51CD-D28F-187C-A5AD57B31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4D24F14E-4B5C-1BDC-FAA3-432E35D69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44598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CE18623B-8503-48A5-F7C3-48A11B2330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667325DA-FE39-8C05-BB0F-CBA73B148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7AAB157A-4329-41ED-63CC-903D795BD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4FD9-E58D-4388-84CD-E318C5DBC985}" type="datetime1">
              <a:rPr lang="el-GR" smtClean="0"/>
              <a:t>25/12/2024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57A4A066-4EF1-3C3B-5E53-9E3B3A0E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556F3BF2-DB6D-7E52-897F-2701AEAC8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7959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501B8EF-2F84-C86C-8B43-F3C3B3760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8291D0A-7773-C0BB-DD28-E95CC8C71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F1730930-807B-5257-85F9-D7BCE7162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46DE3-D279-4AA7-A813-35DF2D380043}" type="datetime1">
              <a:rPr lang="el-GR" smtClean="0"/>
              <a:t>25/12/2024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0B63205B-1E10-1977-417C-A4E33179B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27F8310C-FA9F-F183-C261-37013DFC4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97938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B85EFB8-5DEB-B7E5-888C-B9BB7409D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F8674046-A129-03C2-67D7-44882EC04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43324901-DA2E-8799-C5D3-3CBD0D877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341BC-994C-471E-910C-59F4B79D1318}" type="datetime1">
              <a:rPr lang="el-GR" smtClean="0"/>
              <a:t>25/12/2024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4A58682-D3F2-4AF9-1EA6-A3F86FE9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68CAF3E7-91F4-5D98-0F1F-BC9591E93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49277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0A516CB-5D71-C783-8924-314F51CC8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6735D76-4964-2FAB-727A-2F181655DD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47B0A991-D991-C112-D499-55F78D037E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282BF4A8-DD60-0FEA-1DCD-52D7FA307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5D020-ACEC-4509-814E-5318000F4615}" type="datetime1">
              <a:rPr lang="el-GR" smtClean="0"/>
              <a:t>25/12/2024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F66E225E-22A2-81B9-F355-04655684D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C4755606-B5C3-9D56-A1EB-A7318DF23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5967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464AA4B-4A28-ECFE-B274-103E069C3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D9C4DDFC-8FBF-0554-BEE8-D914BC4B5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029C6EA2-C9EF-F1E1-A621-0F97D9AFA3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7100BD57-EDDC-7045-F2FB-790BE87B6C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15041233-9A37-64CA-AD6B-B57686F112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7" name="Θέση ημερομηνίας 6">
            <a:extLst>
              <a:ext uri="{FF2B5EF4-FFF2-40B4-BE49-F238E27FC236}">
                <a16:creationId xmlns:a16="http://schemas.microsoft.com/office/drawing/2014/main" id="{D52B0049-C40D-1136-1D51-205658F6E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3FB3C-0016-49A4-BAA9-46BA9965F28B}" type="datetime1">
              <a:rPr lang="el-GR" smtClean="0"/>
              <a:t>25/12/2024</a:t>
            </a:fld>
            <a:endParaRPr lang="el-GR"/>
          </a:p>
        </p:txBody>
      </p:sp>
      <p:sp>
        <p:nvSpPr>
          <p:cNvPr id="8" name="Θέση υποσέλιδου 7">
            <a:extLst>
              <a:ext uri="{FF2B5EF4-FFF2-40B4-BE49-F238E27FC236}">
                <a16:creationId xmlns:a16="http://schemas.microsoft.com/office/drawing/2014/main" id="{DD4D8E23-A741-EED4-AD0F-AED933A2F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9" name="Θέση αριθμού διαφάνειας 8">
            <a:extLst>
              <a:ext uri="{FF2B5EF4-FFF2-40B4-BE49-F238E27FC236}">
                <a16:creationId xmlns:a16="http://schemas.microsoft.com/office/drawing/2014/main" id="{FCD6C0F7-8033-3CD9-4182-D48042CD4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56985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9C56C3B-FC41-B41F-52A5-CF9265511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A1A4EB2A-4279-5F29-A8FA-D4B1F9EC6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5EB32-C6DE-4441-809F-09C123DD6E55}" type="datetime1">
              <a:rPr lang="el-GR" smtClean="0"/>
              <a:t>25/12/2024</a:t>
            </a:fld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0BD84C11-F0DB-FC9F-B390-67C6EDBD2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89535977-E129-116E-DD91-0ADEC3A0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0838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>
            <a:extLst>
              <a:ext uri="{FF2B5EF4-FFF2-40B4-BE49-F238E27FC236}">
                <a16:creationId xmlns:a16="http://schemas.microsoft.com/office/drawing/2014/main" id="{7F520725-138B-6C4C-011E-C2A5BF246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BA51D-3AFA-4155-8198-479D62433C5B}" type="datetime1">
              <a:rPr lang="el-GR" smtClean="0"/>
              <a:t>25/12/2024</a:t>
            </a:fld>
            <a:endParaRPr lang="el-GR"/>
          </a:p>
        </p:txBody>
      </p:sp>
      <p:sp>
        <p:nvSpPr>
          <p:cNvPr id="3" name="Θέση υποσέλιδου 2">
            <a:extLst>
              <a:ext uri="{FF2B5EF4-FFF2-40B4-BE49-F238E27FC236}">
                <a16:creationId xmlns:a16="http://schemas.microsoft.com/office/drawing/2014/main" id="{F000769F-7A0B-C92F-B849-312BE0547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0CF7DA11-73AA-832B-E2ED-E1B264AEA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86654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100D870-DE72-F502-417C-21CDA374C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52EE9D2-2B0B-79A8-D17C-19A2E1C42E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658A43F1-66BD-484F-9B23-94DB46EEC7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FC46B658-5326-186F-65BE-117BD22F3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D43A-6501-461C-8D1D-BB0FBFCAECA6}" type="datetime1">
              <a:rPr lang="el-GR" smtClean="0"/>
              <a:t>25/12/2024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4B2ABDC9-AC3F-B3DB-3EF7-D144141F7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74F5A002-56E7-6274-6C5D-6C04B4D57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94279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BB1E35D-AD8B-D998-4B79-C259AD48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4E9ABA6C-1D30-16AA-5FCE-4BF9BF92B8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E7701E8C-7920-0A0D-B84C-C9A777EBA5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88423356-1BB4-7DC7-A8A4-65F8132C2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4AF44-AF3E-4941-AD51-F66B3C840A52}" type="datetime1">
              <a:rPr lang="el-GR" smtClean="0"/>
              <a:t>25/12/2024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B52AC15D-742A-A5B4-B7AE-6D81F0A1F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E32FC462-52B8-000C-1381-1C1074C3E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81417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CF9BFB70-5CCB-ACF6-45D0-E4CD7CBC6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0136EB94-62C3-4142-7D09-DE0E984968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37F99F20-A0E6-42DE-43C7-7DCC0926C8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487C-5384-444F-9C03-B69CAA070B79}" type="datetime1">
              <a:rPr lang="el-GR" smtClean="0"/>
              <a:t>25/12/2024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EAEC4964-25DA-674A-EA79-827FBE8977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l-GR"/>
              <a:t>Απτικές Διεπαφές</a:t>
            </a:r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C003CB52-CAE1-B748-95E7-1874090E4B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40E7-61F9-43AE-BD1C-F1F07F0EF24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7897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53D0609-DBDF-1426-0D3A-CE8F9BE8E4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/>
              <a:t>Εργασία / εφαρμογή</a:t>
            </a:r>
            <a:br>
              <a:rPr lang="el-GR" dirty="0"/>
            </a:br>
            <a:r>
              <a:rPr lang="el-GR" dirty="0"/>
              <a:t>στις Απτικές </a:t>
            </a:r>
            <a:r>
              <a:rPr lang="el-GR" dirty="0" err="1"/>
              <a:t>Διεπαφές</a:t>
            </a:r>
            <a:endParaRPr lang="el-GR" dirty="0"/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1C8BA66A-9236-16DB-CBF4-D091C7224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49968"/>
            <a:ext cx="9144000" cy="1107831"/>
          </a:xfrm>
        </p:spPr>
        <p:txBody>
          <a:bodyPr/>
          <a:lstStyle/>
          <a:p>
            <a:r>
              <a:rPr lang="el-GR" dirty="0"/>
              <a:t>Κωνσταντίνος Ταντανάσης – Χαραλαμπίδης</a:t>
            </a:r>
            <a:br>
              <a:rPr lang="el-GR" dirty="0"/>
            </a:br>
            <a:r>
              <a:rPr lang="el-GR" dirty="0"/>
              <a:t>ΑΜ: 2019162</a:t>
            </a:r>
          </a:p>
        </p:txBody>
      </p:sp>
    </p:spTree>
    <p:extLst>
      <p:ext uri="{BB962C8B-B14F-4D97-AF65-F5344CB8AC3E}">
        <p14:creationId xmlns:p14="http://schemas.microsoft.com/office/powerpoint/2010/main" val="351749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26A7F-F45E-FC51-2635-591C4998F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52A87B36-1F8D-2307-7119-749FC56E0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27D47D36-3B3A-5E54-347B-38DBB7678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4240E7-61F9-43AE-BD1C-F1F07F0EF245}" type="slidenum">
              <a:rPr kumimoji="0" lang="el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l-G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Τίτλος 1">
            <a:extLst>
              <a:ext uri="{FF2B5EF4-FFF2-40B4-BE49-F238E27FC236}">
                <a16:creationId xmlns:a16="http://schemas.microsoft.com/office/drawing/2014/main" id="{CE6227E8-A1EA-58D2-5518-C7EC1FBED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l-GR" dirty="0"/>
              <a:t>Επεξήγηση του κώδικα της εφαρμογής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45FE4E-29A4-A778-CBEE-27DB33DE72C0}"/>
              </a:ext>
            </a:extLst>
          </p:cNvPr>
          <p:cNvSpPr txBox="1"/>
          <p:nvPr/>
        </p:nvSpPr>
        <p:spPr>
          <a:xfrm>
            <a:off x="695010" y="1570108"/>
            <a:ext cx="10801979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Η εφαρμογή χρησιμοποιεί 2 πίνακες (A1 και A2) που είναι βασικοί για τη λειτουργία της. Η λειτουργία τους συνοψίζεται ως εξής: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Πίνακας A1 (Γράμμα)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Τι περιέχει: Ο πίνακας A1 είναι ένας δισδιάστατος πίνακας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boolean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False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που αντιπροσωπεύει τα 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λευκά </a:t>
            </a:r>
            <a:r>
              <a:rPr kumimoji="0" lang="el-G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pixels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που σχηματίζουν το γράμμα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Πώς γεμίζει: </a:t>
            </a:r>
          </a:p>
          <a:p>
            <a:pPr marL="914400" lvl="1" indent="-457200">
              <a:buFont typeface="+mj-lt"/>
              <a:buAutoNum type="arabicPeriod"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Κατά την εμφάνιση του γράμματος, η εφαρμογή δημιουργεί μια εικόνα (frame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buffer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που περιλαμβάνει το γράμμα.</a:t>
            </a:r>
          </a:p>
          <a:p>
            <a:pPr marL="914400" lvl="1" indent="-457200">
              <a:buFont typeface="+mj-lt"/>
              <a:buAutoNum type="arabicPeriod"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Ο πίνακας A1 γεμίζει κάνοντας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προς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έλεγχο των λευκών περιοχών </a:t>
            </a:r>
            <a:b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(R, G, B &gt; 200).</a:t>
            </a:r>
          </a:p>
          <a:p>
            <a:pPr marL="914400" lvl="1" indent="-457200">
              <a:buFont typeface="+mj-lt"/>
              <a:buAutoNum type="arabicPeriod"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Κάθε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που ανήκει στο γράμμα καταγράφεται ως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στον πίνακα A1.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Μετρητής "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Character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": Ο αριθμός των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τιμών στον πίνακα A1 (δηλαδή τα λευκά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pixels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του γράμματος) αυξάνει τον μετρητή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Character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l-G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2821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481DE-14C4-A0E7-4F28-832613EE4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FC35CC21-516B-DD11-03A3-76445188E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9297020B-AF9F-AEBA-1251-6EE91D8CA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4240E7-61F9-43AE-BD1C-F1F07F0EF245}" type="slidenum">
              <a:rPr kumimoji="0" lang="el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l-G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Τίτλος 1">
            <a:extLst>
              <a:ext uri="{FF2B5EF4-FFF2-40B4-BE49-F238E27FC236}">
                <a16:creationId xmlns:a16="http://schemas.microsoft.com/office/drawing/2014/main" id="{BEE37F9B-D6A2-05D7-3195-0CC425B85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l-GR" dirty="0"/>
              <a:t>Επεξήγηση του κώδικα της εφαρμογής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7E3286-4533-AFD1-7121-CF15F68C78DC}"/>
              </a:ext>
            </a:extLst>
          </p:cNvPr>
          <p:cNvSpPr txBox="1"/>
          <p:nvPr/>
        </p:nvSpPr>
        <p:spPr>
          <a:xfrm>
            <a:off x="695010" y="1570108"/>
            <a:ext cx="1080197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Πίνακας A2 (Σχεδίαση)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Τι περιέχει: Ο πίνακας A2 είναι επίσης ένας δισδιάστατος πίνακας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boolean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False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που αντιπροσωπεύει τα κόκκινα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pixels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που σχεδίασε ο χρήστης.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Πώς γεμίζει: 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Όταν ο χρήστης σχεδιάζει πάνω στο γράμμα (ή στον καμβά), το σχέδιο αποθηκεύεται σε μια εικόνα (frame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buffer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).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Ο πίνακας A2 γεμίζει κάνοντας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προς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έλεγχο των κόκκινων περιοχών (R &gt; 200, G &lt; 50, B &lt; 50).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Κάθε κόκκινο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καταγράφεται ως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στον πίνακα A2.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Μετρητής "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Drawing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": Ο αριθμός των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τιμών στον πίνακα A2 (δηλαδή τα κόκκινα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pixels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που σχεδιάστηκαν) αυξάνει τον μετρητή </a:t>
            </a:r>
            <a:r>
              <a:rPr kumimoji="0" lang="el-G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Drawing</a:t>
            </a:r>
            <a:r>
              <a:rPr kumimoji="0" lang="el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78225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DABF9-399E-FAA1-2F77-ADC68369B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859D1E24-3642-39AB-7DC0-99215D083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9E41C6EA-7420-E0AF-9D88-F4E1BBE3C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4240E7-61F9-43AE-BD1C-F1F07F0EF245}" type="slidenum">
              <a:rPr kumimoji="0" lang="el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l-G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Τίτλος 1">
            <a:extLst>
              <a:ext uri="{FF2B5EF4-FFF2-40B4-BE49-F238E27FC236}">
                <a16:creationId xmlns:a16="http://schemas.microsoft.com/office/drawing/2014/main" id="{3E308173-AECD-8F13-7460-D9745B998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l-GR" dirty="0"/>
              <a:t>Επεξήγηση του κώδικα της εφαρμογής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13412EB-2E01-5099-006D-B13293BA66CC}"/>
                  </a:ext>
                </a:extLst>
              </p:cNvPr>
              <p:cNvSpPr txBox="1"/>
              <p:nvPr/>
            </p:nvSpPr>
            <p:spPr>
              <a:xfrm>
                <a:off x="695010" y="1570108"/>
                <a:ext cx="10801979" cy="40546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l-GR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Σύγκριση A1 και A2</a:t>
                </a:r>
              </a:p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Η εφαρμογή συγκρίνει τα δύο πλέγματα (A1 και A2) </a:t>
                </a: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pixel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προς </a:t>
                </a: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pixel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 </a:t>
                </a:r>
              </a:p>
              <a:p>
                <a:pPr marL="914400" lvl="1" indent="-457200">
                  <a:buFont typeface="+mj-lt"/>
                  <a:buAutoNum type="arabicPeriod"/>
                  <a:defRPr/>
                </a:pP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Inside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 Μετριούνται τα κόκκινα </a:t>
                </a: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pixels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στον πίνακα A2 που συμπίπτουν με τα λευκά </a:t>
                </a: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pixels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του πίνακα A1. Αυτά αυξάνουν τον μετρητή </a:t>
                </a: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Inside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</a:p>
              <a:p>
                <a:pPr marL="914400" lvl="1" indent="-457200">
                  <a:buFont typeface="+mj-lt"/>
                  <a:buAutoNum type="arabicPeriod"/>
                  <a:defRPr/>
                </a:pP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Outside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 Μετριούνται τα κόκκινα </a:t>
                </a: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pixels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στον πίνακα A2 που βρίσκονται εκτός των λευκών </a:t>
                </a: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pixels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του πίνακα A1. Αυτά αυξάνουν τον μετρητή </a:t>
                </a: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Outside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</a:p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Υπολογισμός Ποσοστού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  <a:defRPr/>
                </a:pP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Το ποσοστό </a:t>
                </a: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Score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υπολογίζεται ως: </a:t>
                </a:r>
              </a:p>
              <a:p>
                <a:pPr lvl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2000" b="1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𝑺𝒄𝒐𝒓𝒆</m:t>
                      </m:r>
                      <m:r>
                        <a:rPr lang="el-GR" sz="2000" b="1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(%)=</m:t>
                      </m:r>
                      <m:f>
                        <m:fPr>
                          <m:ctrlPr>
                            <a:rPr lang="el-GR" sz="2000" b="1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l-GR" sz="2000" b="1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𝑰𝒏𝒔𝒊𝒅𝒆</m:t>
                          </m:r>
                          <m:r>
                            <a:rPr lang="el-GR" sz="2000" b="1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l-GR" sz="2000" b="1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𝒑𝒙</m:t>
                          </m:r>
                        </m:num>
                        <m:den>
                          <m:r>
                            <a:rPr lang="el-GR" sz="2000" b="1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𝑫𝒓𝒂𝒘𝒊𝒏𝒈</m:t>
                          </m:r>
                          <m:r>
                            <a:rPr lang="el-GR" sz="2000" b="1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l-GR" sz="2000" b="1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𝒑𝒙</m:t>
                          </m:r>
                        </m:den>
                      </m:f>
                      <m:r>
                        <a:rPr lang="el-GR" sz="2000" b="1" i="1" kern="1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l-GR" sz="2000" b="1" i="1" kern="1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𝟏𝟎𝟎</m:t>
                      </m:r>
                    </m:oMath>
                  </m:oMathPara>
                </a14:m>
                <a:endParaRPr lang="el-GR" sz="2000" b="1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  <a:defRPr/>
                </a:pP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Αν δεν υπάρχουν κόκκινα </a:t>
                </a: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pixels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(</a:t>
                </a:r>
                <a:r>
                  <a:rPr kumimoji="0" lang="el-GR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Drawing</a:t>
                </a:r>
                <a:r>
                  <a:rPr kumimoji="0" lang="el-GR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= 0), το ποσοστό παραμένει στο 0.0%.</a:t>
                </a: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13412EB-2E01-5099-006D-B13293BA66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010" y="1570108"/>
                <a:ext cx="10801979" cy="4054636"/>
              </a:xfrm>
              <a:prstGeom prst="rect">
                <a:avLst/>
              </a:prstGeom>
              <a:blipFill>
                <a:blip r:embed="rId2"/>
                <a:stretch>
                  <a:fillRect l="-734" t="-1203" r="-847" b="-2556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1826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1C7CD-2E03-3A83-48B6-C4BB3C989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0FF2042E-43C1-52B8-C306-02015A4F2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70BDBF2A-808F-B479-E96D-41DD0D3AC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4240E7-61F9-43AE-BD1C-F1F07F0EF245}" type="slidenum">
              <a:rPr kumimoji="0" lang="el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l-G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Τίτλος 1">
            <a:extLst>
              <a:ext uri="{FF2B5EF4-FFF2-40B4-BE49-F238E27FC236}">
                <a16:creationId xmlns:a16="http://schemas.microsoft.com/office/drawing/2014/main" id="{00AB2BAC-EE08-5491-0C49-6C0B431D7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l-GR" dirty="0"/>
              <a:t>Παραδείγματα Χρήσης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A4212F-71DF-5D03-3524-9DF91F3E7198}"/>
              </a:ext>
            </a:extLst>
          </p:cNvPr>
          <p:cNvSpPr txBox="1"/>
          <p:nvPr/>
        </p:nvSpPr>
        <p:spPr>
          <a:xfrm>
            <a:off x="695010" y="1570108"/>
            <a:ext cx="1080197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Αν ο χρήστης σχεδιάσει ακριβώς μέσα στο γράμμα: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Όλα τα κόκκινα </a:t>
            </a:r>
            <a:r>
              <a:rPr kumimoji="0" lang="el-GR" sz="2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pixels</a:t>
            </a: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στον A2 θα </a:t>
            </a:r>
            <a:r>
              <a:rPr kumimoji="0" lang="el-GR" sz="2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συμπέσουν</a:t>
            </a: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με τα λευκά </a:t>
            </a:r>
            <a:r>
              <a:rPr kumimoji="0" lang="el-GR" sz="2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pixels</a:t>
            </a: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στον A1.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Inside</a:t>
            </a: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</a:t>
            </a:r>
            <a:r>
              <a:rPr kumimoji="0" lang="el-GR" sz="2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Drawing</a:t>
            </a: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και το </a:t>
            </a:r>
            <a:r>
              <a:rPr kumimoji="0" lang="el-GR" sz="2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Score</a:t>
            </a: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θα είναι 100%.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l-GR" sz="2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Αν ο χρήστης σχεδιάσει έξω από το γράμμα: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Μόνο λίγα (ή καθόλου) κόκκινα </a:t>
            </a:r>
            <a:r>
              <a:rPr kumimoji="0" lang="el-GR" sz="2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pixels</a:t>
            </a: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στον A2 θα </a:t>
            </a:r>
            <a:r>
              <a:rPr kumimoji="0" lang="el-GR" sz="2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συμπέσουν</a:t>
            </a: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με τα λευκά του A1.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Ο μετρητής </a:t>
            </a:r>
            <a:r>
              <a:rPr kumimoji="0" lang="el-GR" sz="2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Outside</a:t>
            </a: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θα αυξηθεί, και το </a:t>
            </a:r>
            <a:r>
              <a:rPr kumimoji="0" lang="el-GR" sz="2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Score</a:t>
            </a:r>
            <a:r>
              <a:rPr kumimoji="0" lang="el-G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θα είναι χαμηλό.</a:t>
            </a:r>
          </a:p>
        </p:txBody>
      </p:sp>
    </p:spTree>
    <p:extLst>
      <p:ext uri="{BB962C8B-B14F-4D97-AF65-F5344CB8AC3E}">
        <p14:creationId xmlns:p14="http://schemas.microsoft.com/office/powerpoint/2010/main" val="2565885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>
            <a:extLst>
              <a:ext uri="{FF2B5EF4-FFF2-40B4-BE49-F238E27FC236}">
                <a16:creationId xmlns:a16="http://schemas.microsoft.com/office/drawing/2014/main" id="{598D6EC4-4930-5878-2289-2A04257A7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1624" y="646444"/>
            <a:ext cx="3978070" cy="2088487"/>
          </a:xfrm>
          <a:prstGeom prst="rect">
            <a:avLst/>
          </a:prstGeom>
        </p:spPr>
      </p:pic>
      <p:sp>
        <p:nvSpPr>
          <p:cNvPr id="2" name="Τίτλος 1">
            <a:extLst>
              <a:ext uri="{FF2B5EF4-FFF2-40B4-BE49-F238E27FC236}">
                <a16:creationId xmlns:a16="http://schemas.microsoft.com/office/drawing/2014/main" id="{69B9AE0A-0350-6F8E-DC78-26379AE79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Γενικά για την εφαρμογή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29C5313-1C29-FE05-4CC2-4C16FBBBC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421167" cy="4351338"/>
          </a:xfrm>
        </p:spPr>
        <p:txBody>
          <a:bodyPr/>
          <a:lstStyle/>
          <a:p>
            <a:r>
              <a:rPr lang="el-GR" dirty="0"/>
              <a:t>Η εφαρμογή υλοποιείται σε</a:t>
            </a:r>
            <a:r>
              <a:rPr lang="en-US" dirty="0"/>
              <a:t> </a:t>
            </a:r>
            <a:r>
              <a:rPr lang="el-GR" dirty="0"/>
              <a:t>γλώσσα </a:t>
            </a:r>
            <a:r>
              <a:rPr lang="en-US" b="1" dirty="0"/>
              <a:t>Python</a:t>
            </a:r>
            <a:r>
              <a:rPr lang="el-GR" dirty="0"/>
              <a:t>.</a:t>
            </a:r>
          </a:p>
          <a:p>
            <a:r>
              <a:rPr lang="el-GR" dirty="0"/>
              <a:t>Πρόκειται για μια εφαρμογή που απευθύνεται σε παιδιά της Α’ Δημοτικού που μαθαίνουν γραφή για να τα βοηθήσει στην εκμάθηση της αναγραφής των γραμμάτων.</a:t>
            </a:r>
          </a:p>
          <a:p>
            <a:r>
              <a:rPr lang="el-GR" dirty="0"/>
              <a:t>Εναλλακτικά θα μπορούσε να χρησιμοποιηθεί και από ενήλικες που θέλουν να εξασκηθούν στον τρόπο γραφής των χαρακτήρων μιας ξένης γλώσσας, (πχ ιδεογράμματα) .</a:t>
            </a:r>
          </a:p>
          <a:p>
            <a:r>
              <a:rPr lang="el-GR" dirty="0"/>
              <a:t>Για την υλοποίηση γίνεται χρήση της </a:t>
            </a:r>
            <a:r>
              <a:rPr lang="el-GR" b="1" dirty="0"/>
              <a:t>βιβλιοθήκης </a:t>
            </a:r>
            <a:r>
              <a:rPr lang="en-US" b="1" dirty="0" err="1"/>
              <a:t>kivy</a:t>
            </a:r>
            <a:r>
              <a:rPr lang="en-US" b="1" dirty="0"/>
              <a:t> </a:t>
            </a:r>
            <a:r>
              <a:rPr lang="el-GR" dirty="0"/>
              <a:t>της </a:t>
            </a:r>
            <a:r>
              <a:rPr lang="en-US" b="1" dirty="0"/>
              <a:t>Python</a:t>
            </a:r>
            <a:r>
              <a:rPr lang="en-US" dirty="0"/>
              <a:t> </a:t>
            </a:r>
            <a:r>
              <a:rPr lang="el-GR" dirty="0"/>
              <a:t>που υποστηρίζει την χρήση γραφικών και διεπαφής με απτική διεπαφή (</a:t>
            </a:r>
            <a:r>
              <a:rPr lang="en-US" b="1" dirty="0"/>
              <a:t>pen tablet</a:t>
            </a:r>
            <a:r>
              <a:rPr lang="el-GR" dirty="0"/>
              <a:t>)</a:t>
            </a:r>
            <a:r>
              <a:rPr lang="en-US" dirty="0"/>
              <a:t>.</a:t>
            </a:r>
            <a:endParaRPr lang="el-GR" dirty="0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BFB9A21A-72DD-C1AB-7174-53CB28695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846F5EE4-6815-BE0A-F9BD-69659F071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44424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49A67-6A3D-8361-B58C-B867E85C3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50A466B3-1C22-5594-DD06-4FB12FA66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DA68F0E8-F0CF-B0F0-0CC4-4017DFB8A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3</a:t>
            </a:fld>
            <a:endParaRPr lang="el-GR"/>
          </a:p>
        </p:txBody>
      </p:sp>
      <p:sp>
        <p:nvSpPr>
          <p:cNvPr id="6" name="Τίτλος 1">
            <a:extLst>
              <a:ext uri="{FF2B5EF4-FFF2-40B4-BE49-F238E27FC236}">
                <a16:creationId xmlns:a16="http://schemas.microsoft.com/office/drawing/2014/main" id="{AEAAD785-6B7A-6A34-F550-86547C610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l-GR" dirty="0"/>
              <a:t>Γενικά για την </a:t>
            </a:r>
            <a:r>
              <a:rPr lang="en-US" dirty="0"/>
              <a:t>Python</a:t>
            </a:r>
            <a:endParaRPr lang="el-G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58017A-DE76-98BF-1663-B7073B02C2CD}"/>
              </a:ext>
            </a:extLst>
          </p:cNvPr>
          <p:cNvSpPr txBox="1"/>
          <p:nvPr/>
        </p:nvSpPr>
        <p:spPr>
          <a:xfrm>
            <a:off x="695010" y="1570108"/>
            <a:ext cx="1080197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800" dirty="0"/>
              <a:t>Η Python είναι μια δημοφιλής γλώσσα προγραμματισμού, εύκολη στη χρήση, ιδανική για αρχάριους αλλά ανταποκρίνεται με άνεση και σε πολλές προχωρημένες εφαρμογές.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800" dirty="0"/>
              <a:t>Υποστηρίζει πολλαπλά παραδείγματα προγραμματισμού, διαθέτει πλούσιες βιβλιοθήκες και είναι συμβατή με πολλές πλατφόρμες. Είναι συμβατή με λειτουργικά συστήματα όπως: Windows, Linux, MacOS.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800" dirty="0"/>
              <a:t>Χρησιμοποιείται ευρέως σε επιστήμη δεδομένων, ανάπτυξη </a:t>
            </a:r>
            <a:r>
              <a:rPr lang="el-GR" sz="2800" dirty="0" err="1"/>
              <a:t>web</a:t>
            </a:r>
            <a:r>
              <a:rPr lang="el-GR" sz="2800" dirty="0"/>
              <a:t>, μηχανική μάθηση, αυτοματισμούς, και εκπαίδευση, καθώς και στην ανάπτυξη εφαρμογών για απτικές </a:t>
            </a:r>
            <a:r>
              <a:rPr lang="el-GR" sz="2800" dirty="0" err="1"/>
              <a:t>διεπαφές</a:t>
            </a:r>
            <a:r>
              <a:rPr lang="el-GR" sz="2800" dirty="0"/>
              <a:t>.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815255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A292F-48DA-F2DE-5360-0B921113B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9EA8D592-7F1B-7F2C-C376-5B73ED991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27E50486-95CA-A275-7D7B-DF38F74AB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4</a:t>
            </a:fld>
            <a:endParaRPr lang="el-GR"/>
          </a:p>
        </p:txBody>
      </p:sp>
      <p:sp>
        <p:nvSpPr>
          <p:cNvPr id="6" name="Τίτλος 1">
            <a:extLst>
              <a:ext uri="{FF2B5EF4-FFF2-40B4-BE49-F238E27FC236}">
                <a16:creationId xmlns:a16="http://schemas.microsoft.com/office/drawing/2014/main" id="{57CED7BE-C954-3E9C-9C27-C1DDED69C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l-GR" dirty="0"/>
              <a:t>Γενικά για τη βιβλιοθήκη </a:t>
            </a:r>
            <a:r>
              <a:rPr lang="el-GR" dirty="0" err="1"/>
              <a:t>Kivy</a:t>
            </a:r>
            <a:endParaRPr lang="el-G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CF895-2BF6-B850-D063-96BB8A6D4DC9}"/>
              </a:ext>
            </a:extLst>
          </p:cNvPr>
          <p:cNvSpPr txBox="1"/>
          <p:nvPr/>
        </p:nvSpPr>
        <p:spPr>
          <a:xfrm>
            <a:off x="695010" y="1570108"/>
            <a:ext cx="10801979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800" dirty="0"/>
              <a:t>Η </a:t>
            </a:r>
            <a:r>
              <a:rPr lang="el-GR" sz="2800" dirty="0" err="1"/>
              <a:t>Kivy</a:t>
            </a:r>
            <a:r>
              <a:rPr lang="el-GR" sz="2800" dirty="0"/>
              <a:t> είναι μια ισχυρή και ευέλικτη βιβλιοθήκη ανοιχτού κώδικα, γραμμένη σε γλώσσα Python, που προορίζεται για την ανάπτυξη </a:t>
            </a:r>
            <a:r>
              <a:rPr lang="el-GR" sz="2800" b="1" dirty="0"/>
              <a:t>εφαρμογών με διαδραστικά γραφικά</a:t>
            </a:r>
            <a:r>
              <a:rPr lang="el-GR" sz="28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800" dirty="0"/>
              <a:t>Η βιβλιοθήκη είναι σχεδιασμένη ώστε να υποστηρίζει εφαρμογές που λειτουργούν σε </a:t>
            </a:r>
            <a:r>
              <a:rPr lang="el-GR" sz="2800" b="1" dirty="0"/>
              <a:t>πολλαπλές πλατφόρμες (</a:t>
            </a:r>
            <a:r>
              <a:rPr lang="el-GR" sz="2800" b="1" dirty="0" err="1"/>
              <a:t>cross-platform</a:t>
            </a:r>
            <a:r>
              <a:rPr lang="el-GR" sz="2800" b="1" dirty="0"/>
              <a:t>), </a:t>
            </a:r>
            <a:r>
              <a:rPr lang="el-GR" sz="2800" dirty="0"/>
              <a:t>όπως Windows, macOS, Linux, </a:t>
            </a:r>
            <a:r>
              <a:rPr lang="el-GR" sz="2800" dirty="0" err="1"/>
              <a:t>Android</a:t>
            </a:r>
            <a:r>
              <a:rPr lang="el-GR" sz="2800" dirty="0"/>
              <a:t> και </a:t>
            </a:r>
            <a:r>
              <a:rPr lang="el-GR" sz="2800" dirty="0" err="1"/>
              <a:t>iOS</a:t>
            </a:r>
            <a:r>
              <a:rPr lang="el-GR" sz="2800" dirty="0"/>
              <a:t>, χωρίς να απαιτούνται αλλαγές στον κώδικα.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800" dirty="0"/>
              <a:t>Η </a:t>
            </a:r>
            <a:r>
              <a:rPr lang="en-US" sz="2800" dirty="0" err="1"/>
              <a:t>Kivy</a:t>
            </a:r>
            <a:r>
              <a:rPr lang="el-GR" sz="2800" dirty="0"/>
              <a:t> μπορεί να φανεί χρήσιμη σε μεγάλη ποικιλία εφαρμογών στις οποίες συμπεριλαμβάνονται </a:t>
            </a:r>
            <a:r>
              <a:rPr lang="el-GR" sz="2800" b="1" dirty="0"/>
              <a:t>εφαρμογές αναγνώρισης πολλαπλής αφής (</a:t>
            </a:r>
            <a:r>
              <a:rPr lang="el-GR" sz="2800" b="1" dirty="0" err="1"/>
              <a:t>multi-touch</a:t>
            </a:r>
            <a:r>
              <a:rPr lang="el-GR" sz="2800" b="1" dirty="0"/>
              <a:t>)</a:t>
            </a:r>
            <a:r>
              <a:rPr lang="el-GR" sz="2800" dirty="0"/>
              <a:t>, κάτι που είναι ιδιαίτερα χρήσιμο για εφαρμογές σε κινητές συσκευές ή tablets. 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3055061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03EB127F-FA66-BC6E-554B-F51F35C46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2DCB11B1-0D0F-B379-2215-52F6016E8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5</a:t>
            </a:fld>
            <a:endParaRPr lang="el-GR"/>
          </a:p>
        </p:txBody>
      </p:sp>
      <p:pic>
        <p:nvPicPr>
          <p:cNvPr id="6" name="Εικόνα 5">
            <a:extLst>
              <a:ext uri="{FF2B5EF4-FFF2-40B4-BE49-F238E27FC236}">
                <a16:creationId xmlns:a16="http://schemas.microsoft.com/office/drawing/2014/main" id="{FB3A777E-E1B2-0819-063C-61203CF33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884" y="1690688"/>
            <a:ext cx="6471462" cy="4298130"/>
          </a:xfrm>
          <a:prstGeom prst="rect">
            <a:avLst/>
          </a:prstGeom>
        </p:spPr>
      </p:pic>
      <p:sp>
        <p:nvSpPr>
          <p:cNvPr id="7" name="Τίτλος 1">
            <a:extLst>
              <a:ext uri="{FF2B5EF4-FFF2-40B4-BE49-F238E27FC236}">
                <a16:creationId xmlns:a16="http://schemas.microsoft.com/office/drawing/2014/main" id="{7BB2A1A2-9A07-80CA-B630-2F9CE5030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l-GR" dirty="0"/>
              <a:t>Απτική διεπαφή (</a:t>
            </a:r>
            <a:r>
              <a:rPr lang="en-US" dirty="0"/>
              <a:t>pen tablet)</a:t>
            </a:r>
            <a:endParaRPr lang="el-GR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2D67A2-DC2C-DAA9-0E39-DBA7CF711ECA}"/>
              </a:ext>
            </a:extLst>
          </p:cNvPr>
          <p:cNvSpPr txBox="1"/>
          <p:nvPr/>
        </p:nvSpPr>
        <p:spPr>
          <a:xfrm>
            <a:off x="7566409" y="1339592"/>
            <a:ext cx="441164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000" dirty="0"/>
              <a:t>Τα </a:t>
            </a:r>
            <a:r>
              <a:rPr lang="el-GR" sz="2000" dirty="0" err="1"/>
              <a:t>pen</a:t>
            </a:r>
            <a:r>
              <a:rPr lang="el-GR" sz="2000" dirty="0"/>
              <a:t> tablets είναι συσκευές εισόδου που επιτρέπουν στους χρήστες να σχεδιάζουν ή να γράφουν σε μια επιφάνεια χρησιμοποιώντας μια γραφίδα (</a:t>
            </a:r>
            <a:r>
              <a:rPr lang="el-GR" sz="2000" dirty="0" err="1"/>
              <a:t>pen</a:t>
            </a:r>
            <a:r>
              <a:rPr lang="el-GR" sz="2000" dirty="0"/>
              <a:t> </a:t>
            </a:r>
            <a:r>
              <a:rPr lang="el-GR" sz="2000" dirty="0" err="1"/>
              <a:t>stylus</a:t>
            </a:r>
            <a:r>
              <a:rPr lang="el-GR" sz="2000" dirty="0"/>
              <a:t>) αντί για ποντίκι ή πληκτρολόγιο. Χρησιμοποιούνται συχνά από καλλιτέχνες, σχεδιαστές, αρχιτέκτονες και άλλους επαγγελματίες που χρειάζονται ακρίβεια στις κινήσεις τους.</a:t>
            </a:r>
            <a:r>
              <a:rPr lang="en-US" sz="2000" dirty="0"/>
              <a:t> </a:t>
            </a:r>
            <a:r>
              <a:rPr lang="el-GR" sz="2000" dirty="0"/>
              <a:t>Χρησιμοποιούν γραφίδα (</a:t>
            </a:r>
            <a:r>
              <a:rPr lang="el-GR" sz="2000" dirty="0" err="1"/>
              <a:t>Stylus</a:t>
            </a:r>
            <a:r>
              <a:rPr lang="el-GR" sz="2000" dirty="0"/>
              <a:t>) που είναι εργαλείο σχεδίασης που μοιάζει με στυλό. Τα </a:t>
            </a:r>
            <a:r>
              <a:rPr lang="el-GR" sz="2000" dirty="0" err="1"/>
              <a:t>pen</a:t>
            </a:r>
            <a:r>
              <a:rPr lang="el-GR" sz="2000" dirty="0"/>
              <a:t> tablets συνδέονται με υπολογιστές μέσω USB ή Bluetooth και είναι συμβατά με δημοφιλή λογισμικά όπως το </a:t>
            </a:r>
            <a:r>
              <a:rPr lang="el-GR" sz="2000" dirty="0" err="1"/>
              <a:t>Photoshop</a:t>
            </a:r>
            <a:r>
              <a:rPr lang="el-GR" sz="2000" dirty="0"/>
              <a:t>, το </a:t>
            </a:r>
            <a:r>
              <a:rPr lang="el-GR" sz="2000" dirty="0" err="1"/>
              <a:t>Illustrator</a:t>
            </a:r>
            <a:r>
              <a:rPr lang="el-GR" sz="2000" dirty="0"/>
              <a:t>, το </a:t>
            </a:r>
            <a:r>
              <a:rPr lang="el-GR" sz="2000" dirty="0" err="1"/>
              <a:t>Blender</a:t>
            </a:r>
            <a:r>
              <a:rPr lang="el-GR" sz="2000" dirty="0"/>
              <a:t> κ.ά.</a:t>
            </a:r>
          </a:p>
        </p:txBody>
      </p:sp>
    </p:spTree>
    <p:extLst>
      <p:ext uri="{BB962C8B-B14F-4D97-AF65-F5344CB8AC3E}">
        <p14:creationId xmlns:p14="http://schemas.microsoft.com/office/powerpoint/2010/main" val="168250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0E7F0-28ED-462D-EBF4-2908E8528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0C94426-CDD8-54AD-5D5D-4189A0D27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Οθόνες της εφαρμογής</a:t>
            </a:r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43ACDC88-297D-88D4-F21E-37142DDBD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B04AD1C1-1B6A-2911-8A86-43A47757F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4240E7-61F9-43AE-BD1C-F1F07F0EF245}" type="slidenum">
              <a:rPr kumimoji="0" lang="el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l-G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1C06DB47-B430-AE97-F8F6-4EA6B667C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25" y="1405819"/>
            <a:ext cx="5731781" cy="4498537"/>
          </a:xfrm>
          <a:prstGeom prst="rect">
            <a:avLst/>
          </a:prstGeom>
        </p:spPr>
      </p:pic>
      <p:pic>
        <p:nvPicPr>
          <p:cNvPr id="13" name="Εικόνα 12">
            <a:extLst>
              <a:ext uri="{FF2B5EF4-FFF2-40B4-BE49-F238E27FC236}">
                <a16:creationId xmlns:a16="http://schemas.microsoft.com/office/drawing/2014/main" id="{242EE99B-30D7-6674-0A6C-600C36E7DB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414932"/>
            <a:ext cx="5731781" cy="448942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B449AAC-FC2A-E8D2-C799-FFC11846478D}"/>
              </a:ext>
            </a:extLst>
          </p:cNvPr>
          <p:cNvSpPr txBox="1"/>
          <p:nvPr/>
        </p:nvSpPr>
        <p:spPr>
          <a:xfrm>
            <a:off x="552660" y="5895243"/>
            <a:ext cx="54284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000" dirty="0"/>
              <a:t>Αρχικό παράθυρο: εμφανίζει το γράμμα το οποίο πρέπει να σχηματίσει ο χρήστης με το </a:t>
            </a:r>
            <a:r>
              <a:rPr lang="en-US" sz="2000" dirty="0"/>
              <a:t>pen tablet</a:t>
            </a:r>
            <a:r>
              <a:rPr lang="el-GR" sz="2000" dirty="0"/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75F833-0CE4-FE2C-266C-4F807BE67088}"/>
              </a:ext>
            </a:extLst>
          </p:cNvPr>
          <p:cNvSpPr txBox="1"/>
          <p:nvPr/>
        </p:nvSpPr>
        <p:spPr>
          <a:xfrm>
            <a:off x="6284441" y="5895243"/>
            <a:ext cx="54284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000" dirty="0"/>
              <a:t>Αφού πατηθεί το ΟΚ έχοντας εισάγει το γράμμα μέσω </a:t>
            </a:r>
            <a:r>
              <a:rPr lang="en-US" sz="2000" dirty="0"/>
              <a:t>pen tablet </a:t>
            </a:r>
            <a:r>
              <a:rPr lang="el-GR" sz="2000" dirty="0"/>
              <a:t>καταγράφεται το σκορ. </a:t>
            </a:r>
          </a:p>
        </p:txBody>
      </p:sp>
    </p:spTree>
    <p:extLst>
      <p:ext uri="{BB962C8B-B14F-4D97-AF65-F5344CB8AC3E}">
        <p14:creationId xmlns:p14="http://schemas.microsoft.com/office/powerpoint/2010/main" val="2586032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B9715-D0C5-8771-F1D2-E115BB494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6D5136D-822C-2D6D-E3EB-C44CD28AE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Οθόνες της εφαρμογής</a:t>
            </a:r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4F1F2A4B-50E5-9A84-D6A8-EBF7E1CC9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5FF6FBC5-4BB8-BF46-3061-BE661B3A0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4240E7-61F9-43AE-BD1C-F1F07F0EF245}" type="slidenum">
              <a:rPr kumimoji="0" lang="el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l-G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Εικόνα 12">
            <a:extLst>
              <a:ext uri="{FF2B5EF4-FFF2-40B4-BE49-F238E27FC236}">
                <a16:creationId xmlns:a16="http://schemas.microsoft.com/office/drawing/2014/main" id="{8E62DDEB-5773-B8A0-F73C-DA980805EE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718" y="1443909"/>
            <a:ext cx="5731781" cy="44894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61A06A9-1D79-A276-D2EA-67E989AC4F9A}"/>
                  </a:ext>
                </a:extLst>
              </p:cNvPr>
              <p:cNvSpPr txBox="1"/>
              <p:nvPr/>
            </p:nvSpPr>
            <p:spPr>
              <a:xfrm>
                <a:off x="6236503" y="1405819"/>
                <a:ext cx="5428446" cy="50292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l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Στην εφαρμογή, οι μετρητές εμφανίζουν στατιστικά σχετικά με την ακρίβεια της σχεδίασης του χρήστη σε σχέση με το γράμμα-στόχο που εμφανίζεται στην οθόνη: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l-GR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Character</a:t>
                </a:r>
                <a:r>
                  <a:rPr kumimoji="0" lang="el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 Το μέγεθος του χαρακτήρα σε </a:t>
                </a:r>
                <a:r>
                  <a:rPr lang="el-GR" sz="2000" dirty="0">
                    <a:solidFill>
                      <a:prstClr val="black"/>
                    </a:solidFill>
                    <a:latin typeface="Calibri" panose="020F0502020204030204"/>
                  </a:rPr>
                  <a:t>άσπρα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pixel</a:t>
                </a:r>
                <a:r>
                  <a:rPr kumimoji="0" lang="el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l-GR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Drawing</a:t>
                </a:r>
                <a:r>
                  <a:rPr kumimoji="0" lang="el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 </a:t>
                </a:r>
                <a:r>
                  <a:rPr lang="el-GR" sz="2000" dirty="0">
                    <a:solidFill>
                      <a:prstClr val="black"/>
                    </a:solidFill>
                    <a:latin typeface="Calibri" panose="020F0502020204030204"/>
                  </a:rPr>
                  <a:t>Το μέγεθος της</a:t>
                </a:r>
                <a:r>
                  <a:rPr kumimoji="0" lang="el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σχεδίασης του χρήστη (κόκκινα 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pixel</a:t>
                </a:r>
                <a:r>
                  <a:rPr kumimoji="0" lang="el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).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l-GR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Inside</a:t>
                </a:r>
                <a:r>
                  <a:rPr kumimoji="0" lang="el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 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Pixel </a:t>
                </a:r>
                <a:r>
                  <a:rPr kumimoji="0" lang="el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με σωστή σχεδίαση (μέσα στο γράμμα).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l-GR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Outside</a:t>
                </a:r>
                <a:r>
                  <a:rPr kumimoji="0" lang="el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 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Pixel </a:t>
                </a:r>
                <a:r>
                  <a:rPr kumimoji="0" lang="el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με λανθασμένη σχεδίαση (εκτός γράμματος).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l-GR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Score</a:t>
                </a:r>
                <a:r>
                  <a:rPr kumimoji="0" lang="el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 Πόσο ακριβής ήταν η σχεδίαση σε ποσοστό.</a:t>
                </a:r>
                <a:r>
                  <a:rPr lang="en-US" sz="2000" dirty="0"/>
                  <a:t> </a:t>
                </a:r>
                <a:endParaRPr lang="el-GR" sz="2000" dirty="0"/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𝑆𝑐𝑜𝑟𝑒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 (%)=</m:t>
                      </m:r>
                      <m:f>
                        <m:fPr>
                          <m:ctrlPr>
                            <a:rPr lang="en-US" sz="20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 dirty="0" smtClean="0">
                              <a:latin typeface="Cambria Math" panose="02040503050406030204" pitchFamily="18" charset="0"/>
                            </a:rPr>
                            <m:t>𝐼𝑛𝑠𝑖𝑑𝑒</m:t>
                          </m:r>
                          <m:r>
                            <a:rPr lang="en-US" sz="200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i="1" dirty="0" err="1" smtClean="0">
                              <a:latin typeface="Cambria Math" panose="02040503050406030204" pitchFamily="18" charset="0"/>
                            </a:rPr>
                            <m:t>𝑝𝑥</m:t>
                          </m:r>
                          <m:r>
                            <a:rPr lang="el-GR" sz="2000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US" sz="2000" i="1" dirty="0" smtClean="0">
                              <a:latin typeface="Cambria Math" panose="02040503050406030204" pitchFamily="18" charset="0"/>
                            </a:rPr>
                            <m:t>𝐷𝑟𝑎𝑤𝑖𝑛𝑔</m:t>
                          </m:r>
                          <m:r>
                            <a:rPr lang="en-US" sz="200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i="1" dirty="0" err="1" smtClean="0">
                              <a:latin typeface="Cambria Math" panose="02040503050406030204" pitchFamily="18" charset="0"/>
                            </a:rPr>
                            <m:t>𝑝𝑥</m:t>
                          </m:r>
                        </m:den>
                      </m:f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​×100</m:t>
                      </m:r>
                    </m:oMath>
                  </m:oMathPara>
                </a14:m>
                <a:endParaRPr kumimoji="0" lang="el-G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61A06A9-1D79-A276-D2EA-67E989AC4F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503" y="1405819"/>
                <a:ext cx="5428446" cy="5029262"/>
              </a:xfrm>
              <a:prstGeom prst="rect">
                <a:avLst/>
              </a:prstGeom>
              <a:blipFill>
                <a:blip r:embed="rId3"/>
                <a:stretch>
                  <a:fillRect l="-1122" t="-727" r="-673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5DF9280C-1DE1-C6EC-4D2C-9590E891C95F}"/>
              </a:ext>
            </a:extLst>
          </p:cNvPr>
          <p:cNvSpPr txBox="1"/>
          <p:nvPr/>
        </p:nvSpPr>
        <p:spPr>
          <a:xfrm>
            <a:off x="223718" y="5894685"/>
            <a:ext cx="58722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Όταν πατηθεί το </a:t>
            </a:r>
            <a:r>
              <a:rPr kumimoji="0" lang="el-G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κουμπί ΟΚ </a:t>
            </a:r>
            <a:r>
              <a:rPr kumimoji="0" lang="el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υπολογίζονται και εμφανίζονται οι μετρητές και το σκορ για 5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 </a:t>
            </a:r>
            <a:r>
              <a:rPr kumimoji="0" lang="el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και μετά εμφανίζεται επόμενος τυχαίος χαρακτήρας. Έξοδος με το </a:t>
            </a:r>
            <a:r>
              <a:rPr kumimoji="0" lang="el-G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κουμπί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Exit</a:t>
            </a:r>
            <a:r>
              <a:rPr kumimoji="0" lang="el-G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5702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BA08A82A-5434-3B53-F289-1073E4E58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0556ADA2-2461-88B7-CABA-56D1485C4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240E7-61F9-43AE-BD1C-F1F07F0EF245}" type="slidenum">
              <a:rPr lang="el-GR" smtClean="0"/>
              <a:t>8</a:t>
            </a:fld>
            <a:endParaRPr lang="el-GR"/>
          </a:p>
        </p:txBody>
      </p:sp>
      <p:sp>
        <p:nvSpPr>
          <p:cNvPr id="6" name="Τίτλος 1">
            <a:extLst>
              <a:ext uri="{FF2B5EF4-FFF2-40B4-BE49-F238E27FC236}">
                <a16:creationId xmlns:a16="http://schemas.microsoft.com/office/drawing/2014/main" id="{046509BD-AE9E-1C0F-752B-C01B932FD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l-GR" dirty="0"/>
              <a:t>Λειτουργικότητα της εφαρμογής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D7C626-AE7E-41B8-937E-CB2ADA64CAEB}"/>
              </a:ext>
            </a:extLst>
          </p:cNvPr>
          <p:cNvSpPr txBox="1"/>
          <p:nvPr/>
        </p:nvSpPr>
        <p:spPr>
          <a:xfrm>
            <a:off x="695010" y="1570108"/>
            <a:ext cx="1080197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800" dirty="0"/>
              <a:t>Όταν η εφαρμογή ξεκινά, εμφανίζεται ένα γράμμα από την ελληνική αλφάβητο, επιλεγμένο τυχαία, στο κέντρο της οθόνης.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800" dirty="0"/>
              <a:t>Το γράμμα περιβάλλεται από ένα μπλε περίγραμμα για να ξεχωρίζει από το φόντο.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800" dirty="0"/>
              <a:t>Στο κάτω μέρος της οθόνης εμφανίζονται οι μετρητές που περιγράφονται στην παρακάτω ενότητα.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800" dirty="0"/>
              <a:t>Ο χρήστης μπορεί να σχεδιάσει πάνω στο γράμμα με το ποντίκι ή μια απτική συσκευή (π.χ. </a:t>
            </a:r>
            <a:r>
              <a:rPr lang="el-GR" sz="2800" dirty="0" err="1"/>
              <a:t>pen</a:t>
            </a:r>
            <a:r>
              <a:rPr lang="el-GR" sz="2800" dirty="0"/>
              <a:t> </a:t>
            </a:r>
            <a:r>
              <a:rPr lang="el-GR" sz="2800" dirty="0" err="1"/>
              <a:t>tablet</a:t>
            </a:r>
            <a:r>
              <a:rPr lang="el-GR" sz="2800" dirty="0"/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800" dirty="0"/>
              <a:t>Όταν ο χρήστης αγγίζει την οθόνη, σχεδιάζεται μια κόκκινη γραμμή.</a:t>
            </a:r>
          </a:p>
        </p:txBody>
      </p:sp>
    </p:spTree>
    <p:extLst>
      <p:ext uri="{BB962C8B-B14F-4D97-AF65-F5344CB8AC3E}">
        <p14:creationId xmlns:p14="http://schemas.microsoft.com/office/powerpoint/2010/main" val="517751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C5FA3-FDDD-4FAE-74EB-A29CCF0FF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D0AEB783-EDCF-C6E3-C951-9B58C8C3F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Απτικές Διεπαφές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45B2B289-9560-857B-8F78-93AA2C4D3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4240E7-61F9-43AE-BD1C-F1F07F0EF245}" type="slidenum">
              <a:rPr kumimoji="0" lang="el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l-G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Τίτλος 1">
            <a:extLst>
              <a:ext uri="{FF2B5EF4-FFF2-40B4-BE49-F238E27FC236}">
                <a16:creationId xmlns:a16="http://schemas.microsoft.com/office/drawing/2014/main" id="{6168AA56-03C0-13FF-0606-5D26AF362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l-GR" dirty="0"/>
              <a:t>Λειτουργικότητα της εφαρμογής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EBFA4D-0A42-1E79-09F5-3A50309B00E5}"/>
              </a:ext>
            </a:extLst>
          </p:cNvPr>
          <p:cNvSpPr txBox="1"/>
          <p:nvPr/>
        </p:nvSpPr>
        <p:spPr>
          <a:xfrm>
            <a:off x="695010" y="1570108"/>
            <a:ext cx="1080197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Πατώντας το κουμπί "OK", η εφαρμογή: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Υπολογίζει τα </a:t>
            </a:r>
            <a:r>
              <a:rPr kumimoji="0" lang="el-G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pixels</a:t>
            </a: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που είναι μέσα στο γράμμα (</a:t>
            </a:r>
            <a:r>
              <a:rPr kumimoji="0" lang="el-G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Inside</a:t>
            </a: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και εκτός του γράμματος (</a:t>
            </a:r>
            <a:r>
              <a:rPr kumimoji="0" lang="el-G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Outside</a:t>
            </a: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Ενημερώνει τους μετρητές με τις νέες τιμές.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Υπολογίζει το ποσοστό ακρίβειας (</a:t>
            </a:r>
            <a:r>
              <a:rPr kumimoji="0" lang="el-G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Score</a:t>
            </a: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Μετά από 5 δευτερόλεπτα, το γράμμα αλλάζει τυχαία σε ένα νέο γράμμα από την ελληνική αλφάβητο.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Όλοι οι μετρητές μηδενίζονται, και η διαδικασία ξεκινά από την αρχή.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Ο χρήστης μπορεί να πατήσει το κουμπί "</a:t>
            </a:r>
            <a:r>
              <a:rPr kumimoji="0" lang="el-G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Exit</a:t>
            </a: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" για να τερματίσει την εφαρμογή.</a:t>
            </a:r>
          </a:p>
        </p:txBody>
      </p:sp>
    </p:spTree>
    <p:extLst>
      <p:ext uri="{BB962C8B-B14F-4D97-AF65-F5344CB8AC3E}">
        <p14:creationId xmlns:p14="http://schemas.microsoft.com/office/powerpoint/2010/main" val="1125160508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1193</Words>
  <Application>Microsoft Office PowerPoint</Application>
  <PresentationFormat>Ευρεία οθόνη</PresentationFormat>
  <Paragraphs>101</Paragraphs>
  <Slides>13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Θέμα του Office</vt:lpstr>
      <vt:lpstr>Εργασία / εφαρμογή στις Απτικές Διεπαφές</vt:lpstr>
      <vt:lpstr>Γενικά για την εφαρμογή</vt:lpstr>
      <vt:lpstr>Γενικά για την Python</vt:lpstr>
      <vt:lpstr>Γενικά για τη βιβλιοθήκη Kivy</vt:lpstr>
      <vt:lpstr>Απτική διεπαφή (pen tablet)</vt:lpstr>
      <vt:lpstr>Οθόνες της εφαρμογής</vt:lpstr>
      <vt:lpstr>Οθόνες της εφαρμογής</vt:lpstr>
      <vt:lpstr>Λειτουργικότητα της εφαρμογής</vt:lpstr>
      <vt:lpstr>Λειτουργικότητα της εφαρμογής</vt:lpstr>
      <vt:lpstr>Επεξήγηση του κώδικα της εφαρμογής</vt:lpstr>
      <vt:lpstr>Επεξήγηση του κώδικα της εφαρμογής</vt:lpstr>
      <vt:lpstr>Επεξήγηση του κώδικα της εφαρμογής</vt:lpstr>
      <vt:lpstr>Παραδείγματα Χρήσης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Χάρης Ταντανάσης</dc:creator>
  <cp:lastModifiedBy>Χάρης Ταντανάσης</cp:lastModifiedBy>
  <cp:revision>15</cp:revision>
  <dcterms:created xsi:type="dcterms:W3CDTF">2024-12-25T10:35:27Z</dcterms:created>
  <dcterms:modified xsi:type="dcterms:W3CDTF">2024-12-25T18:32:49Z</dcterms:modified>
</cp:coreProperties>
</file>