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5" r:id="rId5"/>
    <p:sldId id="260" r:id="rId6"/>
    <p:sldId id="271" r:id="rId7"/>
    <p:sldId id="272" r:id="rId8"/>
    <p:sldId id="274" r:id="rId9"/>
    <p:sldId id="275" r:id="rId10"/>
    <p:sldId id="261" r:id="rId11"/>
    <p:sldId id="277" r:id="rId12"/>
    <p:sldId id="262" r:id="rId13"/>
    <p:sldId id="263" r:id="rId14"/>
    <p:sldId id="279" r:id="rId15"/>
    <p:sldId id="276" r:id="rId16"/>
    <p:sldId id="267" r:id="rId17"/>
    <p:sldId id="268" r:id="rId18"/>
    <p:sldId id="269" r:id="rId19"/>
    <p:sldId id="266" r:id="rId20"/>
    <p:sldId id="281" r:id="rId21"/>
    <p:sldId id="270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NvgloIrDblRkBIVYn7Jyuv2gz0aFqUUX/view?usp=sharing" TargetMode="External"/><Relationship Id="rId2" Type="http://schemas.openxmlformats.org/officeDocument/2006/relationships/hyperlink" Target="https://drive.google.com/file/d/1VMGq3dntOKm9k8AJjdhHyxbl-DiqE8hC/view?usp=sharin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s://docs.google.com/forms/d/e/1FAIpQLScbND_0aIE5Sj0_PRpd6pZ1ZWHnkfxgZ_HaOyZ7gSaB9icZKA/viewform?usp=publish-edi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AB7475-EFE8-4D85-B774-BE8D46EC0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Metal detector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88756B-D60A-440B-B9D3-FA354122F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704184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Εργασία Μαθήματος </a:t>
            </a:r>
            <a:r>
              <a:rPr lang="el-GR" b="1" dirty="0"/>
              <a:t>Απτικές </a:t>
            </a:r>
            <a:r>
              <a:rPr lang="el-GR" b="1" dirty="0" err="1"/>
              <a:t>Διεπαφές</a:t>
            </a:r>
            <a:endParaRPr lang="en-US" b="1" dirty="0"/>
          </a:p>
          <a:p>
            <a:r>
              <a:rPr lang="el-GR" dirty="0"/>
              <a:t>Διεθνές Πανεπιστήμιο της Ελλάδος (ΔΙ.ΠΑ.Ε.)</a:t>
            </a:r>
            <a:br>
              <a:rPr lang="el-GR" dirty="0"/>
            </a:br>
            <a:r>
              <a:rPr lang="el-GR" dirty="0"/>
              <a:t>Τμήμα: Μηχανικών Πληροφορικής και Ηλεκτρονικών Συστημάτων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Χρήστος</a:t>
            </a:r>
            <a:r>
              <a:rPr lang="en-US" dirty="0"/>
              <a:t> </a:t>
            </a:r>
            <a:r>
              <a:rPr lang="el-GR" dirty="0" err="1"/>
              <a:t>κυριαζίδησ</a:t>
            </a:r>
            <a:r>
              <a:rPr lang="en-US" dirty="0"/>
              <a:t> </a:t>
            </a:r>
            <a:r>
              <a:rPr lang="el-GR" dirty="0"/>
              <a:t>ΑΜ: 174900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471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CCE652-2863-458F-B131-81F601E4A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Στόχος της εργασίας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EBAF53F-FFF0-47C1-960E-F0987F7A5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Παρουσίαση της έννοιας των απτικών </a:t>
            </a:r>
            <a:r>
              <a:rPr lang="el-GR" dirty="0" err="1"/>
              <a:t>διεπαφών</a:t>
            </a:r>
            <a:endParaRPr lang="el-GR" dirty="0"/>
          </a:p>
          <a:p>
            <a:r>
              <a:rPr lang="el-GR" dirty="0"/>
              <a:t>Ανάλυση του ρόλου της απτικής ανάδρασης στα παιχνίδια</a:t>
            </a:r>
            <a:endParaRPr lang="en-US" dirty="0"/>
          </a:p>
          <a:p>
            <a:r>
              <a:rPr lang="el-GR" dirty="0"/>
              <a:t>Κατανόηση της </a:t>
            </a:r>
            <a:r>
              <a:rPr lang="el-GR" dirty="0" err="1"/>
              <a:t>εμβύθισης</a:t>
            </a:r>
            <a:r>
              <a:rPr lang="el-GR" dirty="0"/>
              <a:t> (</a:t>
            </a:r>
            <a:r>
              <a:rPr lang="el-GR" dirty="0" err="1"/>
              <a:t>immersion</a:t>
            </a:r>
            <a:r>
              <a:rPr lang="el-GR" dirty="0"/>
              <a:t>) του παίκτη</a:t>
            </a:r>
            <a:endParaRPr lang="en-US" dirty="0"/>
          </a:p>
          <a:p>
            <a:r>
              <a:rPr lang="el-GR" dirty="0"/>
              <a:t>Εντοπισμός αντικειμένων με και χωρίς οπτική καθοδήγηση</a:t>
            </a:r>
            <a:endParaRPr lang="en-US" dirty="0"/>
          </a:p>
          <a:p>
            <a:r>
              <a:rPr lang="el-GR" dirty="0"/>
              <a:t>Σημασία Απτικών </a:t>
            </a:r>
            <a:r>
              <a:rPr lang="el-GR" dirty="0" err="1"/>
              <a:t>διεπαφών</a:t>
            </a:r>
            <a:r>
              <a:rPr lang="el-GR" dirty="0"/>
              <a:t> στον σχεδιασμό παιχνιδιών</a:t>
            </a:r>
          </a:p>
          <a:p>
            <a:r>
              <a:rPr lang="el-GR" b="1" dirty="0"/>
              <a:t>Δεν είναι απλά παιχνίδι → είναι πείραμα απτικών </a:t>
            </a:r>
            <a:r>
              <a:rPr lang="el-GR" b="1" dirty="0" err="1"/>
              <a:t>διεπαφών</a:t>
            </a:r>
            <a:endParaRPr lang="el-GR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81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B85E3D-D1A7-49F1-9F7F-E4ED58EB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Γενική Ιδέα Παιχνιδιού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D14737-E567-46AD-AB2A-19727211B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Παιχνίδι εξερεύνησης και αναζήτησης αντικειμένων</a:t>
            </a:r>
            <a:endParaRPr lang="en-US" dirty="0"/>
          </a:p>
          <a:p>
            <a:r>
              <a:rPr lang="el-GR" dirty="0"/>
              <a:t>Έμφαση στην παρατήρηση και την απτική ανάδραση</a:t>
            </a:r>
            <a:endParaRPr lang="en-US" dirty="0"/>
          </a:p>
          <a:p>
            <a:r>
              <a:rPr lang="el-GR" dirty="0"/>
              <a:t>Χρήση </a:t>
            </a:r>
            <a:r>
              <a:rPr lang="el-GR" dirty="0" err="1"/>
              <a:t>πολυαισθητηριακής</a:t>
            </a:r>
            <a:r>
              <a:rPr lang="el-GR" dirty="0"/>
              <a:t> εμπειρίας (εικόνα – ήχος – αφή)</a:t>
            </a:r>
            <a:endParaRPr lang="en-US" dirty="0"/>
          </a:p>
          <a:p>
            <a:r>
              <a:rPr lang="el-GR" dirty="0"/>
              <a:t>Το </a:t>
            </a:r>
            <a:r>
              <a:rPr lang="el-GR" dirty="0" err="1"/>
              <a:t>gameplay</a:t>
            </a:r>
            <a:r>
              <a:rPr lang="el-GR" dirty="0"/>
              <a:t> βασίζεται στο ψάχνω – παρατηρώ – ανακαλύπτω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15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978FDE-B49A-4B18-9A74-61201FD1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Τεχνική Υλοποίηση – </a:t>
            </a:r>
            <a:r>
              <a:rPr lang="en-US" dirty="0"/>
              <a:t>Unity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BEE584-9FDA-4CCF-93CA-ECFD9DDA7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450613"/>
          </a:xfrm>
        </p:spPr>
        <p:txBody>
          <a:bodyPr>
            <a:normAutofit/>
          </a:bodyPr>
          <a:lstStyle/>
          <a:p>
            <a:r>
              <a:rPr lang="el-GR" dirty="0"/>
              <a:t>Γιατί </a:t>
            </a:r>
            <a:r>
              <a:rPr lang="en-US" dirty="0"/>
              <a:t>Unity:</a:t>
            </a:r>
            <a:endParaRPr lang="el-GR" dirty="0"/>
          </a:p>
          <a:p>
            <a:pPr lvl="1"/>
            <a:r>
              <a:rPr lang="el-GR" dirty="0"/>
              <a:t>Μεγάλη κοινότητα - Πολλά </a:t>
            </a:r>
            <a:r>
              <a:rPr lang="el-GR" dirty="0" err="1"/>
              <a:t>tutorials</a:t>
            </a:r>
            <a:r>
              <a:rPr lang="el-GR" dirty="0"/>
              <a:t>, </a:t>
            </a:r>
            <a:r>
              <a:rPr lang="el-GR" dirty="0" err="1"/>
              <a:t>documentation</a:t>
            </a:r>
            <a:r>
              <a:rPr lang="el-GR" dirty="0"/>
              <a:t> και υποστήριξη</a:t>
            </a:r>
          </a:p>
          <a:p>
            <a:pPr lvl="1"/>
            <a:r>
              <a:rPr lang="el-GR" dirty="0"/>
              <a:t>C# - Αντικειμενοστραφής προγραμματισμός</a:t>
            </a:r>
          </a:p>
          <a:p>
            <a:pPr lvl="1"/>
            <a:r>
              <a:rPr lang="el-GR" dirty="0" err="1"/>
              <a:t>Visual</a:t>
            </a:r>
            <a:r>
              <a:rPr lang="el-GR" dirty="0"/>
              <a:t> </a:t>
            </a:r>
            <a:r>
              <a:rPr lang="el-GR" dirty="0" err="1"/>
              <a:t>Editor</a:t>
            </a:r>
            <a:r>
              <a:rPr lang="el-GR" dirty="0"/>
              <a:t> - Γρήγορη δημιουργία σκηνών χωρίς κώδικα</a:t>
            </a:r>
          </a:p>
          <a:p>
            <a:pPr lvl="1"/>
            <a:r>
              <a:rPr lang="en-US" dirty="0"/>
              <a:t>Asset Store - </a:t>
            </a:r>
            <a:r>
              <a:rPr lang="el-GR" dirty="0"/>
              <a:t>Έτοιμα </a:t>
            </a:r>
            <a:r>
              <a:rPr lang="en-US" dirty="0"/>
              <a:t>assets (3D models, </a:t>
            </a:r>
            <a:r>
              <a:rPr lang="el-GR" dirty="0"/>
              <a:t>ήχοι, </a:t>
            </a:r>
            <a:r>
              <a:rPr lang="en-US" dirty="0"/>
              <a:t>textures)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45323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E4E2C3-824A-425B-8561-A44D2A997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MetaL</a:t>
            </a:r>
            <a:r>
              <a:rPr lang="en-US" dirty="0"/>
              <a:t> Detector – </a:t>
            </a:r>
            <a:r>
              <a:rPr lang="el-GR" dirty="0"/>
              <a:t>Λειτουργία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7907C8-4F5A-4A46-8E50-71817DCF5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88838"/>
            <a:ext cx="6132561" cy="345061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Real-time</a:t>
            </a:r>
            <a:r>
              <a:rPr lang="en-US" dirty="0"/>
              <a:t> </a:t>
            </a:r>
            <a:r>
              <a:rPr lang="el-GR" dirty="0"/>
              <a:t>ενημέρωση του παίκτη</a:t>
            </a:r>
            <a:endParaRPr lang="en-US" dirty="0"/>
          </a:p>
          <a:p>
            <a:r>
              <a:rPr lang="el-GR" dirty="0"/>
              <a:t>Τρεις</a:t>
            </a:r>
            <a:r>
              <a:rPr lang="en-US" dirty="0"/>
              <a:t> </a:t>
            </a:r>
            <a:r>
              <a:rPr lang="el-GR" dirty="0"/>
              <a:t>τρόπους ανατροφοδότησης στον παίκτη:</a:t>
            </a:r>
            <a:endParaRPr lang="en-US" dirty="0"/>
          </a:p>
          <a:p>
            <a:pPr lvl="1"/>
            <a:r>
              <a:rPr lang="el-GR" b="1" dirty="0"/>
              <a:t>Δόνηση χειριστηρίου </a:t>
            </a:r>
            <a:r>
              <a:rPr lang="el-GR" dirty="0"/>
              <a:t>που επιταχύνεται όσο πλησιάζεις</a:t>
            </a:r>
          </a:p>
          <a:p>
            <a:pPr lvl="1"/>
            <a:r>
              <a:rPr lang="el-GR" b="1" dirty="0"/>
              <a:t>Ηχητικός παλμός </a:t>
            </a:r>
            <a:r>
              <a:rPr lang="el-GR" dirty="0"/>
              <a:t>συγχρονισμένος με τη δόνηση</a:t>
            </a:r>
          </a:p>
          <a:p>
            <a:pPr lvl="1"/>
            <a:r>
              <a:rPr lang="el-GR" b="1" dirty="0"/>
              <a:t>Οπτική ένδειξη </a:t>
            </a:r>
            <a:r>
              <a:rPr lang="el-GR" dirty="0"/>
              <a:t>με αλλαγή έντασης και χρώματος</a:t>
            </a:r>
          </a:p>
          <a:p>
            <a:r>
              <a:rPr lang="el-GR" dirty="0"/>
              <a:t>Προσβασιμότητα: </a:t>
            </a:r>
          </a:p>
          <a:p>
            <a:pPr lvl="1"/>
            <a:r>
              <a:rPr lang="el-GR" dirty="0"/>
              <a:t>Κάθε τρόπος ανατροφοδότησης μπορεί να ενεργοποιηθεί/απενεργοποιηθεί ανεξάρτητα από το μενού ρυθμίσεων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22EDC3D-A184-420E-8FFE-4B4611F6A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5903" y="2212032"/>
            <a:ext cx="3843020" cy="268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52D4E2C-3D04-486B-94E1-B192386B1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ΒΗΜΑ 1: ΕΥΡΕΣΗ ΚΟΝΤΙΝΟΤΕΡΟΥ ΑΝΤΙΚΕΙΜΕΝΟΥ</a:t>
            </a:r>
            <a:endParaRPr lang="en-US" dirty="0"/>
          </a:p>
        </p:txBody>
      </p:sp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DDBE1D1F-2755-4416-BE3E-5E3CF933D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270" y="2015731"/>
            <a:ext cx="5753896" cy="2896927"/>
          </a:xfrm>
          <a:prstGeom prst="rect">
            <a:avLst/>
          </a:prstGeom>
        </p:spPr>
      </p:pic>
      <p:sp>
        <p:nvSpPr>
          <p:cNvPr id="13" name="Θέση περιεχομένου 2">
            <a:extLst>
              <a:ext uri="{FF2B5EF4-FFF2-40B4-BE49-F238E27FC236}">
                <a16:creationId xmlns:a16="http://schemas.microsoft.com/office/drawing/2014/main" id="{13EB3AB4-0664-4C33-94B8-AFFDDA823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4644421" cy="3450613"/>
          </a:xfrm>
        </p:spPr>
        <p:txBody>
          <a:bodyPr/>
          <a:lstStyle/>
          <a:p>
            <a:r>
              <a:rPr lang="el-GR" dirty="0"/>
              <a:t>Σε κάθε frame</a:t>
            </a:r>
          </a:p>
          <a:p>
            <a:pPr lvl="1"/>
            <a:r>
              <a:rPr lang="el-GR" dirty="0"/>
              <a:t>Υπολογίζεται η απόσταση από όλα τα αντικείμενα</a:t>
            </a:r>
          </a:p>
          <a:p>
            <a:pPr lvl="1"/>
            <a:r>
              <a:rPr lang="el-GR" dirty="0"/>
              <a:t>Βρίσκουμε το κοντινότερο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68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9AA421-AF28-47F2-A076-481C87BB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ΒΗΜΑ 2: ΥΠΟΛΟΓΙΣΜΟΣ ΕΓΓΥΤΗΤΑΣ (0 έως 1)</a:t>
            </a:r>
            <a:endParaRPr lang="en-US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5FD8E231-2673-46EE-9820-508C18B50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2840" y="2015732"/>
            <a:ext cx="5410955" cy="2724530"/>
          </a:xfrm>
          <a:prstGeom prst="rect">
            <a:avLst/>
          </a:prstGeom>
        </p:spPr>
      </p:pic>
      <p:sp>
        <p:nvSpPr>
          <p:cNvPr id="9" name="Θέση περιεχομένου 2">
            <a:extLst>
              <a:ext uri="{FF2B5EF4-FFF2-40B4-BE49-F238E27FC236}">
                <a16:creationId xmlns:a16="http://schemas.microsoft.com/office/drawing/2014/main" id="{0E27ABAC-B75E-403E-AEB7-0349C08E3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38" y="2239849"/>
            <a:ext cx="6804915" cy="3450613"/>
          </a:xfrm>
        </p:spPr>
        <p:txBody>
          <a:bodyPr/>
          <a:lstStyle/>
          <a:p>
            <a:r>
              <a:rPr lang="el-GR" dirty="0"/>
              <a:t>Η </a:t>
            </a:r>
            <a:r>
              <a:rPr lang="el-GR" b="1" dirty="0"/>
              <a:t>εγγύτητα</a:t>
            </a:r>
            <a:r>
              <a:rPr lang="el-GR" dirty="0"/>
              <a:t> (</a:t>
            </a:r>
            <a:r>
              <a:rPr lang="el-GR" b="1" dirty="0" err="1"/>
              <a:t>proximity</a:t>
            </a:r>
            <a:r>
              <a:rPr lang="el-GR" dirty="0"/>
              <a:t>) είναι μια τιμή από 0 έως 1</a:t>
            </a:r>
          </a:p>
          <a:p>
            <a:pPr lvl="1"/>
            <a:r>
              <a:rPr lang="el-GR" dirty="0"/>
              <a:t>0 = Μακριά από το αντικείμενο (ή εκτός εμβέλειας)</a:t>
            </a:r>
          </a:p>
          <a:p>
            <a:pPr lvl="1"/>
            <a:r>
              <a:rPr lang="el-GR" dirty="0"/>
              <a:t>1 = Πάνω στο αντικείμενο</a:t>
            </a:r>
          </a:p>
          <a:p>
            <a:r>
              <a:rPr lang="el-GR" b="1" dirty="0"/>
              <a:t>Τύπος: </a:t>
            </a:r>
            <a:r>
              <a:rPr lang="el-GR" dirty="0"/>
              <a:t>εγγύτητα = 1 - (απόσταση / </a:t>
            </a:r>
            <a:r>
              <a:rPr lang="el-GR" dirty="0" err="1"/>
              <a:t>μέγιστο_εύρος</a:t>
            </a:r>
            <a:r>
              <a:rPr lang="el-GR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30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ED8DE8C-C44F-40FC-9E94-D5949244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ΣΥΣΤΗΜΑ ΔΟΝΗΣΗΣ</a:t>
            </a:r>
            <a:endParaRPr lang="en-US" dirty="0"/>
          </a:p>
        </p:txBody>
      </p:sp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DEFB821-389F-46B2-A597-29A94675C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297" y="2007747"/>
            <a:ext cx="11141405" cy="28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10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B03DA0-1248-4298-974F-062D1901B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ΜΟΤΙΒΟ ΠΑΛΜΩΝ ΔΟΝΗΣΗΣ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D4E040-4484-4D38-A65B-DD5FE0948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449562"/>
          </a:xfrm>
        </p:spPr>
        <p:txBody>
          <a:bodyPr/>
          <a:lstStyle/>
          <a:p>
            <a:r>
              <a:rPr lang="el-GR"/>
              <a:t>Οπτική αναπαράσταση του ρυθμού δόνησης:</a:t>
            </a:r>
            <a:endParaRPr lang="en-US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3300764D-1281-4FD0-B670-604F130D5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515" y="2723135"/>
            <a:ext cx="8176969" cy="27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05DA37-D4AB-454A-BE47-550218CE2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Ηχητική Ανατροφοδότηση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60B397-E4E1-4BFD-8E41-71D2574F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2015732"/>
            <a:ext cx="9603274" cy="3450613"/>
          </a:xfrm>
        </p:spPr>
        <p:txBody>
          <a:bodyPr/>
          <a:lstStyle/>
          <a:p>
            <a:r>
              <a:rPr lang="el-GR" dirty="0"/>
              <a:t>Ο ήχος είναι </a:t>
            </a:r>
            <a:r>
              <a:rPr lang="el-GR" b="1" dirty="0"/>
              <a:t>απόλυτα συγχρονισμένος</a:t>
            </a:r>
            <a:r>
              <a:rPr lang="el-GR" dirty="0"/>
              <a:t> </a:t>
            </a:r>
            <a:r>
              <a:rPr lang="el-GR" b="1" dirty="0"/>
              <a:t>με τη δόνηση</a:t>
            </a:r>
            <a:r>
              <a:rPr lang="el-GR" dirty="0"/>
              <a:t>:</a:t>
            </a:r>
          </a:p>
          <a:p>
            <a:pPr lvl="1"/>
            <a:r>
              <a:rPr lang="el-GR" dirty="0"/>
              <a:t>Ενεργοποιείται μαζί με τη δόνηση</a:t>
            </a:r>
          </a:p>
          <a:p>
            <a:pPr lvl="1"/>
            <a:r>
              <a:rPr lang="el-GR" dirty="0"/>
              <a:t>Απενεργοποιείται μαζί με τη δόνηση</a:t>
            </a:r>
          </a:p>
          <a:p>
            <a:pPr lvl="1"/>
            <a:r>
              <a:rPr lang="el-GR" dirty="0"/>
              <a:t>Ίδιος ρυθμός παλμών</a:t>
            </a:r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BB900159-FFA8-4E2D-8B33-E0AA6ED8B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2218" y="2608840"/>
            <a:ext cx="2762636" cy="242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14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E91AF0-C0AF-4FBA-A4EA-AEAB4EE93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Κώδικας </a:t>
            </a:r>
            <a:r>
              <a:rPr lang="el-GR" dirty="0" err="1"/>
              <a:t>Ηχητικήσ</a:t>
            </a:r>
            <a:r>
              <a:rPr lang="el-GR" dirty="0"/>
              <a:t> και </a:t>
            </a:r>
            <a:r>
              <a:rPr lang="el-GR" dirty="0" err="1"/>
              <a:t>Απτικήσ</a:t>
            </a:r>
            <a:r>
              <a:rPr lang="el-GR" dirty="0"/>
              <a:t> </a:t>
            </a:r>
            <a:r>
              <a:rPr lang="el-GR" dirty="0" err="1"/>
              <a:t>Ανατροφοδότησησ</a:t>
            </a:r>
            <a:r>
              <a:rPr lang="el-GR" dirty="0"/>
              <a:t> </a:t>
            </a:r>
            <a:endParaRPr lang="en-US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8AB42D3-FA60-4E79-8DC9-2B7A615AE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579" y="2150321"/>
            <a:ext cx="3711262" cy="2484335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48BBFF7B-1E7A-40BA-8D6E-8E9090FE9E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72" y="2150321"/>
            <a:ext cx="3734124" cy="2019475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64A38A24-E4C0-4404-88A0-C07EAF410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972" y="4394003"/>
            <a:ext cx="3711262" cy="1082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545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AD9E1A-9741-49FF-AB90-6FDBE469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οπτική Ανατροφοδότηση (ΣΥΣΤΗΜΑ ΧΡΩΜΑΤΟΣ)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85D900-17A0-4D2E-A801-51FAB00BE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Αλλαγή Χρώματος με βάση την Απόσταση</a:t>
            </a:r>
          </a:p>
          <a:p>
            <a:r>
              <a:rPr lang="el-GR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Το χρώμα του ανιχνευτή αλλάζει σταδιακά από:</a:t>
            </a:r>
            <a:endParaRPr lang="el-GR" b="1" i="0" dirty="0">
              <a:solidFill>
                <a:srgbClr val="333333"/>
              </a:solidFill>
              <a:effectLst/>
              <a:latin typeface="Segoe UI" panose="020B0502040204020203" pitchFamily="34" charset="0"/>
            </a:endParaRPr>
          </a:p>
          <a:p>
            <a:pPr lvl="1"/>
            <a:r>
              <a:rPr lang="el-GR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Μακρινό</a:t>
            </a:r>
            <a:r>
              <a:rPr lang="el-GR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 χρώμα (κόκκινο)</a:t>
            </a:r>
            <a:endParaRPr lang="el-GR" b="1" dirty="0">
              <a:solidFill>
                <a:srgbClr val="333333"/>
              </a:solidFill>
              <a:latin typeface="Segoe UI" panose="020B0502040204020203" pitchFamily="34" charset="0"/>
            </a:endParaRPr>
          </a:p>
          <a:p>
            <a:pPr lvl="1"/>
            <a:r>
              <a:rPr lang="el-GR" b="1" dirty="0">
                <a:solidFill>
                  <a:srgbClr val="333333"/>
                </a:solidFill>
                <a:latin typeface="Segoe UI" panose="020B0502040204020203" pitchFamily="34" charset="0"/>
              </a:rPr>
              <a:t>Κ</a:t>
            </a:r>
            <a:r>
              <a:rPr lang="el-GR" b="1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οντινό</a:t>
            </a:r>
            <a:r>
              <a:rPr lang="el-GR" b="0" i="0" dirty="0">
                <a:solidFill>
                  <a:srgbClr val="333333"/>
                </a:solidFill>
                <a:effectLst/>
                <a:latin typeface="Segoe UI" panose="020B0502040204020203" pitchFamily="34" charset="0"/>
              </a:rPr>
              <a:t> χρώμα (Πράσινο)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5CF8D37D-7F26-410B-82A3-17D7D4E51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139" y="4005122"/>
            <a:ext cx="9487722" cy="162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27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FAC27A-97CC-4C21-AD7A-8E509A89C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709480" cy="1049235"/>
          </a:xfrm>
        </p:spPr>
        <p:txBody>
          <a:bodyPr/>
          <a:lstStyle/>
          <a:p>
            <a:r>
              <a:rPr lang="el-GR" dirty="0"/>
              <a:t>Οπτική Ανατροφοδότηση (ΣΥΣΤΗΜΑ ΦΩΤΕΙΝΟΤΗΤΑΣ)</a:t>
            </a:r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F82E16D-1EB2-44EF-832F-7F7F4EC07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85" y="2211357"/>
            <a:ext cx="4973829" cy="2369607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F849C2D6-40CA-4ED1-9809-A988DD2BE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7779" y="2211358"/>
            <a:ext cx="6269429" cy="264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100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3649EA-018D-49BA-A811-824BAA972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οπτική Ανατροφοδότηση</a:t>
            </a:r>
            <a:r>
              <a:rPr lang="en-US" dirty="0"/>
              <a:t> (IN GAME)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13D8FF6-D8E2-4EAE-8EEE-3D284E12E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2238344"/>
            <a:ext cx="5518779" cy="3263278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3525E4A-3635-434C-B5EE-A261823B8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669" y="2238344"/>
            <a:ext cx="4674713" cy="326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43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F3238F-C983-4167-AA79-6E8B8150C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ΣΥΝΟΠΤΙΚΟΣ ΠΙΝΑΚΑΣ</a:t>
            </a:r>
            <a:endParaRPr lang="en-US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15358C63-D395-4FEE-8961-01FAA2225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466" y="1963434"/>
            <a:ext cx="9875067" cy="4090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50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D29A11-2994-41BB-836C-784E3FEB9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Σχόλια Χρηστών (</a:t>
            </a:r>
            <a:r>
              <a:rPr lang="en-US" dirty="0"/>
              <a:t>User Feedback)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3409D2-CD74-49D0-B23A-F3D50E258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δόνηση βοήθησε πολύ στον προσανατολισμό χωρίς να κοιτάζω συνεχώς την οθόνη</a:t>
            </a:r>
          </a:p>
          <a:p>
            <a:r>
              <a:rPr lang="el-GR" dirty="0"/>
              <a:t>Ο ήχος </a:t>
            </a:r>
            <a:r>
              <a:rPr lang="el-GR" dirty="0" err="1"/>
              <a:t>beeping</a:t>
            </a:r>
            <a:r>
              <a:rPr lang="el-GR" dirty="0"/>
              <a:t> έκανε ξεκάθαρο πότε πλησίαζα το αντικείμενο.</a:t>
            </a:r>
          </a:p>
          <a:p>
            <a:r>
              <a:rPr lang="el-GR" dirty="0"/>
              <a:t>Η αλλαγή χρώματος έδινε σιγουριά ότι κινούμαι προς τη σωστή κατεύθυνση.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889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19DECC-2D16-4F0A-A130-EBA8D30D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Παρουσίαση Παιχνιδιού (</a:t>
            </a:r>
            <a:r>
              <a:rPr lang="en-US" dirty="0"/>
              <a:t>Demo)</a:t>
            </a:r>
          </a:p>
        </p:txBody>
      </p:sp>
    </p:spTree>
    <p:extLst>
      <p:ext uri="{BB962C8B-B14F-4D97-AF65-F5344CB8AC3E}">
        <p14:creationId xmlns:p14="http://schemas.microsoft.com/office/powerpoint/2010/main" val="1078740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972946-A507-4185-9480-4BEB29502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Συμπεράσματα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91EA281-BEBF-4653-A1A3-1DD8CB5B4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απτικές </a:t>
            </a:r>
            <a:r>
              <a:rPr lang="el-GR" dirty="0" err="1"/>
              <a:t>διεπαφές</a:t>
            </a:r>
            <a:r>
              <a:rPr lang="el-GR" dirty="0"/>
              <a:t> βελτιώνουν τον προσανατολισμό του χρήστη</a:t>
            </a:r>
            <a:endParaRPr lang="en-US" dirty="0"/>
          </a:p>
          <a:p>
            <a:r>
              <a:rPr lang="el-GR" dirty="0"/>
              <a:t>Η δόνηση λειτουργεί αποτελεσματικά ως μέσο καθοδήγησης </a:t>
            </a:r>
            <a:endParaRPr lang="en-US" dirty="0"/>
          </a:p>
          <a:p>
            <a:r>
              <a:rPr lang="el-GR" dirty="0"/>
              <a:t>Ο συνδυασμός αισθήσεων αυξάνει την </a:t>
            </a:r>
            <a:r>
              <a:rPr lang="el-GR" dirty="0" err="1"/>
              <a:t>εμβύθιση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530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2FE869-5217-49D3-B74F-FC88BF59A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ΠΙΘΑΝΈΣ Βελτιώσεις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8A59F5-ED98-4FD3-B1FB-DE1FE2F69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Χρήση περισσότερων και διαφοροποιημένων μοτίβων δόνησης</a:t>
            </a:r>
          </a:p>
          <a:p>
            <a:r>
              <a:rPr lang="en-US" dirty="0" err="1"/>
              <a:t>Αξιο</a:t>
            </a:r>
            <a:r>
              <a:rPr lang="en-US" dirty="0"/>
              <a:t>ποίηση αισθητήρων PS5 (haptic triggers &amp; motion sensors)</a:t>
            </a:r>
            <a:endParaRPr lang="el-GR" dirty="0"/>
          </a:p>
          <a:p>
            <a:r>
              <a:rPr lang="el-GR" dirty="0" err="1"/>
              <a:t>Lock</a:t>
            </a:r>
            <a:r>
              <a:rPr lang="el-GR" dirty="0"/>
              <a:t> κουμπιού για σταθερή ανίχνευση</a:t>
            </a:r>
          </a:p>
          <a:p>
            <a:r>
              <a:rPr lang="el-GR" dirty="0"/>
              <a:t>Καλύτερη ανίχνευση κίνησης (</a:t>
            </a:r>
            <a:r>
              <a:rPr lang="el-GR" dirty="0" err="1"/>
              <a:t>left</a:t>
            </a:r>
            <a:r>
              <a:rPr lang="el-GR" dirty="0"/>
              <a:t>–</a:t>
            </a:r>
            <a:r>
              <a:rPr lang="el-GR" dirty="0" err="1"/>
              <a:t>right</a:t>
            </a:r>
            <a:r>
              <a:rPr lang="el-GR" dirty="0"/>
              <a:t> / κατεύθυνση)</a:t>
            </a:r>
          </a:p>
          <a:p>
            <a:r>
              <a:rPr lang="el-GR" dirty="0"/>
              <a:t>Υποστήριξη VR για αυξημένη </a:t>
            </a:r>
            <a:r>
              <a:rPr lang="el-GR" dirty="0" err="1"/>
              <a:t>εμβύθιση</a:t>
            </a:r>
            <a:endParaRPr lang="el-GR" dirty="0"/>
          </a:p>
          <a:p>
            <a:r>
              <a:rPr lang="el-GR" dirty="0"/>
              <a:t>Βελτιωμένος χωρικός ήχος (αριστερά – δεξιά)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54770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648B75-01D7-42EC-8F01-B7737B631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Αποτελέσματα Αξιολόγησης Χρηστών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3923699-240B-49B3-A507-D95112FA6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235" y="1916507"/>
            <a:ext cx="6481529" cy="47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09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AC7969-A622-496F-AD02-D34EC664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Ερωτήσεις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40E778-1FCC-4EE5-BD43-B914C081E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1979874"/>
            <a:ext cx="9603275" cy="3450613"/>
          </a:xfrm>
        </p:spPr>
        <p:txBody>
          <a:bodyPr/>
          <a:lstStyle/>
          <a:p>
            <a:pPr marL="0" indent="0">
              <a:buNone/>
            </a:pPr>
            <a:r>
              <a:rPr lang="el-GR" sz="2200" b="1" dirty="0"/>
              <a:t>Ευχαριστώ για την προσοχή σας</a:t>
            </a:r>
          </a:p>
          <a:p>
            <a:pPr marL="0" indent="0">
              <a:buNone/>
            </a:pPr>
            <a:r>
              <a:rPr lang="el-GR" sz="2200" b="1" dirty="0"/>
              <a:t>Ερωτήσεις;</a:t>
            </a:r>
            <a:r>
              <a:rPr lang="el-GR" sz="2200" dirty="0"/>
              <a:t> </a:t>
            </a:r>
            <a:endParaRPr lang="en-US" sz="2200" dirty="0"/>
          </a:p>
          <a:p>
            <a:pPr marL="0" indent="0">
              <a:buNone/>
            </a:pPr>
            <a:r>
              <a:rPr lang="el-GR" dirty="0"/>
              <a:t>Μάθημα: Απτικές </a:t>
            </a:r>
            <a:r>
              <a:rPr lang="el-GR" dirty="0" err="1"/>
              <a:t>Διεπαφές</a:t>
            </a:r>
            <a:r>
              <a:rPr lang="el-GR" dirty="0"/>
              <a:t> 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Χρήστος Κυριαζίδης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ΑΜ: 174900 </a:t>
            </a:r>
            <a:endParaRPr lang="en-US" dirty="0"/>
          </a:p>
          <a:p>
            <a:pPr marL="0" indent="0">
              <a:buNone/>
            </a:pPr>
            <a:r>
              <a:rPr lang="el-GR" dirty="0"/>
              <a:t>ΔΙ.ΠΑ.Ε.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85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2C05530-FADF-421A-A3A1-7F083101A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372000"/>
            <a:ext cx="9603275" cy="1049235"/>
          </a:xfrm>
        </p:spPr>
        <p:txBody>
          <a:bodyPr/>
          <a:lstStyle/>
          <a:p>
            <a:r>
              <a:rPr lang="el-GR" dirty="0"/>
              <a:t>Σύνδεσμοι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FE4E29-E603-494B-B32B-813C14987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Μπορείτε να κατεβάσετε το παιχνίδι από:</a:t>
            </a:r>
          </a:p>
          <a:p>
            <a:pPr lvl="1"/>
            <a:r>
              <a:rPr lang="en-US" dirty="0">
                <a:hlinkClick r:id="rId2"/>
              </a:rPr>
              <a:t>https://drive.google.com/file/d/1VMGq3dntOKm9k8AJjdhHyxbl-DiqE8hC/view?usp=sharing</a:t>
            </a:r>
            <a:endParaRPr lang="en-US" dirty="0"/>
          </a:p>
          <a:p>
            <a:r>
              <a:rPr lang="en-US" dirty="0"/>
              <a:t>Video </a:t>
            </a:r>
            <a:r>
              <a:rPr lang="el-GR" dirty="0"/>
              <a:t>από το παιχνίδι: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https://drive.google.com/file/d/1NvgloIrDblRkBIVYn7Jyuv2gz0aFqUUX/view?usp=sharing</a:t>
            </a:r>
            <a:endParaRPr lang="en-US" dirty="0"/>
          </a:p>
          <a:p>
            <a:r>
              <a:rPr lang="el-GR" dirty="0"/>
              <a:t>Αξιολογήστε την απτική, ηχητική και οπτική ανάδραση του παιχνιδιού </a:t>
            </a:r>
            <a:r>
              <a:rPr lang="el-GR" i="1" dirty="0"/>
              <a:t>Metal </a:t>
            </a:r>
            <a:r>
              <a:rPr lang="el-GR" i="1" dirty="0" err="1"/>
              <a:t>Detector</a:t>
            </a:r>
            <a:r>
              <a:rPr lang="el-GR" dirty="0"/>
              <a:t> μέσω του παρακάτω ερωτηματολογίου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hlinkClick r:id="rId4"/>
              </a:rPr>
              <a:t>https://docs.google.com/forms/d/e/1FAIpQLScbND_0aIE5Sj0_PRpd6pZ1ZWHnkfxgZ_HaOyZ7gSaB9icZKA/viewform?usp=publish-editor</a:t>
            </a: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C289A5F-867C-4DE8-9867-BDCBBF8FA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12" y="4644479"/>
            <a:ext cx="1675836" cy="16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22485"/>
      </p:ext>
    </p:extLst>
  </p:cSld>
  <p:clrMapOvr>
    <a:masterClrMapping/>
  </p:clrMapOvr>
</p:sld>
</file>

<file path=ppt/theme/theme1.xml><?xml version="1.0" encoding="utf-8"?>
<a:theme xmlns:a="http://schemas.openxmlformats.org/drawingml/2006/main" name="Συλλογη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TM10001114[[fn=Συλλογη]]</Template>
  <TotalTime>399</TotalTime>
  <Words>589</Words>
  <Application>Microsoft Office PowerPoint</Application>
  <PresentationFormat>Ευρεία οθόνη</PresentationFormat>
  <Paragraphs>87</Paragraphs>
  <Slides>22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6" baseType="lpstr">
      <vt:lpstr>Arial</vt:lpstr>
      <vt:lpstr>Gill Sans MT</vt:lpstr>
      <vt:lpstr>Segoe UI</vt:lpstr>
      <vt:lpstr>Συλλογη</vt:lpstr>
      <vt:lpstr>Metal detector</vt:lpstr>
      <vt:lpstr>Στόχος της εργασίας</vt:lpstr>
      <vt:lpstr>Γενική Ιδέα Παιχνιδιού</vt:lpstr>
      <vt:lpstr>Τεχνική Υλοποίηση – Unity </vt:lpstr>
      <vt:lpstr>MetaL Detector – Λειτουργία</vt:lpstr>
      <vt:lpstr>ΒΗΜΑ 1: ΕΥΡΕΣΗ ΚΟΝΤΙΝΟΤΕΡΟΥ ΑΝΤΙΚΕΙΜΕΝΟΥ</vt:lpstr>
      <vt:lpstr>ΒΗΜΑ 2: ΥΠΟΛΟΓΙΣΜΟΣ ΕΓΓΥΤΗΤΑΣ (0 έως 1)</vt:lpstr>
      <vt:lpstr>ΣΥΣΤΗΜΑ ΔΟΝΗΣΗΣ</vt:lpstr>
      <vt:lpstr>ΜΟΤΙΒΟ ΠΑΛΜΩΝ ΔΟΝΗΣΗΣ</vt:lpstr>
      <vt:lpstr>Ηχητική Ανατροφοδότηση</vt:lpstr>
      <vt:lpstr>Κώδικας Ηχητικήσ και Απτικήσ Ανατροφοδότησησ </vt:lpstr>
      <vt:lpstr>οπτική Ανατροφοδότηση (ΣΥΣΤΗΜΑ ΧΡΩΜΑΤΟΣ)</vt:lpstr>
      <vt:lpstr>Οπτική Ανατροφοδότηση (ΣΥΣΤΗΜΑ ΦΩΤΕΙΝΟΤΗΤΑΣ)</vt:lpstr>
      <vt:lpstr>οπτική Ανατροφοδότηση (IN GAME)</vt:lpstr>
      <vt:lpstr>ΣΥΝΟΠΤΙΚΟΣ ΠΙΝΑΚΑΣ</vt:lpstr>
      <vt:lpstr>Σχόλια Χρηστών (User Feedback)</vt:lpstr>
      <vt:lpstr>Παρουσίαση Παιχνιδιού (Demo)</vt:lpstr>
      <vt:lpstr>Συμπεράσματα</vt:lpstr>
      <vt:lpstr>ΠΙΘΑΝΈΣ Βελτιώσεις</vt:lpstr>
      <vt:lpstr>Αποτελέσματα Αξιολόγησης Χρηστών</vt:lpstr>
      <vt:lpstr>Ερωτήσεις</vt:lpstr>
      <vt:lpstr>Σύνδεσμοι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Metal detector</dc:title>
  <dc:creator>laptop</dc:creator>
  <cp:lastModifiedBy>laptop</cp:lastModifiedBy>
  <cp:revision>43</cp:revision>
  <dcterms:created xsi:type="dcterms:W3CDTF">2025-12-15T20:13:02Z</dcterms:created>
  <dcterms:modified xsi:type="dcterms:W3CDTF">2026-01-11T11:48:16Z</dcterms:modified>
</cp:coreProperties>
</file>