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9" r:id="rId4"/>
    <p:sldId id="257" r:id="rId5"/>
    <p:sldId id="259" r:id="rId6"/>
    <p:sldId id="260" r:id="rId7"/>
    <p:sldId id="261" r:id="rId8"/>
    <p:sldId id="262" r:id="rId9"/>
    <p:sldId id="263" r:id="rId10"/>
    <p:sldId id="268" r:id="rId11"/>
    <p:sldId id="270" r:id="rId12"/>
    <p:sldId id="271" r:id="rId13"/>
    <p:sldId id="278" r:id="rId14"/>
    <p:sldId id="272" r:id="rId15"/>
    <p:sldId id="273" r:id="rId16"/>
    <p:sldId id="274" r:id="rId17"/>
    <p:sldId id="275" r:id="rId18"/>
    <p:sldId id="280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 Ρομποτικός Βραχίονας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Μάθημα: </a:t>
            </a:r>
            <a:r>
              <a:rPr lang="el-GR"/>
              <a:t>Απτικές Διεπαφές</a:t>
            </a:r>
            <a:endParaRPr lang="el-GR"/>
          </a:p>
          <a:p>
            <a:r>
              <a:t>Θέμα: Ασύρματος έλεγχος</a:t>
            </a:r>
            <a:r>
              <a:rPr lang="el-GR"/>
              <a:t> ρομποτικού βραχίονα, αποστολή και</a:t>
            </a:r>
            <a:r>
              <a:t> συλλογή δεδομένων </a:t>
            </a:r>
            <a:r>
              <a:rPr lang="el-GR"/>
              <a:t>στο </a:t>
            </a:r>
            <a:r>
              <a:rPr lang="en-US" altLang="el-GR"/>
              <a:t>ThingSpeak</a:t>
            </a:r>
            <a:endParaRPr lang="en-US" altLang="el-GR"/>
          </a:p>
          <a:p/>
          <a:p>
            <a:pPr marL="0" indent="0">
              <a:buNone/>
            </a:pPr>
            <a:r>
              <a:rPr lang="en-US" altLang="en-US" sz="1800"/>
              <a:t>Φοιτητής: </a:t>
            </a:r>
            <a:r>
              <a:rPr lang="el-GR" altLang="en-US" sz="1800"/>
              <a:t>Κουτλιάμπας Λάζαρος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Α.Μ.:</a:t>
            </a:r>
            <a:r>
              <a:rPr lang="el-GR" altLang="en-US" sz="1800"/>
              <a:t> 518066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Εισηγητ</a:t>
            </a:r>
            <a:r>
              <a:rPr lang="el-GR" altLang="en-US" sz="1800"/>
              <a:t>έ</a:t>
            </a:r>
            <a:r>
              <a:rPr lang="en-US" altLang="en-US" sz="1800"/>
              <a:t>ς: </a:t>
            </a:r>
            <a:r>
              <a:rPr lang="el-GR" altLang="en-US" sz="1800"/>
              <a:t>κ. Κοκκώνης Γεώργιος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Τμήμα: </a:t>
            </a:r>
            <a:r>
              <a:rPr lang="el-GR" altLang="en-US" sz="1800"/>
              <a:t>Μηχανικών Πληροφορικής και Ηλεκτρονικών Συστημάτων</a:t>
            </a:r>
            <a:endParaRPr lang="en-US" altLang="en-US" sz="1800"/>
          </a:p>
          <a:p>
            <a:pPr marL="0" indent="0">
              <a:buNone/>
            </a:pPr>
            <a:r>
              <a:rPr lang="en-US" altLang="en-US" sz="1800"/>
              <a:t>Ακαδημαϊκό Έτος: 202</a:t>
            </a:r>
            <a:r>
              <a:rPr lang="el-GR" altLang="en-US" sz="1800"/>
              <a:t>5</a:t>
            </a:r>
            <a:r>
              <a:rPr lang="en-US" altLang="en-US" sz="1800"/>
              <a:t>–202</a:t>
            </a:r>
            <a:r>
              <a:rPr lang="el-GR" altLang="en-US" sz="1800"/>
              <a:t>6</a:t>
            </a:r>
            <a:endParaRPr lang="en-US" altLang="en-US"/>
          </a:p>
          <a:p/>
          <a:p>
            <a:pPr marL="0" indent="0">
              <a:buNone/>
            </a:pPr>
            <a:endParaRPr lang="el-GR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l-GR" altLang="en-US"/>
              <a:t>    Βραχίονας				 </a:t>
            </a:r>
            <a:r>
              <a:rPr lang="en-US" altLang="en-US"/>
              <a:t>Arduino </a:t>
            </a:r>
            <a:r>
              <a:rPr lang="el-GR" altLang="en-US"/>
              <a:t>		</a:t>
            </a:r>
            <a:endParaRPr lang="el-GR" altLang="en-US"/>
          </a:p>
        </p:txBody>
      </p:sp>
      <p:pic>
        <p:nvPicPr>
          <p:cNvPr id="4" name="Content Placeholder 3" descr="IMG_20251215_11580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510540"/>
            <a:ext cx="4853940" cy="7149465"/>
          </a:xfrm>
          <a:prstGeom prst="rect">
            <a:avLst/>
          </a:prstGeom>
        </p:spPr>
      </p:pic>
      <p:pic>
        <p:nvPicPr>
          <p:cNvPr id="5" name="Picture 4" descr="unnamed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940" y="510540"/>
            <a:ext cx="4290060" cy="71494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Στόχος &amp; Περιγραφή Εργασίας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Ανάπτυξη ρομποτικού βραχίονα με ασύρματο έλεγχο</a:t>
            </a:r>
          </a:p>
          <a:p>
            <a:r>
              <a:t>Χρήση Wi-Fi για απομακρυσμένη διαχείριση</a:t>
            </a:r>
          </a:p>
          <a:p>
            <a:r>
              <a:t>Συλλογή δεδομένων από αισθητήρες</a:t>
            </a:r>
          </a:p>
          <a:p>
            <a:r>
              <a:t>Αποστολή και απεικόνιση δεδομένων στο ThingSpeak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Υλικ</a:t>
            </a:r>
            <a:r>
              <a:rPr lang="el-GR"/>
              <a:t>ά</a:t>
            </a:r>
            <a: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Arduino Uno R4 WiFi</a:t>
            </a:r>
          </a:p>
          <a:p>
            <a:r>
              <a:t>6 Servo Motors για κίνηση βραχίονα</a:t>
            </a:r>
            <a:r>
              <a:rPr lang="en-US"/>
              <a:t> MG996R</a:t>
            </a:r>
            <a:endParaRPr lang="en-US"/>
          </a:p>
          <a:p>
            <a:r>
              <a:t>Αισθητήρας θερμοκρασίας DS18B20 </a:t>
            </a:r>
          </a:p>
          <a:p>
            <a:r>
              <a:t>Εξωτερικ</a:t>
            </a:r>
            <a:r>
              <a:rPr lang="el-GR"/>
              <a:t>ό</a:t>
            </a:r>
            <a:r>
              <a:t> τροφοδ</a:t>
            </a:r>
            <a:r>
              <a:rPr lang="el-GR"/>
              <a:t>οτικό 5</a:t>
            </a:r>
            <a:r>
              <a:rPr lang="en-US" altLang="el-GR"/>
              <a:t>V</a:t>
            </a:r>
            <a:endParaRPr lang="en-US" altLang="el-GR"/>
          </a:p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Λογισμικό (Software)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Arduino IDE για ανάπτυξη κώδικα</a:t>
            </a:r>
          </a:p>
          <a:p>
            <a:r>
              <a:t>Arduino IoT Cloud για απομακρυσμένο έλεγχο</a:t>
            </a:r>
          </a:p>
          <a:p>
            <a:r>
              <a:t>ThingSpeak για αποθήκευση και γραφήματα δεδομένων</a:t>
            </a:r>
          </a:p>
          <a:p>
            <a:r>
              <a:t>Επικοινωνία μέσω HTTP GET requests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/>
              <a:t>Προγραμματισμός σε </a:t>
            </a:r>
            <a:r>
              <a:rPr lang="en-US"/>
              <a:t>C++</a:t>
            </a:r>
            <a:r>
              <a:rPr lang="el-GR"/>
              <a:t> 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en-US" altLang="en-US"/>
          </a:p>
          <a:p>
            <a:pPr marL="0" indent="0" algn="l">
              <a:buNone/>
            </a:pPr>
            <a:endParaRPr lang="en-US" altLang="en-US"/>
          </a:p>
          <a:p>
            <a:pPr marL="0" indent="0" algn="l">
              <a:buNone/>
            </a:pPr>
            <a:r>
              <a:rPr lang="en-US" altLang="en-US"/>
              <a:t>Ο κώδικας αναπτύχθηκε σε γλώσσα C++, χρησιμοποιώντας το Arduino framework και τις αντίστοιχες βιβλιοθήκες.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Συλλογή &amp; Αποστολή Δεδομένων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Ανάγνωση θερμοκρασίας από DS18B20</a:t>
            </a:r>
          </a:p>
          <a:p>
            <a:r>
              <a:t>Αποστολή δεδομένων κάθε 20 δευτερόλεπτα</a:t>
            </a:r>
          </a:p>
          <a:p>
            <a:r>
              <a:t>ThingSpeak Field 1: Θερμοκρασία</a:t>
            </a:r>
          </a:p>
          <a:p>
            <a:r>
              <a:rPr>
                <a:sym typeface="+mn-ea"/>
              </a:rPr>
              <a:t>ThingSpeak Field </a:t>
            </a:r>
            <a:r>
              <a:rPr lang="el-GR">
                <a:sym typeface="+mn-ea"/>
              </a:rPr>
              <a:t>2</a:t>
            </a:r>
            <a:r>
              <a:rPr>
                <a:sym typeface="+mn-ea"/>
              </a:rPr>
              <a:t>:</a:t>
            </a:r>
            <a:r>
              <a:rPr lang="el-GR">
                <a:sym typeface="+mn-ea"/>
              </a:rPr>
              <a:t> Κατάσταση Δαγκάνας</a:t>
            </a:r>
            <a:endParaRPr lang="el-GR">
              <a:sym typeface="+mn-ea"/>
            </a:endParaRPr>
          </a:p>
          <a:p>
            <a:r>
              <a:t>Δυνατότητα επέκτασης με επιπλέον αισθητήρες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 Παρατηρήσεις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Σταθερή σύνδεση μέσω Wi-Fi</a:t>
            </a:r>
          </a:p>
          <a:p>
            <a:r>
              <a:t>Αξιόπιστη αποστολή δεδομένων στο ThingSpeak</a:t>
            </a:r>
          </a:p>
          <a:p>
            <a:r>
              <a:t>Ομαλή λειτουργία servo motors</a:t>
            </a:r>
          </a:p>
          <a:p>
            <a:r>
              <a:t>Ασφαλής λειτουργία της δαγκάνας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Χαρακτηριστικά Arduino UNO R4 WiFi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Ενσωματωμένο Wi</a:t>
            </a:r>
            <a:r>
              <a:rPr lang="el-GR"/>
              <a:t>-</a:t>
            </a:r>
            <a:r>
              <a:t>Fi (IEEE 802.11)</a:t>
            </a:r>
          </a:p>
          <a:p>
            <a:r>
              <a:t>Υποστήριξη Arduino IoT Cloud</a:t>
            </a:r>
          </a:p>
          <a:p>
            <a:r>
              <a:t>Ψηφιακές και αναλογικές είσοδοι/έξοδοι</a:t>
            </a:r>
          </a:p>
          <a:p>
            <a:r>
              <a:t>Συμβατότητα με βιβλιοθήκες Arduino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Arduino IoT Cloud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Διαδικτυακή πλατφόρμα της Arduino</a:t>
            </a:r>
          </a:p>
          <a:p>
            <a:r>
              <a:t>Απομακρυσμένος έλεγχος συσκευών</a:t>
            </a:r>
          </a:p>
          <a:p>
            <a:r>
              <a:t>Ασφαλής επικοινωνία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Arduino IoT Cloud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Push Buttons για έλεγχο servo</a:t>
            </a:r>
          </a:p>
          <a:p>
            <a:r>
              <a:t>Λειτουργία hold</a:t>
            </a:r>
            <a:r>
              <a:rPr lang="el-GR"/>
              <a:t>-</a:t>
            </a:r>
            <a:r>
              <a:t>to</a:t>
            </a:r>
            <a:r>
              <a:rPr lang="el-GR"/>
              <a:t>-</a:t>
            </a:r>
            <a:r>
              <a:t>move</a:t>
            </a:r>
          </a:p>
          <a:p>
            <a:r>
              <a:t>Άμεση απόκριση σε πραγματικό χρόνο</a:t>
            </a:r>
          </a:p>
          <a:p>
            <a:r>
              <a:t>Πρόσβαση από κινητό ή υπολογιστή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>
                <a:sym typeface="+mn-ea"/>
              </a:rPr>
              <a:t>Dashboard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 descr="unnam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9310" y="737235"/>
            <a:ext cx="4518660" cy="6842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Ροή Δεδομένων Συστήματος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Εντολές χρήστη μέσω Cloud</a:t>
            </a:r>
          </a:p>
          <a:p>
            <a:r>
              <a:t>Μετάδοση μέσω Wi</a:t>
            </a:r>
            <a:r>
              <a:rPr lang="el-GR"/>
              <a:t>-</a:t>
            </a:r>
            <a:r>
              <a:t>Fi στο Arduino</a:t>
            </a:r>
          </a:p>
          <a:p>
            <a:r>
              <a:t>Αποστολή δεδομένων στο ThingSpeak</a:t>
            </a:r>
          </a:p>
          <a:p>
            <a:r>
              <a:t>Απεικόνιση σε γραφήματα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Αρχιτεκτονική IoT Συστήματος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Επίπεδο συσκευής (Arduino, αισθητήρες)</a:t>
            </a:r>
          </a:p>
          <a:p>
            <a:r>
              <a:t>Επίπεδο επικοινωνίας (Wi</a:t>
            </a:r>
            <a:r>
              <a:rPr lang="el-GR"/>
              <a:t>-</a:t>
            </a:r>
            <a:r>
              <a:t>Fi, HTTP)</a:t>
            </a:r>
          </a:p>
          <a:p>
            <a:r>
              <a:t>Επίπεδο Cloud (Arduino Cloud, ThingSpeak)</a:t>
            </a:r>
          </a:p>
          <a:p>
            <a:r>
              <a:t>Επίπεδο χρήστη (Dashboard)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Ασφάλεια &amp; Σταθερότητα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Περιορισμός γωνιών δαγκάνας</a:t>
            </a:r>
          </a:p>
          <a:p>
            <a:r>
              <a:t>Κοινή γείωση τροφοδοσιών</a:t>
            </a:r>
          </a:p>
          <a:p>
            <a:r>
              <a:t>Χρονικός έλεγχος αποστολής δεδομένων</a:t>
            </a:r>
          </a:p>
          <a:p>
            <a:r>
              <a:t>Αξιόπιστη λειτουργία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Κόστος Υλοποίησης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Arduino UNO R4 WiFi: </a:t>
            </a:r>
            <a:r>
              <a:rPr lang="el-GR"/>
              <a:t>32</a:t>
            </a:r>
            <a:r>
              <a:rPr lang="en-US" altLang="en-US"/>
              <a:t>€</a:t>
            </a:r>
            <a:endParaRPr lang="en-US" altLang="en-US"/>
          </a:p>
          <a:p>
            <a:r>
              <a:rPr lang="el-GR" altLang="en-US"/>
              <a:t>Βραχίονας: 35</a:t>
            </a:r>
            <a:r>
              <a:rPr lang="en-US" altLang="en-US"/>
              <a:t>€</a:t>
            </a:r>
            <a:endParaRPr lang="en-US" altLang="en-US"/>
          </a:p>
          <a:p>
            <a:r>
              <a:t>Servo Motors (x6): </a:t>
            </a:r>
            <a:r>
              <a:rPr lang="el-GR"/>
              <a:t>22</a:t>
            </a:r>
            <a:r>
              <a:rPr lang="en-US" altLang="en-US"/>
              <a:t>€</a:t>
            </a:r>
            <a:endParaRPr lang="en-US" altLang="en-US"/>
          </a:p>
          <a:p>
            <a:r>
              <a:t>Αισθητήρας DS18B20: </a:t>
            </a:r>
            <a:r>
              <a:rPr lang="el-GR"/>
              <a:t>4,50</a:t>
            </a:r>
            <a:r>
              <a:rPr lang="en-US" altLang="en-US"/>
              <a:t>€</a:t>
            </a:r>
            <a:endParaRPr lang="en-US" altLang="en-US"/>
          </a:p>
          <a:p>
            <a:r>
              <a:rPr lang="el-GR"/>
              <a:t>Καλώδια</a:t>
            </a:r>
            <a:r>
              <a:t> και υλικά: </a:t>
            </a:r>
            <a:r>
              <a:rPr lang="el-GR"/>
              <a:t>4</a:t>
            </a:r>
            <a:r>
              <a:rPr lang="en-US" altLang="en-US"/>
              <a:t>€</a:t>
            </a:r>
            <a:endParaRPr lang="en-US" altLang="en-US"/>
          </a:p>
          <a:p>
            <a:r>
              <a:t>Συνολικό κόστος: </a:t>
            </a:r>
            <a:r>
              <a:rPr lang="el-GR"/>
              <a:t>97,50</a:t>
            </a:r>
            <a:r>
              <a:rPr lang="en-US" altLang="en-US"/>
              <a:t>€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l-GR"/>
              <a:t>Πρόοδος Εργασίας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4" name="Picture 3" descr="IMG_20251212_003938"/>
          <p:cNvPicPr>
            <a:picLocks noChangeAspect="1"/>
          </p:cNvPicPr>
          <p:nvPr/>
        </p:nvPicPr>
        <p:blipFill>
          <a:blip r:embed="rId1"/>
          <a:srcRect l="-1273" t="19787"/>
          <a:stretch>
            <a:fillRect/>
          </a:stretch>
        </p:blipFill>
        <p:spPr>
          <a:xfrm>
            <a:off x="-67945" y="781685"/>
            <a:ext cx="4547870" cy="2975610"/>
          </a:xfrm>
          <a:prstGeom prst="rect">
            <a:avLst/>
          </a:prstGeom>
        </p:spPr>
      </p:pic>
      <p:pic>
        <p:nvPicPr>
          <p:cNvPr id="5" name="Picture 4" descr="IMG_20251212_0154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130" y="781685"/>
            <a:ext cx="4674870" cy="3505835"/>
          </a:xfrm>
          <a:prstGeom prst="rect">
            <a:avLst/>
          </a:prstGeom>
        </p:spPr>
      </p:pic>
      <p:pic>
        <p:nvPicPr>
          <p:cNvPr id="6" name="Picture 5" descr="IMG_20251212_0218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50310"/>
            <a:ext cx="4479925" cy="3356610"/>
          </a:xfrm>
          <a:prstGeom prst="rect">
            <a:avLst/>
          </a:prstGeom>
        </p:spPr>
      </p:pic>
      <p:pic>
        <p:nvPicPr>
          <p:cNvPr id="7" name="Picture 6" descr="IMG_20251214_1338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130" y="3756660"/>
            <a:ext cx="4674870" cy="33420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>
                <a:sym typeface="+mn-ea"/>
              </a:rPr>
              <a:t>Σας ευχαριστώ για την προσοχή σας</a:t>
            </a:r>
            <a:r>
              <a:rPr lang="el-GR" altLang="en-US">
                <a:sym typeface="+mn-ea"/>
              </a:rPr>
              <a:t>!</a:t>
            </a:r>
            <a:endParaRPr lang="el-G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r>
              <a:rPr lang="el-GR" altLang="en-US" b="1">
                <a:solidFill>
                  <a:schemeClr val="tx1"/>
                </a:solidFill>
                <a:sym typeface="+mn-ea"/>
              </a:rPr>
              <a:t>Ερωτηματολόγιο</a:t>
            </a:r>
            <a:endParaRPr lang="en-US" altLang="en-US" b="1">
              <a:solidFill>
                <a:schemeClr val="tx1"/>
              </a:solidFill>
              <a:sym typeface="+mn-ea"/>
            </a:endParaRPr>
          </a:p>
          <a:p>
            <a:pPr marL="0" indent="0" algn="l">
              <a:buNone/>
            </a:pPr>
            <a:endParaRPr lang="en-US" altLang="en-US" sz="1000">
              <a:solidFill>
                <a:schemeClr val="accent2"/>
              </a:solidFill>
              <a:sym typeface="+mn-ea"/>
            </a:endParaRPr>
          </a:p>
          <a:p>
            <a:pPr marL="0" indent="0" algn="l">
              <a:buNone/>
            </a:pPr>
            <a:endParaRPr lang="en-US" altLang="en-US" sz="1000">
              <a:solidFill>
                <a:schemeClr val="accent2"/>
              </a:solidFill>
              <a:sym typeface="+mn-ea"/>
            </a:endParaRPr>
          </a:p>
          <a:p>
            <a:pPr marL="0" indent="0" algn="ctr">
              <a:buNone/>
            </a:pPr>
            <a:endParaRPr lang="en-US" altLang="en-US" sz="1000">
              <a:solidFill>
                <a:schemeClr val="accent2"/>
              </a:solidFill>
              <a:sym typeface="+mn-ea"/>
            </a:endParaRPr>
          </a:p>
          <a:p>
            <a:pPr marL="0" indent="0" algn="ctr">
              <a:buNone/>
            </a:pPr>
            <a:endParaRPr lang="en-US" altLang="en-US" sz="1000">
              <a:solidFill>
                <a:schemeClr val="accent2"/>
              </a:solidFill>
              <a:sym typeface="+mn-ea"/>
            </a:endParaRPr>
          </a:p>
          <a:p>
            <a:pPr marL="0" indent="0" algn="ctr">
              <a:buNone/>
            </a:pPr>
            <a:endParaRPr lang="en-US" altLang="en-US" sz="1000">
              <a:solidFill>
                <a:schemeClr val="accent2"/>
              </a:solidFill>
              <a:sym typeface="+mn-ea"/>
            </a:endParaRPr>
          </a:p>
          <a:p>
            <a:pPr marL="0" indent="0" algn="ctr">
              <a:buNone/>
            </a:pPr>
            <a:r>
              <a:rPr lang="en-US" altLang="en-US" sz="1000">
                <a:solidFill>
                  <a:schemeClr val="accent2"/>
                </a:solidFill>
                <a:sym typeface="+mn-ea"/>
              </a:rPr>
              <a:t>https://forms.gle/dRW8TUfge2wSeusN8</a:t>
            </a:r>
            <a:br>
              <a:rPr lang="el-GR" altLang="en-US">
                <a:sym typeface="+mn-ea"/>
              </a:rPr>
            </a:br>
            <a:endParaRPr lang="el-GR" altLang="en-US"/>
          </a:p>
          <a:p>
            <a:pPr marL="0" indent="0" algn="ctr">
              <a:buNone/>
            </a:pPr>
            <a:endParaRPr lang="en-US" altLang="en-US"/>
          </a:p>
        </p:txBody>
      </p:sp>
      <p:sp>
        <p:nvSpPr>
          <p:cNvPr id="5" name="Text Box 4"/>
          <p:cNvSpPr txBox="1"/>
          <p:nvPr/>
        </p:nvSpPr>
        <p:spPr>
          <a:xfrm flipH="1">
            <a:off x="3972560" y="1433830"/>
            <a:ext cx="2189480" cy="4121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6" name="Picture 5" descr="Q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100" y="1748155"/>
            <a:ext cx="5004435" cy="50044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2383</Words>
  <Application>WPS Presentation</Application>
  <PresentationFormat>On-screen Show (4:3)</PresentationFormat>
  <Paragraphs>122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Arial</vt:lpstr>
      <vt:lpstr>SimSun</vt:lpstr>
      <vt:lpstr>Wingdings</vt:lpstr>
      <vt:lpstr>Microsoft YaHei</vt:lpstr>
      <vt:lpstr>Arial Unicode MS</vt:lpstr>
      <vt:lpstr>Calibri</vt:lpstr>
      <vt:lpstr>1_Blue Waves</vt:lpstr>
      <vt:lpstr> Ρομποτικός Βραχίονας</vt:lpstr>
      <vt:lpstr>    Βραχίονας				 Arduino 		</vt:lpstr>
      <vt:lpstr>Στόχος &amp; Περιγραφή Εργασίας</vt:lpstr>
      <vt:lpstr>Υλικά </vt:lpstr>
      <vt:lpstr>Λογισμικό (Software)</vt:lpstr>
      <vt:lpstr>Προγραμματισμός σε C++ </vt:lpstr>
      <vt:lpstr>Συλλογή &amp; Αποστολή Δεδομένων</vt:lpstr>
      <vt:lpstr> Παρατηρήσεις</vt:lpstr>
      <vt:lpstr>Χαρακτηριστικά Arduino UNO R4 WiFi</vt:lpstr>
      <vt:lpstr>Arduino IoT Cloud </vt:lpstr>
      <vt:lpstr>Arduino IoT Cloud</vt:lpstr>
      <vt:lpstr>Dashboard</vt:lpstr>
      <vt:lpstr>Ροή Δεδομένων Συστήματος</vt:lpstr>
      <vt:lpstr>Αρχιτεκτονική IoT Συστήματος</vt:lpstr>
      <vt:lpstr>Ασφάλεια &amp; Σταθερότητα</vt:lpstr>
      <vt:lpstr>Κόστος Υλοποίησης</vt:lpstr>
      <vt:lpstr>Πρόοδος Εργασίας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Θανάσης</cp:lastModifiedBy>
  <cp:revision>19</cp:revision>
  <dcterms:created xsi:type="dcterms:W3CDTF">2013-01-27T09:14:00Z</dcterms:created>
  <dcterms:modified xsi:type="dcterms:W3CDTF">2025-12-23T11:27:57Z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446F7400C9F3427BA73729811D91275D_13</vt:lpwstr>
  </property>
  <property fmtid="{D5CDD505-2E9C-101B-9397-08002B2CF9AE}" pid="3" name="KSOProductBuildVer">
    <vt:lpwstr>1033-12.2.0.23131</vt:lpwstr>
  </property>
</Properties>
</file>