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72" r:id="rId5"/>
    <p:sldId id="273" r:id="rId6"/>
    <p:sldId id="290" r:id="rId7"/>
    <p:sldId id="259" r:id="rId8"/>
    <p:sldId id="283" r:id="rId9"/>
    <p:sldId id="262" r:id="rId10"/>
    <p:sldId id="285" r:id="rId11"/>
    <p:sldId id="297" r:id="rId12"/>
    <p:sldId id="263" r:id="rId13"/>
    <p:sldId id="291" r:id="rId14"/>
    <p:sldId id="292" r:id="rId15"/>
    <p:sldId id="293" r:id="rId16"/>
    <p:sldId id="268" r:id="rId17"/>
    <p:sldId id="294" r:id="rId18"/>
    <p:sldId id="295" r:id="rId19"/>
    <p:sldId id="280" r:id="rId20"/>
    <p:sldId id="296" r:id="rId21"/>
    <p:sldId id="28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ED"/>
    <a:srgbClr val="D1D8B7"/>
    <a:srgbClr val="A09D79"/>
    <a:srgbClr val="AD5C4D"/>
    <a:srgbClr val="543E35"/>
    <a:srgbClr val="637700"/>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830"/>
  </p:normalViewPr>
  <p:slideViewPr>
    <p:cSldViewPr snapToGrid="0">
      <p:cViewPr varScale="1">
        <p:scale>
          <a:sx n="67" d="100"/>
          <a:sy n="67" d="100"/>
        </p:scale>
        <p:origin x="604" y="44"/>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58" d="100"/>
          <a:sy n="58" d="100"/>
        </p:scale>
        <p:origin x="324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MIROS\Desktop\HAPTICS\&#945;&#960;&#959;&#964;&#949;&#955;&#949;&#963;&#956;&#945;&#964;&#945;%20&#928;&#945;&#960;&#959;&#965;&#964;&#963;&#953;%20&#932;&#965;&#966;&#955;&#959;&#965;%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n-US"/>
              <a:t>Radar Diagram</a:t>
            </a:r>
            <a:endParaRPr lang="el-GR"/>
          </a:p>
        </c:rich>
      </c:tx>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0.20653130506702119"/>
          <c:y val="0.13630646645583053"/>
          <c:w val="0.55286165722093605"/>
          <c:h val="0.77913062466707272"/>
        </c:manualLayout>
      </c:layout>
      <c:radarChart>
        <c:radarStyle val="marker"/>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cat>
            <c:strRef>
              <c:f>'1 απαντήσεις φόρμας'!$B$28:$B$31</c:f>
              <c:strCache>
                <c:ptCount val="4"/>
                <c:pt idx="0">
                  <c:v>USEFULNESS</c:v>
                </c:pt>
                <c:pt idx="1">
                  <c:v>EASE OF USE</c:v>
                </c:pt>
                <c:pt idx="2">
                  <c:v>EASE OF LEARNING</c:v>
                </c:pt>
                <c:pt idx="3">
                  <c:v>SATISFACTION</c:v>
                </c:pt>
              </c:strCache>
            </c:strRef>
          </c:cat>
          <c:val>
            <c:numRef>
              <c:f>'1 απαντήσεις φόρμας'!$D$28:$D$31</c:f>
              <c:numCache>
                <c:formatCode>0%</c:formatCode>
                <c:ptCount val="4"/>
                <c:pt idx="0">
                  <c:v>0.81600000000000006</c:v>
                </c:pt>
                <c:pt idx="1">
                  <c:v>0.78499999999999992</c:v>
                </c:pt>
                <c:pt idx="2">
                  <c:v>0.91600000000000004</c:v>
                </c:pt>
                <c:pt idx="3">
                  <c:v>0.80199999999999994</c:v>
                </c:pt>
              </c:numCache>
            </c:numRef>
          </c:val>
          <c:extLst>
            <c:ext xmlns:c16="http://schemas.microsoft.com/office/drawing/2014/chart" uri="{C3380CC4-5D6E-409C-BE32-E72D297353CC}">
              <c16:uniqueId val="{00000000-EA9D-4CE3-9E9E-E22FE1E9AD91}"/>
            </c:ext>
          </c:extLst>
        </c:ser>
        <c:dLbls>
          <c:showLegendKey val="0"/>
          <c:showVal val="0"/>
          <c:showCatName val="0"/>
          <c:showSerName val="0"/>
          <c:showPercent val="0"/>
          <c:showBubbleSize val="0"/>
        </c:dLbls>
        <c:axId val="1993910031"/>
        <c:axId val="2062713551"/>
      </c:radarChart>
      <c:catAx>
        <c:axId val="1993910031"/>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062713551"/>
        <c:crosses val="autoZero"/>
        <c:auto val="1"/>
        <c:lblAlgn val="ctr"/>
        <c:lblOffset val="100"/>
        <c:noMultiLvlLbl val="0"/>
      </c:catAx>
      <c:valAx>
        <c:axId val="2062713551"/>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939100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1">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12/25/2023</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12/25/2023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2</a:t>
            </a:fld>
            <a:endParaRPr lang="en-US" dirty="0"/>
          </a:p>
        </p:txBody>
      </p:sp>
    </p:spTree>
    <p:extLst>
      <p:ext uri="{BB962C8B-B14F-4D97-AF65-F5344CB8AC3E}">
        <p14:creationId xmlns:p14="http://schemas.microsoft.com/office/powerpoint/2010/main" val="291572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13</a:t>
            </a:fld>
            <a:endParaRPr lang="en-US" dirty="0"/>
          </a:p>
        </p:txBody>
      </p:sp>
    </p:spTree>
    <p:extLst>
      <p:ext uri="{BB962C8B-B14F-4D97-AF65-F5344CB8AC3E}">
        <p14:creationId xmlns:p14="http://schemas.microsoft.com/office/powerpoint/2010/main" val="3150707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14</a:t>
            </a:fld>
            <a:endParaRPr lang="en-US" dirty="0"/>
          </a:p>
        </p:txBody>
      </p:sp>
    </p:spTree>
    <p:extLst>
      <p:ext uri="{BB962C8B-B14F-4D97-AF65-F5344CB8AC3E}">
        <p14:creationId xmlns:p14="http://schemas.microsoft.com/office/powerpoint/2010/main" val="3517217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l-GR"/>
              <a:t>Στυλ κειμένου υποδείγματος</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l-GR"/>
              <a:t>Κάντε κλικ για να επεξεργαστείτε τον τίτλο υποδείγματος</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l-GR"/>
              <a:t>Στυλ κειμένου υποδείγματος</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l-GR"/>
              <a:t>Στυλ κειμένου υποδείγματος</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l-GR"/>
              <a:t>Στυλ κειμένου υποδείγματος</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l-GR"/>
              <a:t>Στυλ κειμένου υποδείγματος</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l-GR"/>
              <a:t>Κάντε κλικ στο εικονίδιο για να προσθέσετε εικόνα</a:t>
            </a:r>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l-GR"/>
              <a:t>Στυλ κειμένου υποδείγματος</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l-GR"/>
              <a:t>Στυλ κειμένου υποδείγματος</a:t>
            </a:r>
          </a:p>
          <a:p>
            <a:pPr lvl="1"/>
            <a:r>
              <a:rPr lang="el-GR"/>
              <a:t>Δεύτερο επίπεδο</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l-GR"/>
              <a:t>Στυλ κειμένου υποδείγματος</a:t>
            </a:r>
          </a:p>
          <a:p>
            <a:pPr lvl="1"/>
            <a:r>
              <a:rPr lang="el-GR"/>
              <a:t>Δεύτερο επίπεδο</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l-GR"/>
              <a:t>Στυλ κειμένου υποδείγματος</a:t>
            </a:r>
          </a:p>
          <a:p>
            <a:pPr lvl="1"/>
            <a:r>
              <a:rPr lang="el-GR"/>
              <a:t>Δεύτερο επίπεδο</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l-GR"/>
              <a:t>Στυλ κειμένου υποδείγματος</a:t>
            </a:r>
          </a:p>
          <a:p>
            <a:pPr lvl="1"/>
            <a:r>
              <a:rPr lang="el-GR"/>
              <a:t>Δεύτερο επίπεδο</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l-GR"/>
              <a:t>Στυλ κειμένου υποδείγματος</a:t>
            </a:r>
          </a:p>
          <a:p>
            <a:pPr lvl="1"/>
            <a:r>
              <a:rPr lang="el-GR"/>
              <a:t>Δεύτερο επίπεδο</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Σύγκριση">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Δύο περιεχόμενα">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Κενό">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l-GR"/>
              <a:t>Κάντε κλικ για να επεξεργαστείτε τον τίτλο υποδείγματος</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forum.arduino.cc/t/cycles-per-second-in-the-loop/61382/10" TargetMode="Externa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thingiverse.com/thing:6194445" TargetMode="External"/><Relationship Id="rId1" Type="http://schemas.openxmlformats.org/officeDocument/2006/relationships/slideLayout" Target="../slideLayouts/slideLayout8.xml"/><Relationship Id="rId5" Type="http://schemas.openxmlformats.org/officeDocument/2006/relationships/hyperlink" Target="https://www.tinkercad.com/things/4eeS7NcT1QR-casebottomv12/edit?returnTo=%2Fdashboard%3Ftype%3Dtinkercad%26collection%3Ddesigns" TargetMode="External"/><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6.jpg"/><Relationship Id="rId4" Type="http://schemas.openxmlformats.org/officeDocument/2006/relationships/image" Target="../media/image35.jpg"/></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xml"/><Relationship Id="rId6" Type="http://schemas.openxmlformats.org/officeDocument/2006/relationships/image" Target="../media/image45.png"/><Relationship Id="rId5" Type="http://schemas.openxmlformats.org/officeDocument/2006/relationships/hyperlink" Target="https://github.com/iratus7/Shoe-For-Blind" TargetMode="Externa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a:xfrm>
            <a:off x="1524000" y="1694575"/>
            <a:ext cx="9144000" cy="1815387"/>
          </a:xfrm>
        </p:spPr>
        <p:txBody>
          <a:bodyPr/>
          <a:lstStyle/>
          <a:p>
            <a:r>
              <a:rPr lang="en-US" dirty="0"/>
              <a:t>blind man's shoe</a:t>
            </a:r>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a:xfrm>
            <a:off x="7314169" y="3509962"/>
            <a:ext cx="2962940" cy="512762"/>
          </a:xfrm>
        </p:spPr>
        <p:txBody>
          <a:bodyPr/>
          <a:lstStyle/>
          <a:p>
            <a:r>
              <a:rPr lang="en-US" dirty="0" err="1"/>
              <a:t>Polatidis</a:t>
            </a:r>
            <a:r>
              <a:rPr lang="en-US" dirty="0"/>
              <a:t> Christos</a:t>
            </a:r>
          </a:p>
        </p:txBody>
      </p:sp>
      <p:sp>
        <p:nvSpPr>
          <p:cNvPr id="6" name="Date Placeholder 1">
            <a:extLst>
              <a:ext uri="{FF2B5EF4-FFF2-40B4-BE49-F238E27FC236}">
                <a16:creationId xmlns:a16="http://schemas.microsoft.com/office/drawing/2014/main" id="{C1E17D98-F937-EAE2-D32E-2C6C128C6A08}"/>
              </a:ext>
            </a:extLst>
          </p:cNvPr>
          <p:cNvSpPr txBox="1">
            <a:spLocks/>
          </p:cNvSpPr>
          <p:nvPr/>
        </p:nvSpPr>
        <p:spPr>
          <a:xfrm>
            <a:off x="2053845" y="6391517"/>
            <a:ext cx="987552" cy="3108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12/2023</a:t>
            </a:r>
          </a:p>
        </p:txBody>
      </p:sp>
      <p:sp>
        <p:nvSpPr>
          <p:cNvPr id="7" name="Footer Placeholder 2">
            <a:extLst>
              <a:ext uri="{FF2B5EF4-FFF2-40B4-BE49-F238E27FC236}">
                <a16:creationId xmlns:a16="http://schemas.microsoft.com/office/drawing/2014/main" id="{009F7A38-DABA-1BE4-4799-EB41169F177A}"/>
              </a:ext>
            </a:extLst>
          </p:cNvPr>
          <p:cNvSpPr txBox="1">
            <a:spLocks/>
          </p:cNvSpPr>
          <p:nvPr/>
        </p:nvSpPr>
        <p:spPr>
          <a:xfrm>
            <a:off x="300197" y="6101887"/>
            <a:ext cx="2979898" cy="3108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#Haptics #Embedded Systems</a:t>
            </a:r>
          </a:p>
          <a:p>
            <a:r>
              <a:rPr lang="en-US" dirty="0"/>
              <a:t>@ </a:t>
            </a:r>
            <a:r>
              <a:rPr lang="en-US" dirty="0" err="1"/>
              <a:t>iee.ihu</a:t>
            </a:r>
            <a:endParaRPr lang="en-US" dirty="0"/>
          </a:p>
        </p:txBody>
      </p:sp>
      <p:pic>
        <p:nvPicPr>
          <p:cNvPr id="9" name="Γραφικό 8" descr="Φάκελος περίγραμμα">
            <a:extLst>
              <a:ext uri="{FF2B5EF4-FFF2-40B4-BE49-F238E27FC236}">
                <a16:creationId xmlns:a16="http://schemas.microsoft.com/office/drawing/2014/main" id="{D707FEF5-3E90-FCA2-553B-902295AC98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905788">
            <a:off x="10248821" y="5879785"/>
            <a:ext cx="310136" cy="310136"/>
          </a:xfrm>
          <a:prstGeom prst="rect">
            <a:avLst/>
          </a:prstGeom>
        </p:spPr>
      </p:pic>
      <p:pic>
        <p:nvPicPr>
          <p:cNvPr id="11" name="Γραφικό 10" descr="Περιστέρι περίγραμμα">
            <a:extLst>
              <a:ext uri="{FF2B5EF4-FFF2-40B4-BE49-F238E27FC236}">
                <a16:creationId xmlns:a16="http://schemas.microsoft.com/office/drawing/2014/main" id="{60587A75-2B37-AA43-17FC-51C2DD129C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61856" y="5858139"/>
            <a:ext cx="426947" cy="426947"/>
          </a:xfrm>
          <a:prstGeom prst="rect">
            <a:avLst/>
          </a:prstGeom>
        </p:spPr>
      </p:pic>
      <p:sp>
        <p:nvSpPr>
          <p:cNvPr id="12" name="Footer Placeholder 2">
            <a:extLst>
              <a:ext uri="{FF2B5EF4-FFF2-40B4-BE49-F238E27FC236}">
                <a16:creationId xmlns:a16="http://schemas.microsoft.com/office/drawing/2014/main" id="{CA61325A-069F-CCC3-6486-35A43E2A2375}"/>
              </a:ext>
            </a:extLst>
          </p:cNvPr>
          <p:cNvSpPr txBox="1">
            <a:spLocks/>
          </p:cNvSpPr>
          <p:nvPr/>
        </p:nvSpPr>
        <p:spPr>
          <a:xfrm>
            <a:off x="8971829" y="6206793"/>
            <a:ext cx="3206000" cy="3108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iee2020262@iee.teithe.gr</a:t>
            </a:r>
          </a:p>
        </p:txBody>
      </p:sp>
      <p:pic>
        <p:nvPicPr>
          <p:cNvPr id="5" name="Γραφικό 4" descr="Μέλισσα περίγραμμα">
            <a:extLst>
              <a:ext uri="{FF2B5EF4-FFF2-40B4-BE49-F238E27FC236}">
                <a16:creationId xmlns:a16="http://schemas.microsoft.com/office/drawing/2014/main" id="{60100784-8F4B-07A3-89E1-1DF67AEE4C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799866">
            <a:off x="8649127" y="2166335"/>
            <a:ext cx="914400" cy="914400"/>
          </a:xfrm>
          <a:prstGeom prst="rect">
            <a:avLst/>
          </a:prstGeom>
        </p:spPr>
      </p:pic>
      <p:pic>
        <p:nvPicPr>
          <p:cNvPr id="14" name="Γραφικό 13" descr="Μπαμπού περίγραμμα">
            <a:extLst>
              <a:ext uri="{FF2B5EF4-FFF2-40B4-BE49-F238E27FC236}">
                <a16:creationId xmlns:a16="http://schemas.microsoft.com/office/drawing/2014/main" id="{8A0B6248-BA1C-8583-24AE-E25205DD8B9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2848062" y="3235971"/>
            <a:ext cx="914400" cy="914400"/>
          </a:xfrm>
          <a:prstGeom prst="rect">
            <a:avLst/>
          </a:prstGeom>
        </p:spPr>
      </p:pic>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p:txBody>
          <a:bodyPr/>
          <a:lstStyle/>
          <a:p>
            <a:r>
              <a:rPr lang="en-US" dirty="0"/>
              <a:t>agenda</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1"/>
            <p:extLst>
              <p:ext uri="{D42A27DB-BD31-4B8C-83A1-F6EECF244321}">
                <p14:modId xmlns:p14="http://schemas.microsoft.com/office/powerpoint/2010/main" val="2807739116"/>
              </p:ext>
            </p:extLst>
          </p:nvPr>
        </p:nvGraphicFramePr>
        <p:xfrm>
          <a:off x="7816617" y="88029"/>
          <a:ext cx="4132263" cy="6583680"/>
        </p:xfrm>
        <a:graphic>
          <a:graphicData uri="http://schemas.openxmlformats.org/drawingml/2006/table">
            <a:tbl>
              <a:tblPr firstRow="1" bandRow="1"/>
              <a:tblGrid>
                <a:gridCol w="4132263">
                  <a:extLst>
                    <a:ext uri="{9D8B030D-6E8A-4147-A177-3AD203B41FA5}">
                      <a16:colId xmlns:a16="http://schemas.microsoft.com/office/drawing/2014/main" val="1563570424"/>
                    </a:ext>
                  </a:extLst>
                </a:gridCol>
              </a:tblGrid>
              <a:tr h="6858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INTRODUCTION</a:t>
                      </a:r>
                    </a:p>
                    <a:p>
                      <a:pPr algn="r"/>
                      <a:r>
                        <a:rPr lang="en-US" sz="1800" dirty="0">
                          <a:latin typeface="+mj-lt"/>
                        </a:rPr>
                        <a:t>3</a:t>
                      </a: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6858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mn-lt"/>
                          <a:ea typeface="+mn-ea"/>
                          <a:cs typeface="Gill Sans Light" panose="020B0302020104020203" pitchFamily="34" charset="-79"/>
                        </a:rPr>
                        <a:t>TECHNOLOGIES USED</a:t>
                      </a:r>
                    </a:p>
                    <a:p>
                      <a:pPr marL="0" algn="r" defTabSz="914400" rtl="0" eaLnBrk="1" latinLnBrk="0" hangingPunct="1"/>
                      <a:r>
                        <a:rPr lang="en-US" sz="1800" kern="1200" dirty="0">
                          <a:solidFill>
                            <a:schemeClr val="tx1"/>
                          </a:solidFill>
                          <a:latin typeface="+mj-lt"/>
                          <a:ea typeface="+mn-ea"/>
                          <a:cs typeface="+mn-cs"/>
                        </a:rPr>
                        <a:t>4</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0713520"/>
                  </a:ext>
                </a:extLst>
              </a:tr>
              <a:tr h="6858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CONNECTIVITY</a:t>
                      </a:r>
                    </a:p>
                    <a:p>
                      <a:pPr marL="0" algn="r" defTabSz="914400" rtl="0" eaLnBrk="1" latinLnBrk="0" hangingPunct="1"/>
                      <a:r>
                        <a:rPr lang="en-US" sz="1800" kern="1200" dirty="0">
                          <a:solidFill>
                            <a:schemeClr val="tx1"/>
                          </a:solidFill>
                          <a:latin typeface="+mj-lt"/>
                          <a:ea typeface="+mn-ea"/>
                          <a:cs typeface="+mn-cs"/>
                        </a:rPr>
                        <a:t>5</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6858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CODE ARDUINO C</a:t>
                      </a:r>
                    </a:p>
                    <a:p>
                      <a:pPr marL="0" algn="r" defTabSz="914400" rtl="0" eaLnBrk="1" latinLnBrk="0" hangingPunct="1"/>
                      <a:r>
                        <a:rPr lang="en-US" sz="1800" kern="1200" dirty="0">
                          <a:solidFill>
                            <a:schemeClr val="tx1"/>
                          </a:solidFill>
                          <a:latin typeface="+mj-lt"/>
                          <a:ea typeface="+mn-ea"/>
                          <a:cs typeface="+mn-cs"/>
                        </a:rPr>
                        <a:t>6-8</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6858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CASE DESIGN</a:t>
                      </a:r>
                    </a:p>
                    <a:p>
                      <a:pPr marL="0" algn="r" defTabSz="914400" rtl="0" eaLnBrk="1" latinLnBrk="0" hangingPunct="1"/>
                      <a:r>
                        <a:rPr lang="en-US" sz="1800" kern="1200" dirty="0">
                          <a:solidFill>
                            <a:schemeClr val="tx1"/>
                          </a:solidFill>
                          <a:latin typeface="+mj-lt"/>
                          <a:ea typeface="+mn-ea"/>
                          <a:cs typeface="+mn-cs"/>
                        </a:rPr>
                        <a:t>9-12</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6858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ASSEMBLY / TESTING</a:t>
                      </a:r>
                    </a:p>
                    <a:p>
                      <a:pPr marL="0" algn="r" defTabSz="914400" rtl="0" eaLnBrk="1" latinLnBrk="0" hangingPunct="1"/>
                      <a:r>
                        <a:rPr lang="en-US" sz="1800" kern="1200" dirty="0">
                          <a:solidFill>
                            <a:schemeClr val="tx1"/>
                          </a:solidFill>
                          <a:latin typeface="+mj-lt"/>
                          <a:ea typeface="+mn-ea"/>
                          <a:cs typeface="+mn-cs"/>
                        </a:rPr>
                        <a:t>13</a:t>
                      </a:r>
                      <a:r>
                        <a:rPr lang="el-GR" sz="1800" kern="1200" dirty="0">
                          <a:solidFill>
                            <a:schemeClr val="tx1"/>
                          </a:solidFill>
                          <a:latin typeface="+mj-lt"/>
                          <a:ea typeface="+mn-ea"/>
                          <a:cs typeface="+mn-cs"/>
                        </a:rPr>
                        <a:t>-</a:t>
                      </a:r>
                      <a:r>
                        <a:rPr lang="en-US" sz="1800" kern="1200" dirty="0">
                          <a:solidFill>
                            <a:schemeClr val="tx1"/>
                          </a:solidFill>
                          <a:latin typeface="+mj-lt"/>
                          <a:ea typeface="+mn-ea"/>
                          <a:cs typeface="+mn-cs"/>
                        </a:rPr>
                        <a:t>14</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0531558"/>
                  </a:ext>
                </a:extLst>
              </a:tr>
              <a:tr h="55397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mn-lt"/>
                          <a:ea typeface="+mn-ea"/>
                          <a:cs typeface="Gill Sans Light" panose="020B0302020104020203" pitchFamily="34" charset="-79"/>
                        </a:rPr>
                        <a:t>EVALUATION</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mj-lt"/>
                          <a:ea typeface="+mn-ea"/>
                          <a:cs typeface="+mn-cs"/>
                        </a:rPr>
                        <a:t>15</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r h="38591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mn-lt"/>
                          <a:ea typeface="+mn-ea"/>
                          <a:cs typeface="Gill Sans Light" panose="020B0302020104020203" pitchFamily="34" charset="-79"/>
                        </a:rPr>
                        <a:t>SUMMARY</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mj-lt"/>
                          <a:ea typeface="+mn-ea"/>
                          <a:cs typeface="+mn-cs"/>
                        </a:rPr>
                        <a:t>16</a:t>
                      </a:r>
                      <a:endParaRPr lang="en-US" sz="1800" b="1"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6026456"/>
                  </a:ext>
                </a:extLst>
              </a:tr>
              <a:tr h="7214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mn-lt"/>
                          <a:ea typeface="+mn-ea"/>
                          <a:cs typeface="Gill Sans Light" panose="020B0302020104020203" pitchFamily="34" charset="-79"/>
                        </a:rPr>
                        <a:t>FUTURE IMPROVEMENTS</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latin typeface="+mj-lt"/>
                          <a:ea typeface="+mn-ea"/>
                          <a:cs typeface="+mn-cs"/>
                        </a:rPr>
                        <a:t>1</a:t>
                      </a:r>
                      <a:r>
                        <a:rPr lang="el-GR" sz="1800" kern="1200" dirty="0">
                          <a:solidFill>
                            <a:schemeClr val="tx1"/>
                          </a:solidFill>
                          <a:latin typeface="+mj-lt"/>
                          <a:ea typeface="+mn-ea"/>
                          <a:cs typeface="+mn-cs"/>
                        </a:rPr>
                        <a:t>7</a:t>
                      </a:r>
                      <a:endParaRPr lang="en-US" sz="1800" kern="1200" dirty="0">
                        <a:solidFill>
                          <a:schemeClr val="tx1"/>
                        </a:solidFill>
                        <a:latin typeface="+mj-lt"/>
                        <a:ea typeface="+mn-ea"/>
                        <a:cs typeface="+mn-cs"/>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151797679"/>
                  </a:ext>
                </a:extLst>
              </a:tr>
            </a:tbl>
          </a:graphicData>
        </a:graphic>
      </p:graphicFrame>
    </p:spTree>
    <p:extLst>
      <p:ext uri="{BB962C8B-B14F-4D97-AF65-F5344CB8AC3E}">
        <p14:creationId xmlns:p14="http://schemas.microsoft.com/office/powerpoint/2010/main" val="3474133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a:lstStyle/>
          <a:p>
            <a:r>
              <a:rPr lang="en-US" dirty="0"/>
              <a:t>Introduction</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89847" y="1552233"/>
            <a:ext cx="4572000" cy="676656"/>
          </a:xfrm>
        </p:spPr>
        <p:txBody>
          <a:bodyPr>
            <a:normAutofit/>
          </a:bodyPr>
          <a:lstStyle/>
          <a:p>
            <a:r>
              <a:rPr lang="en-US" dirty="0"/>
              <a:t>A vibration obstacle avoidance device for people with vision problems</a:t>
            </a:r>
            <a:r>
              <a:rPr lang="el-GR" dirty="0"/>
              <a:t>.</a:t>
            </a:r>
            <a:endParaRPr lang="en-US" dirty="0"/>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a:lstStyle/>
          <a:p>
            <a:r>
              <a:rPr lang="en-US" dirty="0"/>
              <a:t>2023</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a:lstStyle/>
          <a:p>
            <a:r>
              <a:rPr lang="en-US" dirty="0"/>
              <a:t>blind man's shoe</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3</a:t>
            </a:fld>
            <a:endParaRPr lang="en-US" dirty="0"/>
          </a:p>
        </p:txBody>
      </p:sp>
      <p:sp>
        <p:nvSpPr>
          <p:cNvPr id="14" name="Title 25">
            <a:extLst>
              <a:ext uri="{FF2B5EF4-FFF2-40B4-BE49-F238E27FC236}">
                <a16:creationId xmlns:a16="http://schemas.microsoft.com/office/drawing/2014/main" id="{5A5BD6F3-A60E-7C1B-0112-5C3FA9C6F2D0}"/>
              </a:ext>
            </a:extLst>
          </p:cNvPr>
          <p:cNvSpPr txBox="1">
            <a:spLocks/>
          </p:cNvSpPr>
          <p:nvPr/>
        </p:nvSpPr>
        <p:spPr>
          <a:xfrm>
            <a:off x="589847" y="2527683"/>
            <a:ext cx="1993333" cy="67665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2800" dirty="0"/>
              <a:t>Use case</a:t>
            </a:r>
          </a:p>
        </p:txBody>
      </p:sp>
      <p:sp>
        <p:nvSpPr>
          <p:cNvPr id="6" name="TextBox 5">
            <a:extLst>
              <a:ext uri="{FF2B5EF4-FFF2-40B4-BE49-F238E27FC236}">
                <a16:creationId xmlns:a16="http://schemas.microsoft.com/office/drawing/2014/main" id="{CD13DD0C-B934-578C-8184-6036585E18AF}"/>
              </a:ext>
            </a:extLst>
          </p:cNvPr>
          <p:cNvSpPr txBox="1"/>
          <p:nvPr/>
        </p:nvSpPr>
        <p:spPr>
          <a:xfrm>
            <a:off x="589847" y="3342272"/>
            <a:ext cx="5030777" cy="1754326"/>
          </a:xfrm>
          <a:prstGeom prst="rect">
            <a:avLst/>
          </a:prstGeom>
          <a:noFill/>
        </p:spPr>
        <p:txBody>
          <a:bodyPr wrap="square">
            <a:spAutoFit/>
          </a:bodyPr>
          <a:lstStyle/>
          <a:p>
            <a:r>
              <a:rPr lang="en-US" dirty="0"/>
              <a:t>A visually impaired person adapts the device on his shoe. The device senses the obstacles in front of him and alerts him by vibration. Depending on the distance of the obstacle, the device sends out a different vibration pulse so that the end user can distinguish between them.</a:t>
            </a:r>
          </a:p>
        </p:txBody>
      </p:sp>
      <p:pic>
        <p:nvPicPr>
          <p:cNvPr id="8" name="Εικόνα 7" descr="Εικόνα που περιέχει ηλεκτρική καλωδίωση, εσωτερικός χώρος&#10;&#10;Περιγραφή που δημιουργήθηκε αυτόματα">
            <a:extLst>
              <a:ext uri="{FF2B5EF4-FFF2-40B4-BE49-F238E27FC236}">
                <a16:creationId xmlns:a16="http://schemas.microsoft.com/office/drawing/2014/main" id="{1CE0D98C-1E4A-CF4D-BA03-A23CD8712201}"/>
              </a:ext>
            </a:extLst>
          </p:cNvPr>
          <p:cNvPicPr>
            <a:picLocks noChangeAspect="1"/>
          </p:cNvPicPr>
          <p:nvPr/>
        </p:nvPicPr>
        <p:blipFill rotWithShape="1">
          <a:blip r:embed="rId2"/>
          <a:srcRect l="17344"/>
          <a:stretch/>
        </p:blipFill>
        <p:spPr>
          <a:xfrm>
            <a:off x="5950192" y="1925129"/>
            <a:ext cx="5651961" cy="348577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864532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a:lstStyle/>
          <a:p>
            <a:r>
              <a:rPr lang="en-US" dirty="0"/>
              <a:t>2023</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a:lstStyle/>
          <a:p>
            <a:r>
              <a:rPr lang="en-US" dirty="0"/>
              <a:t>blind man's shoe</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4</a:t>
            </a:fld>
            <a:endParaRPr lang="en-US" dirty="0"/>
          </a:p>
        </p:txBody>
      </p:sp>
      <p:sp>
        <p:nvSpPr>
          <p:cNvPr id="9" name="Text Placeholder 26">
            <a:extLst>
              <a:ext uri="{FF2B5EF4-FFF2-40B4-BE49-F238E27FC236}">
                <a16:creationId xmlns:a16="http://schemas.microsoft.com/office/drawing/2014/main" id="{0CC6FF17-B1CB-18D4-0CDE-EE17E16FC0A2}"/>
              </a:ext>
            </a:extLst>
          </p:cNvPr>
          <p:cNvSpPr txBox="1">
            <a:spLocks/>
          </p:cNvSpPr>
          <p:nvPr/>
        </p:nvSpPr>
        <p:spPr>
          <a:xfrm>
            <a:off x="800865" y="2365516"/>
            <a:ext cx="1397051" cy="604187"/>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3700" dirty="0"/>
              <a:t>Arduino</a:t>
            </a:r>
          </a:p>
          <a:p>
            <a:endParaRPr lang="en-US" dirty="0"/>
          </a:p>
          <a:p>
            <a:pPr marL="285750" indent="-285750">
              <a:buFont typeface="Arial" panose="020B0604020202020204" pitchFamily="34" charset="0"/>
              <a:buChar char="•"/>
            </a:pPr>
            <a:endParaRPr lang="en-US" dirty="0"/>
          </a:p>
          <a:p>
            <a:endParaRPr lang="en-US" dirty="0"/>
          </a:p>
        </p:txBody>
      </p:sp>
      <p:sp>
        <p:nvSpPr>
          <p:cNvPr id="10" name="Text Placeholder 26">
            <a:extLst>
              <a:ext uri="{FF2B5EF4-FFF2-40B4-BE49-F238E27FC236}">
                <a16:creationId xmlns:a16="http://schemas.microsoft.com/office/drawing/2014/main" id="{5E840A0A-CD7C-FB20-3FB9-32A42C876AEC}"/>
              </a:ext>
            </a:extLst>
          </p:cNvPr>
          <p:cNvSpPr txBox="1">
            <a:spLocks/>
          </p:cNvSpPr>
          <p:nvPr/>
        </p:nvSpPr>
        <p:spPr>
          <a:xfrm>
            <a:off x="3923380" y="2521208"/>
            <a:ext cx="3967366" cy="285613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2600" dirty="0"/>
              <a:t>Arduino uno r4 </a:t>
            </a:r>
            <a:r>
              <a:rPr lang="en-US" sz="2600" dirty="0" err="1"/>
              <a:t>WiFi</a:t>
            </a:r>
            <a:endParaRPr lang="en-US" sz="2600" dirty="0"/>
          </a:p>
          <a:p>
            <a:pPr marL="285750" indent="-285750">
              <a:buFont typeface="Arial" panose="020B0604020202020204" pitchFamily="34" charset="0"/>
              <a:buChar char="•"/>
            </a:pPr>
            <a:r>
              <a:rPr lang="en-US" sz="2600" dirty="0"/>
              <a:t>Supersonic sensor</a:t>
            </a:r>
          </a:p>
          <a:p>
            <a:pPr marL="285750" indent="-285750">
              <a:buFont typeface="Arial" panose="020B0604020202020204" pitchFamily="34" charset="0"/>
              <a:buChar char="•"/>
            </a:pPr>
            <a:r>
              <a:rPr lang="en-US" sz="2600" dirty="0"/>
              <a:t>Vibration Motor Module</a:t>
            </a:r>
          </a:p>
          <a:p>
            <a:pPr marL="285750" indent="-285750">
              <a:buFont typeface="Arial" panose="020B0604020202020204" pitchFamily="34" charset="0"/>
              <a:buChar char="•"/>
            </a:pPr>
            <a:r>
              <a:rPr lang="en-US" sz="2600" dirty="0"/>
              <a:t>9V battery</a:t>
            </a:r>
          </a:p>
          <a:p>
            <a:endParaRPr lang="en-US" dirty="0"/>
          </a:p>
        </p:txBody>
      </p:sp>
      <p:pic>
        <p:nvPicPr>
          <p:cNvPr id="12" name="Εικόνα 11" descr="Εικόνα που περιέχει ηλεκτρονικές συσκευές, κείμενο, μεγάφωνα, ηλεκτρονική συσκευή&#10;&#10;Περιγραφή που δημιουργήθηκε αυτόματα">
            <a:extLst>
              <a:ext uri="{FF2B5EF4-FFF2-40B4-BE49-F238E27FC236}">
                <a16:creationId xmlns:a16="http://schemas.microsoft.com/office/drawing/2014/main" id="{51730754-2C6E-680E-6D0E-9D4B744F2E2A}"/>
              </a:ext>
            </a:extLst>
          </p:cNvPr>
          <p:cNvPicPr>
            <a:picLocks noChangeAspect="1"/>
          </p:cNvPicPr>
          <p:nvPr/>
        </p:nvPicPr>
        <p:blipFill rotWithShape="1">
          <a:blip r:embed="rId2"/>
          <a:srcRect t="21938"/>
          <a:stretch/>
        </p:blipFill>
        <p:spPr>
          <a:xfrm>
            <a:off x="4288866" y="4400684"/>
            <a:ext cx="1157253" cy="6766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3" name="Title 25">
            <a:extLst>
              <a:ext uri="{FF2B5EF4-FFF2-40B4-BE49-F238E27FC236}">
                <a16:creationId xmlns:a16="http://schemas.microsoft.com/office/drawing/2014/main" id="{4F9B6F79-A349-1F38-A7E1-AF829846EEDE}"/>
              </a:ext>
            </a:extLst>
          </p:cNvPr>
          <p:cNvSpPr txBox="1">
            <a:spLocks/>
          </p:cNvSpPr>
          <p:nvPr/>
        </p:nvSpPr>
        <p:spPr>
          <a:xfrm>
            <a:off x="631644" y="1405968"/>
            <a:ext cx="4988979" cy="67665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dirty="0"/>
              <a:t>Technologies used</a:t>
            </a:r>
          </a:p>
        </p:txBody>
      </p:sp>
      <p:sp>
        <p:nvSpPr>
          <p:cNvPr id="14" name="Title 25">
            <a:extLst>
              <a:ext uri="{FF2B5EF4-FFF2-40B4-BE49-F238E27FC236}">
                <a16:creationId xmlns:a16="http://schemas.microsoft.com/office/drawing/2014/main" id="{5A5BD6F3-A60E-7C1B-0112-5C3FA9C6F2D0}"/>
              </a:ext>
            </a:extLst>
          </p:cNvPr>
          <p:cNvSpPr txBox="1">
            <a:spLocks/>
          </p:cNvSpPr>
          <p:nvPr/>
        </p:nvSpPr>
        <p:spPr>
          <a:xfrm>
            <a:off x="4213889" y="1926699"/>
            <a:ext cx="1993333" cy="67665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2800" dirty="0"/>
              <a:t>Hardware</a:t>
            </a:r>
          </a:p>
        </p:txBody>
      </p:sp>
      <p:pic>
        <p:nvPicPr>
          <p:cNvPr id="11" name="Εικόνα 10" descr="Εικόνα που περιέχει γραμματοσειρά, λογότυπο, σύμβολο, γραφικά&#10;&#10;Περιγραφή που δημιουργήθηκε αυτόματα">
            <a:extLst>
              <a:ext uri="{FF2B5EF4-FFF2-40B4-BE49-F238E27FC236}">
                <a16:creationId xmlns:a16="http://schemas.microsoft.com/office/drawing/2014/main" id="{16BE3267-93FA-1549-B779-E09EE1AB3320}"/>
              </a:ext>
            </a:extLst>
          </p:cNvPr>
          <p:cNvPicPr>
            <a:picLocks noChangeAspect="1"/>
          </p:cNvPicPr>
          <p:nvPr/>
        </p:nvPicPr>
        <p:blipFill>
          <a:blip r:embed="rId3"/>
          <a:stretch>
            <a:fillRect/>
          </a:stretch>
        </p:blipFill>
        <p:spPr>
          <a:xfrm>
            <a:off x="1130326" y="2928195"/>
            <a:ext cx="992089" cy="9920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Εικόνα 5" descr="Εικόνα που περιέχει ηλεκτρονικές συσκευές, ηλεκτρονικός μηχανικός, κύκλωμα, στοιχείο κυκλώματος&#10;&#10;Περιγραφή που δημιουργήθηκε αυτόματα">
            <a:extLst>
              <a:ext uri="{FF2B5EF4-FFF2-40B4-BE49-F238E27FC236}">
                <a16:creationId xmlns:a16="http://schemas.microsoft.com/office/drawing/2014/main" id="{FAF12821-F2E9-F424-7566-F5B6718DC0FE}"/>
              </a:ext>
            </a:extLst>
          </p:cNvPr>
          <p:cNvPicPr>
            <a:picLocks noChangeAspect="1"/>
          </p:cNvPicPr>
          <p:nvPr/>
        </p:nvPicPr>
        <p:blipFill rotWithShape="1">
          <a:blip r:embed="rId4"/>
          <a:srcRect l="5810" t="14573" r="2935" b="11645"/>
          <a:stretch/>
        </p:blipFill>
        <p:spPr>
          <a:xfrm rot="5400000">
            <a:off x="6239523" y="4006807"/>
            <a:ext cx="974303" cy="7877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Γραφικό 4" descr="Επεξεργαστής περίγραμμα">
            <a:extLst>
              <a:ext uri="{FF2B5EF4-FFF2-40B4-BE49-F238E27FC236}">
                <a16:creationId xmlns:a16="http://schemas.microsoft.com/office/drawing/2014/main" id="{64BCED74-DC98-FEB2-F812-747C14269C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860248">
            <a:off x="4042599" y="1482281"/>
            <a:ext cx="821725" cy="821725"/>
          </a:xfrm>
          <a:prstGeom prst="rect">
            <a:avLst/>
          </a:prstGeom>
        </p:spPr>
      </p:pic>
    </p:spTree>
    <p:extLst>
      <p:ext uri="{BB962C8B-B14F-4D97-AF65-F5344CB8AC3E}">
        <p14:creationId xmlns:p14="http://schemas.microsoft.com/office/powerpoint/2010/main" val="3435077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a:xfrm>
            <a:off x="977987" y="177287"/>
            <a:ext cx="6502620" cy="676656"/>
          </a:xfrm>
        </p:spPr>
        <p:txBody>
          <a:bodyPr/>
          <a:lstStyle/>
          <a:p>
            <a:r>
              <a:rPr lang="en-US" dirty="0"/>
              <a:t>Connectivity</a:t>
            </a:r>
            <a:endParaRPr lang="en-US" sz="1600" dirty="0"/>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a:lstStyle/>
          <a:p>
            <a:r>
              <a:rPr lang="en-US" dirty="0"/>
              <a:t>2023</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a:lstStyle/>
          <a:p>
            <a:r>
              <a:rPr lang="en-US" dirty="0"/>
              <a:t>blind man's shoe</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5</a:t>
            </a:fld>
            <a:endParaRPr lang="en-US" dirty="0"/>
          </a:p>
        </p:txBody>
      </p:sp>
      <p:pic>
        <p:nvPicPr>
          <p:cNvPr id="7" name="Εικόνα 6">
            <a:extLst>
              <a:ext uri="{FF2B5EF4-FFF2-40B4-BE49-F238E27FC236}">
                <a16:creationId xmlns:a16="http://schemas.microsoft.com/office/drawing/2014/main" id="{F29672ED-CE1C-AA13-27E6-EE0D16454D19}"/>
              </a:ext>
            </a:extLst>
          </p:cNvPr>
          <p:cNvPicPr>
            <a:picLocks noChangeAspect="1"/>
          </p:cNvPicPr>
          <p:nvPr/>
        </p:nvPicPr>
        <p:blipFill>
          <a:blip r:embed="rId2"/>
          <a:stretch>
            <a:fillRect/>
          </a:stretch>
        </p:blipFill>
        <p:spPr>
          <a:xfrm>
            <a:off x="2135668" y="909011"/>
            <a:ext cx="7412967" cy="5039978"/>
          </a:xfrm>
          <a:prstGeom prst="rect">
            <a:avLst/>
          </a:prstGeom>
        </p:spPr>
      </p:pic>
      <p:pic>
        <p:nvPicPr>
          <p:cNvPr id="5" name="Γραφικό 4" descr="Έγινε σύνδεση περίγραμμα">
            <a:extLst>
              <a:ext uri="{FF2B5EF4-FFF2-40B4-BE49-F238E27FC236}">
                <a16:creationId xmlns:a16="http://schemas.microsoft.com/office/drawing/2014/main" id="{D52B8677-8A70-6DF5-BB58-135A535387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859165" y="354434"/>
            <a:ext cx="585133" cy="585133"/>
          </a:xfrm>
          <a:prstGeom prst="rect">
            <a:avLst/>
          </a:prstGeom>
        </p:spPr>
      </p:pic>
    </p:spTree>
    <p:extLst>
      <p:ext uri="{BB962C8B-B14F-4D97-AF65-F5344CB8AC3E}">
        <p14:creationId xmlns:p14="http://schemas.microsoft.com/office/powerpoint/2010/main" val="340956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576072" y="704088"/>
            <a:ext cx="2141961" cy="676656"/>
          </a:xfrm>
        </p:spPr>
        <p:txBody>
          <a:bodyPr/>
          <a:lstStyle/>
          <a:p>
            <a:r>
              <a:rPr lang="en-US" sz="4800" dirty="0">
                <a:latin typeface="Sagona Book" panose="020F0502020204030204" pitchFamily="34" charset="0"/>
                <a:cs typeface="Sagona Book" panose="020F0502020204030204" pitchFamily="34" charset="0"/>
              </a:rPr>
              <a:t>Code </a:t>
            </a:r>
            <a:r>
              <a:rPr lang="en-US" sz="1400" dirty="0">
                <a:latin typeface="Sagona Book" panose="020F0502020204030204" pitchFamily="34" charset="0"/>
                <a:cs typeface="Sagona Book" panose="020F0502020204030204" pitchFamily="34" charset="0"/>
              </a:rPr>
              <a:t>1/2</a:t>
            </a:r>
            <a:endParaRPr lang="en-US" sz="1400" dirty="0"/>
          </a:p>
        </p:txBody>
      </p:sp>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6</a:t>
            </a:fld>
            <a:endParaRPr lang="en-US" dirty="0"/>
          </a:p>
        </p:txBody>
      </p:sp>
      <p:sp>
        <p:nvSpPr>
          <p:cNvPr id="13" name="Text Placeholder 26">
            <a:extLst>
              <a:ext uri="{FF2B5EF4-FFF2-40B4-BE49-F238E27FC236}">
                <a16:creationId xmlns:a16="http://schemas.microsoft.com/office/drawing/2014/main" id="{447ADDDF-F08F-8142-F614-9C81F475D24E}"/>
              </a:ext>
            </a:extLst>
          </p:cNvPr>
          <p:cNvSpPr txBox="1">
            <a:spLocks/>
          </p:cNvSpPr>
          <p:nvPr/>
        </p:nvSpPr>
        <p:spPr>
          <a:xfrm>
            <a:off x="498809" y="4708409"/>
            <a:ext cx="1975943" cy="543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Define</a:t>
            </a:r>
            <a:r>
              <a:rPr lang="el-GR" dirty="0"/>
              <a:t> </a:t>
            </a:r>
            <a:r>
              <a:rPr lang="en-US" dirty="0"/>
              <a:t>pins</a:t>
            </a:r>
          </a:p>
        </p:txBody>
      </p:sp>
      <p:pic>
        <p:nvPicPr>
          <p:cNvPr id="7" name="Εικόνα 6">
            <a:extLst>
              <a:ext uri="{FF2B5EF4-FFF2-40B4-BE49-F238E27FC236}">
                <a16:creationId xmlns:a16="http://schemas.microsoft.com/office/drawing/2014/main" id="{443F0D88-8987-8E3F-A82F-88495336F20B}"/>
              </a:ext>
            </a:extLst>
          </p:cNvPr>
          <p:cNvPicPr>
            <a:picLocks noChangeAspect="1"/>
          </p:cNvPicPr>
          <p:nvPr/>
        </p:nvPicPr>
        <p:blipFill>
          <a:blip r:embed="rId2"/>
          <a:stretch>
            <a:fillRect/>
          </a:stretch>
        </p:blipFill>
        <p:spPr>
          <a:xfrm>
            <a:off x="498809" y="1317056"/>
            <a:ext cx="4581525" cy="3295650"/>
          </a:xfrm>
          <a:prstGeom prst="rect">
            <a:avLst/>
          </a:prstGeom>
        </p:spPr>
      </p:pic>
      <p:pic>
        <p:nvPicPr>
          <p:cNvPr id="16" name="Εικόνα 15">
            <a:extLst>
              <a:ext uri="{FF2B5EF4-FFF2-40B4-BE49-F238E27FC236}">
                <a16:creationId xmlns:a16="http://schemas.microsoft.com/office/drawing/2014/main" id="{EBBC9AA9-B7D6-A3D1-9012-A0C30C4A5DCF}"/>
              </a:ext>
            </a:extLst>
          </p:cNvPr>
          <p:cNvPicPr>
            <a:picLocks noChangeAspect="1"/>
          </p:cNvPicPr>
          <p:nvPr/>
        </p:nvPicPr>
        <p:blipFill rotWithShape="1">
          <a:blip r:embed="rId3"/>
          <a:srcRect b="9465"/>
          <a:stretch/>
        </p:blipFill>
        <p:spPr>
          <a:xfrm>
            <a:off x="5409267" y="1812006"/>
            <a:ext cx="6530591" cy="4253234"/>
          </a:xfrm>
          <a:prstGeom prst="rect">
            <a:avLst/>
          </a:prstGeom>
        </p:spPr>
      </p:pic>
      <p:sp>
        <p:nvSpPr>
          <p:cNvPr id="17" name="Text Placeholder 26">
            <a:extLst>
              <a:ext uri="{FF2B5EF4-FFF2-40B4-BE49-F238E27FC236}">
                <a16:creationId xmlns:a16="http://schemas.microsoft.com/office/drawing/2014/main" id="{B848BA96-5943-FFA8-5ECC-32C16D5D245D}"/>
              </a:ext>
            </a:extLst>
          </p:cNvPr>
          <p:cNvSpPr txBox="1">
            <a:spLocks/>
          </p:cNvSpPr>
          <p:nvPr/>
        </p:nvSpPr>
        <p:spPr>
          <a:xfrm>
            <a:off x="5508435" y="1268906"/>
            <a:ext cx="4373796" cy="543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distanceSensor</a:t>
            </a:r>
            <a:r>
              <a:rPr lang="en-US" dirty="0"/>
              <a:t> function </a:t>
            </a:r>
            <a:r>
              <a:rPr lang="en-US" sz="1100" dirty="0"/>
              <a:t>1/2</a:t>
            </a:r>
          </a:p>
        </p:txBody>
      </p:sp>
    </p:spTree>
    <p:extLst>
      <p:ext uri="{BB962C8B-B14F-4D97-AF65-F5344CB8AC3E}">
        <p14:creationId xmlns:p14="http://schemas.microsoft.com/office/powerpoint/2010/main" val="2752853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7</a:t>
            </a:fld>
            <a:endParaRPr lang="en-US" dirty="0"/>
          </a:p>
        </p:txBody>
      </p:sp>
      <p:sp>
        <p:nvSpPr>
          <p:cNvPr id="11" name="Title 2">
            <a:extLst>
              <a:ext uri="{FF2B5EF4-FFF2-40B4-BE49-F238E27FC236}">
                <a16:creationId xmlns:a16="http://schemas.microsoft.com/office/drawing/2014/main" id="{70AAB866-E8D4-A6EF-2761-7813841B0FD4}"/>
              </a:ext>
            </a:extLst>
          </p:cNvPr>
          <p:cNvSpPr>
            <a:spLocks noGrp="1"/>
          </p:cNvSpPr>
          <p:nvPr>
            <p:ph type="title"/>
          </p:nvPr>
        </p:nvSpPr>
        <p:spPr>
          <a:xfrm>
            <a:off x="576072" y="704088"/>
            <a:ext cx="2141961" cy="676656"/>
          </a:xfrm>
        </p:spPr>
        <p:txBody>
          <a:bodyPr/>
          <a:lstStyle/>
          <a:p>
            <a:r>
              <a:rPr lang="en-US" sz="4800" dirty="0">
                <a:latin typeface="Sagona Book" panose="020F0502020204030204" pitchFamily="34" charset="0"/>
                <a:cs typeface="Sagona Book" panose="020F0502020204030204" pitchFamily="34" charset="0"/>
              </a:rPr>
              <a:t>Code </a:t>
            </a:r>
            <a:r>
              <a:rPr lang="en-US" sz="1400" dirty="0">
                <a:latin typeface="Sagona Book" panose="020F0502020204030204" pitchFamily="34" charset="0"/>
                <a:cs typeface="Sagona Book" panose="020F0502020204030204" pitchFamily="34" charset="0"/>
              </a:rPr>
              <a:t>2/2</a:t>
            </a:r>
            <a:endParaRPr lang="en-US" sz="1400" dirty="0"/>
          </a:p>
        </p:txBody>
      </p:sp>
      <p:sp>
        <p:nvSpPr>
          <p:cNvPr id="3" name="TextBox 2">
            <a:extLst>
              <a:ext uri="{FF2B5EF4-FFF2-40B4-BE49-F238E27FC236}">
                <a16:creationId xmlns:a16="http://schemas.microsoft.com/office/drawing/2014/main" id="{52CC47B7-34C2-9C0B-A292-4F3A49F989E0}"/>
              </a:ext>
            </a:extLst>
          </p:cNvPr>
          <p:cNvSpPr txBox="1"/>
          <p:nvPr/>
        </p:nvSpPr>
        <p:spPr>
          <a:xfrm>
            <a:off x="8931116" y="1042416"/>
            <a:ext cx="2519466" cy="954107"/>
          </a:xfrm>
          <a:prstGeom prst="rect">
            <a:avLst/>
          </a:prstGeom>
          <a:noFill/>
        </p:spPr>
        <p:txBody>
          <a:bodyPr wrap="square">
            <a:spAutoFit/>
          </a:bodyPr>
          <a:lstStyle/>
          <a:p>
            <a:r>
              <a:rPr lang="en-US" sz="2800" dirty="0" err="1"/>
              <a:t>distanceSensor</a:t>
            </a:r>
            <a:r>
              <a:rPr lang="en-US" sz="2800" dirty="0"/>
              <a:t> function </a:t>
            </a:r>
            <a:r>
              <a:rPr lang="en-US" sz="1100" dirty="0"/>
              <a:t>2/2</a:t>
            </a:r>
          </a:p>
        </p:txBody>
      </p:sp>
      <p:pic>
        <p:nvPicPr>
          <p:cNvPr id="12" name="Εικόνα 11">
            <a:extLst>
              <a:ext uri="{FF2B5EF4-FFF2-40B4-BE49-F238E27FC236}">
                <a16:creationId xmlns:a16="http://schemas.microsoft.com/office/drawing/2014/main" id="{776F9917-9BBD-7267-BA71-0BC6E6DD1BF1}"/>
              </a:ext>
            </a:extLst>
          </p:cNvPr>
          <p:cNvPicPr>
            <a:picLocks noChangeAspect="1"/>
          </p:cNvPicPr>
          <p:nvPr/>
        </p:nvPicPr>
        <p:blipFill>
          <a:blip r:embed="rId2"/>
          <a:stretch>
            <a:fillRect/>
          </a:stretch>
        </p:blipFill>
        <p:spPr>
          <a:xfrm>
            <a:off x="3478061" y="167403"/>
            <a:ext cx="5145639" cy="6044441"/>
          </a:xfrm>
          <a:prstGeom prst="rect">
            <a:avLst/>
          </a:prstGeom>
        </p:spPr>
      </p:pic>
      <p:sp>
        <p:nvSpPr>
          <p:cNvPr id="14" name="TextBox 13">
            <a:extLst>
              <a:ext uri="{FF2B5EF4-FFF2-40B4-BE49-F238E27FC236}">
                <a16:creationId xmlns:a16="http://schemas.microsoft.com/office/drawing/2014/main" id="{64342199-254B-33A1-554A-6716C9678984}"/>
              </a:ext>
            </a:extLst>
          </p:cNvPr>
          <p:cNvSpPr txBox="1"/>
          <p:nvPr/>
        </p:nvSpPr>
        <p:spPr>
          <a:xfrm>
            <a:off x="823541" y="1907497"/>
            <a:ext cx="2141962" cy="954107"/>
          </a:xfrm>
          <a:prstGeom prst="rect">
            <a:avLst/>
          </a:prstGeom>
          <a:noFill/>
        </p:spPr>
        <p:txBody>
          <a:bodyPr wrap="square">
            <a:spAutoFit/>
          </a:bodyPr>
          <a:lstStyle/>
          <a:p>
            <a:r>
              <a:rPr lang="el-GR" sz="2800" dirty="0"/>
              <a:t>4 </a:t>
            </a:r>
            <a:r>
              <a:rPr lang="en-US" sz="2800" dirty="0"/>
              <a:t>situations </a:t>
            </a:r>
            <a:r>
              <a:rPr lang="el-GR" sz="2800" dirty="0"/>
              <a:t>/</a:t>
            </a:r>
            <a:r>
              <a:rPr lang="en-US" sz="2800" dirty="0"/>
              <a:t> </a:t>
            </a:r>
            <a:r>
              <a:rPr lang="el-GR" sz="2800" dirty="0"/>
              <a:t>3</a:t>
            </a:r>
            <a:r>
              <a:rPr lang="en-US" sz="2800" dirty="0"/>
              <a:t> controls</a:t>
            </a:r>
            <a:endParaRPr lang="en-US" sz="1100" dirty="0"/>
          </a:p>
        </p:txBody>
      </p:sp>
      <p:sp>
        <p:nvSpPr>
          <p:cNvPr id="15" name="Ορθογώνιο 14">
            <a:extLst>
              <a:ext uri="{FF2B5EF4-FFF2-40B4-BE49-F238E27FC236}">
                <a16:creationId xmlns:a16="http://schemas.microsoft.com/office/drawing/2014/main" id="{20641FE6-FCC9-F021-9B6C-932270F8E96F}"/>
              </a:ext>
            </a:extLst>
          </p:cNvPr>
          <p:cNvSpPr/>
          <p:nvPr/>
        </p:nvSpPr>
        <p:spPr>
          <a:xfrm>
            <a:off x="447412" y="3556932"/>
            <a:ext cx="2723628" cy="6766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E60F20F-9407-A7E2-590B-F84179AC48C7}"/>
              </a:ext>
            </a:extLst>
          </p:cNvPr>
          <p:cNvSpPr txBox="1"/>
          <p:nvPr/>
        </p:nvSpPr>
        <p:spPr>
          <a:xfrm>
            <a:off x="808028" y="2941414"/>
            <a:ext cx="647592" cy="369332"/>
          </a:xfrm>
          <a:prstGeom prst="rect">
            <a:avLst/>
          </a:prstGeom>
          <a:noFill/>
        </p:spPr>
        <p:txBody>
          <a:bodyPr wrap="square">
            <a:spAutoFit/>
          </a:bodyPr>
          <a:lstStyle/>
          <a:p>
            <a:r>
              <a:rPr lang="en-US" sz="1800" b="1" dirty="0"/>
              <a:t>&lt;=</a:t>
            </a:r>
            <a:r>
              <a:rPr lang="el-GR" sz="1800" b="1" dirty="0"/>
              <a:t>7</a:t>
            </a:r>
            <a:endParaRPr lang="en-US" b="1" dirty="0"/>
          </a:p>
        </p:txBody>
      </p:sp>
      <p:sp>
        <p:nvSpPr>
          <p:cNvPr id="24" name="TextBox 23">
            <a:extLst>
              <a:ext uri="{FF2B5EF4-FFF2-40B4-BE49-F238E27FC236}">
                <a16:creationId xmlns:a16="http://schemas.microsoft.com/office/drawing/2014/main" id="{79F029A6-6222-E3FB-704B-2B2BA7D315BC}"/>
              </a:ext>
            </a:extLst>
          </p:cNvPr>
          <p:cNvSpPr txBox="1"/>
          <p:nvPr/>
        </p:nvSpPr>
        <p:spPr>
          <a:xfrm>
            <a:off x="2227857" y="2946433"/>
            <a:ext cx="647592" cy="369332"/>
          </a:xfrm>
          <a:prstGeom prst="rect">
            <a:avLst/>
          </a:prstGeom>
          <a:noFill/>
        </p:spPr>
        <p:txBody>
          <a:bodyPr wrap="square">
            <a:spAutoFit/>
          </a:bodyPr>
          <a:lstStyle/>
          <a:p>
            <a:r>
              <a:rPr lang="en-US" b="1" dirty="0"/>
              <a:t>&gt;</a:t>
            </a:r>
            <a:r>
              <a:rPr lang="en-US" sz="1800" b="1" dirty="0"/>
              <a:t>40</a:t>
            </a:r>
            <a:endParaRPr lang="en-US" b="1" dirty="0"/>
          </a:p>
        </p:txBody>
      </p:sp>
      <p:sp>
        <p:nvSpPr>
          <p:cNvPr id="25" name="TextBox 24">
            <a:extLst>
              <a:ext uri="{FF2B5EF4-FFF2-40B4-BE49-F238E27FC236}">
                <a16:creationId xmlns:a16="http://schemas.microsoft.com/office/drawing/2014/main" id="{9D164496-B8E2-04E6-550D-590DF0E602B0}"/>
              </a:ext>
            </a:extLst>
          </p:cNvPr>
          <p:cNvSpPr txBox="1"/>
          <p:nvPr/>
        </p:nvSpPr>
        <p:spPr>
          <a:xfrm>
            <a:off x="1498011" y="2941251"/>
            <a:ext cx="647592" cy="369332"/>
          </a:xfrm>
          <a:prstGeom prst="rect">
            <a:avLst/>
          </a:prstGeom>
          <a:noFill/>
        </p:spPr>
        <p:txBody>
          <a:bodyPr wrap="square">
            <a:spAutoFit/>
          </a:bodyPr>
          <a:lstStyle/>
          <a:p>
            <a:r>
              <a:rPr lang="en-US" b="1" dirty="0"/>
              <a:t>&gt;25</a:t>
            </a:r>
          </a:p>
        </p:txBody>
      </p:sp>
      <p:cxnSp>
        <p:nvCxnSpPr>
          <p:cNvPr id="27" name="Ευθεία γραμμή σύνδεσης 26">
            <a:extLst>
              <a:ext uri="{FF2B5EF4-FFF2-40B4-BE49-F238E27FC236}">
                <a16:creationId xmlns:a16="http://schemas.microsoft.com/office/drawing/2014/main" id="{1ACCD08C-1A03-1927-D0F4-E14AE9F78E12}"/>
              </a:ext>
            </a:extLst>
          </p:cNvPr>
          <p:cNvCxnSpPr>
            <a:cxnSpLocks/>
            <a:stCxn id="23" idx="2"/>
          </p:cNvCxnSpPr>
          <p:nvPr/>
        </p:nvCxnSpPr>
        <p:spPr>
          <a:xfrm flipH="1">
            <a:off x="1098958" y="3310746"/>
            <a:ext cx="32866" cy="99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Ευθεία γραμμή σύνδεσης 29">
            <a:extLst>
              <a:ext uri="{FF2B5EF4-FFF2-40B4-BE49-F238E27FC236}">
                <a16:creationId xmlns:a16="http://schemas.microsoft.com/office/drawing/2014/main" id="{3FD30AB1-9AA9-3222-CC19-229FF3D0BEEC}"/>
              </a:ext>
            </a:extLst>
          </p:cNvPr>
          <p:cNvCxnSpPr>
            <a:cxnSpLocks/>
          </p:cNvCxnSpPr>
          <p:nvPr/>
        </p:nvCxnSpPr>
        <p:spPr>
          <a:xfrm>
            <a:off x="1098958" y="3277190"/>
            <a:ext cx="0" cy="969037"/>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Ευθεία γραμμή σύνδεσης 31">
            <a:extLst>
              <a:ext uri="{FF2B5EF4-FFF2-40B4-BE49-F238E27FC236}">
                <a16:creationId xmlns:a16="http://schemas.microsoft.com/office/drawing/2014/main" id="{52B07BB5-612E-BB5C-3868-3AD9364A4FB2}"/>
              </a:ext>
            </a:extLst>
          </p:cNvPr>
          <p:cNvCxnSpPr>
            <a:cxnSpLocks/>
          </p:cNvCxnSpPr>
          <p:nvPr/>
        </p:nvCxnSpPr>
        <p:spPr>
          <a:xfrm>
            <a:off x="1805032" y="3286977"/>
            <a:ext cx="0" cy="969037"/>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Ευθεία γραμμή σύνδεσης 32">
            <a:extLst>
              <a:ext uri="{FF2B5EF4-FFF2-40B4-BE49-F238E27FC236}">
                <a16:creationId xmlns:a16="http://schemas.microsoft.com/office/drawing/2014/main" id="{511DAB14-DF39-20DE-E5EB-F63865F97268}"/>
              </a:ext>
            </a:extLst>
          </p:cNvPr>
          <p:cNvCxnSpPr>
            <a:cxnSpLocks/>
          </p:cNvCxnSpPr>
          <p:nvPr/>
        </p:nvCxnSpPr>
        <p:spPr>
          <a:xfrm>
            <a:off x="2518097" y="3286977"/>
            <a:ext cx="0" cy="969037"/>
          </a:xfrm>
          <a:prstGeom prst="line">
            <a:avLst/>
          </a:prstGeom>
          <a:ln w="381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BD045CC3-86FF-563F-CAC1-000C2D92D3B3}"/>
              </a:ext>
            </a:extLst>
          </p:cNvPr>
          <p:cNvSpPr txBox="1"/>
          <p:nvPr/>
        </p:nvSpPr>
        <p:spPr>
          <a:xfrm>
            <a:off x="482255" y="4276663"/>
            <a:ext cx="647592" cy="369332"/>
          </a:xfrm>
          <a:prstGeom prst="rect">
            <a:avLst/>
          </a:prstGeom>
          <a:noFill/>
        </p:spPr>
        <p:txBody>
          <a:bodyPr wrap="square">
            <a:spAutoFit/>
          </a:bodyPr>
          <a:lstStyle/>
          <a:p>
            <a:r>
              <a:rPr lang="en-US" b="1" dirty="0"/>
              <a:t>High</a:t>
            </a:r>
          </a:p>
        </p:txBody>
      </p:sp>
      <p:sp>
        <p:nvSpPr>
          <p:cNvPr id="35" name="TextBox 34">
            <a:extLst>
              <a:ext uri="{FF2B5EF4-FFF2-40B4-BE49-F238E27FC236}">
                <a16:creationId xmlns:a16="http://schemas.microsoft.com/office/drawing/2014/main" id="{27F3A15D-0332-23ED-BC40-FD32464F224E}"/>
              </a:ext>
            </a:extLst>
          </p:cNvPr>
          <p:cNvSpPr txBox="1"/>
          <p:nvPr/>
        </p:nvSpPr>
        <p:spPr>
          <a:xfrm>
            <a:off x="1178542" y="4423448"/>
            <a:ext cx="647592" cy="369332"/>
          </a:xfrm>
          <a:prstGeom prst="rect">
            <a:avLst/>
          </a:prstGeom>
          <a:noFill/>
        </p:spPr>
        <p:txBody>
          <a:bodyPr wrap="square">
            <a:spAutoFit/>
          </a:bodyPr>
          <a:lstStyle/>
          <a:p>
            <a:r>
              <a:rPr lang="en-US" b="1" dirty="0"/>
              <a:t>Mid</a:t>
            </a:r>
          </a:p>
        </p:txBody>
      </p:sp>
      <p:sp>
        <p:nvSpPr>
          <p:cNvPr id="36" name="TextBox 35">
            <a:extLst>
              <a:ext uri="{FF2B5EF4-FFF2-40B4-BE49-F238E27FC236}">
                <a16:creationId xmlns:a16="http://schemas.microsoft.com/office/drawing/2014/main" id="{22115042-3B07-E881-E149-41B32BBD3C0C}"/>
              </a:ext>
            </a:extLst>
          </p:cNvPr>
          <p:cNvSpPr txBox="1"/>
          <p:nvPr/>
        </p:nvSpPr>
        <p:spPr>
          <a:xfrm>
            <a:off x="1858052" y="4566926"/>
            <a:ext cx="647592" cy="369332"/>
          </a:xfrm>
          <a:prstGeom prst="rect">
            <a:avLst/>
          </a:prstGeom>
          <a:noFill/>
        </p:spPr>
        <p:txBody>
          <a:bodyPr wrap="square">
            <a:spAutoFit/>
          </a:bodyPr>
          <a:lstStyle/>
          <a:p>
            <a:r>
              <a:rPr lang="en-US" b="1" dirty="0"/>
              <a:t>Low</a:t>
            </a:r>
          </a:p>
        </p:txBody>
      </p:sp>
      <p:sp>
        <p:nvSpPr>
          <p:cNvPr id="37" name="TextBox 36">
            <a:extLst>
              <a:ext uri="{FF2B5EF4-FFF2-40B4-BE49-F238E27FC236}">
                <a16:creationId xmlns:a16="http://schemas.microsoft.com/office/drawing/2014/main" id="{4C6D9BC4-33DD-1C31-8CE4-C8AFBA3B3042}"/>
              </a:ext>
            </a:extLst>
          </p:cNvPr>
          <p:cNvSpPr txBox="1"/>
          <p:nvPr/>
        </p:nvSpPr>
        <p:spPr>
          <a:xfrm>
            <a:off x="2580904" y="4752882"/>
            <a:ext cx="647592" cy="369332"/>
          </a:xfrm>
          <a:prstGeom prst="rect">
            <a:avLst/>
          </a:prstGeom>
          <a:noFill/>
        </p:spPr>
        <p:txBody>
          <a:bodyPr wrap="square">
            <a:spAutoFit/>
          </a:bodyPr>
          <a:lstStyle/>
          <a:p>
            <a:r>
              <a:rPr lang="en-US" b="1" dirty="0"/>
              <a:t>No</a:t>
            </a:r>
          </a:p>
        </p:txBody>
      </p:sp>
      <p:sp>
        <p:nvSpPr>
          <p:cNvPr id="39" name="TextBox 38">
            <a:extLst>
              <a:ext uri="{FF2B5EF4-FFF2-40B4-BE49-F238E27FC236}">
                <a16:creationId xmlns:a16="http://schemas.microsoft.com/office/drawing/2014/main" id="{82C5DAD1-1F45-2BA3-32C4-8C157544AD4A}"/>
              </a:ext>
            </a:extLst>
          </p:cNvPr>
          <p:cNvSpPr txBox="1"/>
          <p:nvPr/>
        </p:nvSpPr>
        <p:spPr>
          <a:xfrm>
            <a:off x="1367059" y="5061764"/>
            <a:ext cx="1034539" cy="369332"/>
          </a:xfrm>
          <a:prstGeom prst="rect">
            <a:avLst/>
          </a:prstGeom>
          <a:noFill/>
        </p:spPr>
        <p:txBody>
          <a:bodyPr wrap="square">
            <a:spAutoFit/>
          </a:bodyPr>
          <a:lstStyle/>
          <a:p>
            <a:r>
              <a:rPr lang="en-US" i="1" dirty="0"/>
              <a:t>Vibration</a:t>
            </a:r>
          </a:p>
        </p:txBody>
      </p:sp>
      <p:sp>
        <p:nvSpPr>
          <p:cNvPr id="40" name="Διάγραμμα ροής: Γραμμή σύνδεσης 39">
            <a:extLst>
              <a:ext uri="{FF2B5EF4-FFF2-40B4-BE49-F238E27FC236}">
                <a16:creationId xmlns:a16="http://schemas.microsoft.com/office/drawing/2014/main" id="{80C22326-6DE7-5D8A-2315-C446BFFCAC96}"/>
              </a:ext>
            </a:extLst>
          </p:cNvPr>
          <p:cNvSpPr/>
          <p:nvPr/>
        </p:nvSpPr>
        <p:spPr>
          <a:xfrm>
            <a:off x="570838" y="3723365"/>
            <a:ext cx="380501" cy="360728"/>
          </a:xfrm>
          <a:prstGeom prst="flowChartConnector">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1" name="Διάγραμμα ροής: Γραμμή σύνδεσης 40">
            <a:extLst>
              <a:ext uri="{FF2B5EF4-FFF2-40B4-BE49-F238E27FC236}">
                <a16:creationId xmlns:a16="http://schemas.microsoft.com/office/drawing/2014/main" id="{D36A51C0-C624-EC80-B6B4-903982A95A9F}"/>
              </a:ext>
            </a:extLst>
          </p:cNvPr>
          <p:cNvSpPr/>
          <p:nvPr/>
        </p:nvSpPr>
        <p:spPr>
          <a:xfrm>
            <a:off x="1236422" y="3726474"/>
            <a:ext cx="380501" cy="360728"/>
          </a:xfrm>
          <a:prstGeom prst="flowChartConnector">
            <a:avLst/>
          </a:prstGeom>
          <a:solidFill>
            <a:srgbClr val="FFC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2" name="Διάγραμμα ροής: Γραμμή σύνδεσης 41">
            <a:extLst>
              <a:ext uri="{FF2B5EF4-FFF2-40B4-BE49-F238E27FC236}">
                <a16:creationId xmlns:a16="http://schemas.microsoft.com/office/drawing/2014/main" id="{BA7CF33A-719A-DA8E-C43C-783590913297}"/>
              </a:ext>
            </a:extLst>
          </p:cNvPr>
          <p:cNvSpPr/>
          <p:nvPr/>
        </p:nvSpPr>
        <p:spPr>
          <a:xfrm>
            <a:off x="1957994" y="3738912"/>
            <a:ext cx="380501" cy="360728"/>
          </a:xfrm>
          <a:prstGeom prst="flowChartConnector">
            <a:avLst/>
          </a:prstGeom>
          <a:solidFill>
            <a:srgbClr val="FFFF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Διάγραμμα ροής: Γραμμή σύνδεσης 42">
            <a:extLst>
              <a:ext uri="{FF2B5EF4-FFF2-40B4-BE49-F238E27FC236}">
                <a16:creationId xmlns:a16="http://schemas.microsoft.com/office/drawing/2014/main" id="{CEDC5BB3-AFE8-7C06-14FB-E70BEA657EA4}"/>
              </a:ext>
            </a:extLst>
          </p:cNvPr>
          <p:cNvSpPr/>
          <p:nvPr/>
        </p:nvSpPr>
        <p:spPr>
          <a:xfrm>
            <a:off x="2642242" y="3742023"/>
            <a:ext cx="380501" cy="360728"/>
          </a:xfrm>
          <a:prstGeom prst="flowChartConnector">
            <a:avLst/>
          </a:prstGeom>
          <a:solidFill>
            <a:srgbClr val="00B05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753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576071" y="704088"/>
            <a:ext cx="3727967" cy="676656"/>
          </a:xfrm>
        </p:spPr>
        <p:txBody>
          <a:bodyPr/>
          <a:lstStyle/>
          <a:p>
            <a:r>
              <a:rPr lang="en-US" dirty="0">
                <a:latin typeface="Sagona Book" panose="020F0502020204030204" pitchFamily="34" charset="0"/>
                <a:cs typeface="Sagona Book" panose="020F0502020204030204" pitchFamily="34" charset="0"/>
              </a:rPr>
              <a:t>E</a:t>
            </a:r>
            <a:r>
              <a:rPr lang="en-US" sz="4800" dirty="0">
                <a:latin typeface="Sagona Book" panose="020F0502020204030204" pitchFamily="34" charset="0"/>
                <a:cs typeface="Sagona Book" panose="020F0502020204030204" pitchFamily="34" charset="0"/>
              </a:rPr>
              <a:t>xperiment code</a:t>
            </a:r>
            <a:endParaRPr lang="en-US" sz="1400" dirty="0"/>
          </a:p>
        </p:txBody>
      </p:sp>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8</a:t>
            </a:fld>
            <a:endParaRPr lang="en-US" dirty="0"/>
          </a:p>
        </p:txBody>
      </p:sp>
      <p:sp>
        <p:nvSpPr>
          <p:cNvPr id="5" name="TextBox 4">
            <a:extLst>
              <a:ext uri="{FF2B5EF4-FFF2-40B4-BE49-F238E27FC236}">
                <a16:creationId xmlns:a16="http://schemas.microsoft.com/office/drawing/2014/main" id="{7F137AE3-9F37-A996-E755-2C7E08336C41}"/>
              </a:ext>
            </a:extLst>
          </p:cNvPr>
          <p:cNvSpPr txBox="1"/>
          <p:nvPr/>
        </p:nvSpPr>
        <p:spPr>
          <a:xfrm>
            <a:off x="528447" y="1657566"/>
            <a:ext cx="3872556"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2">
                    <a:lumMod val="10000"/>
                  </a:schemeClr>
                </a:solidFill>
              </a:rPr>
              <a:t>The default operating frequency for Arduino UNO r4 is </a:t>
            </a:r>
            <a:r>
              <a:rPr lang="en-US" sz="2400" b="1" dirty="0">
                <a:solidFill>
                  <a:schemeClr val="bg2">
                    <a:lumMod val="10000"/>
                  </a:schemeClr>
                </a:solidFill>
              </a:rPr>
              <a:t>16 MHz</a:t>
            </a:r>
            <a:endParaRPr lang="el-GR" sz="2400" b="1" dirty="0">
              <a:solidFill>
                <a:schemeClr val="bg2">
                  <a:lumMod val="10000"/>
                </a:schemeClr>
              </a:solidFill>
            </a:endParaRPr>
          </a:p>
          <a:p>
            <a:pPr marL="285750" indent="-285750">
              <a:buFont typeface="Arial" panose="020B0604020202020204" pitchFamily="34" charset="0"/>
              <a:buChar char="•"/>
            </a:pPr>
            <a:r>
              <a:rPr lang="en-US" sz="2400" dirty="0">
                <a:solidFill>
                  <a:schemeClr val="bg2">
                    <a:lumMod val="10000"/>
                  </a:schemeClr>
                </a:solidFill>
              </a:rPr>
              <a:t>Experimentally, by this code,  the measured time between each loop in Arduino r4 is </a:t>
            </a:r>
            <a:r>
              <a:rPr lang="en-US" sz="2400" b="1" dirty="0">
                <a:solidFill>
                  <a:schemeClr val="bg2">
                    <a:lumMod val="10000"/>
                  </a:schemeClr>
                </a:solidFill>
              </a:rPr>
              <a:t>2 microseconds</a:t>
            </a:r>
            <a:r>
              <a:rPr lang="en-US" sz="2400" dirty="0">
                <a:solidFill>
                  <a:schemeClr val="bg2">
                    <a:lumMod val="10000"/>
                  </a:schemeClr>
                </a:solidFill>
              </a:rPr>
              <a:t> </a:t>
            </a:r>
          </a:p>
          <a:p>
            <a:pPr marL="285750" indent="-285750">
              <a:buFont typeface="Arial" panose="020B0604020202020204" pitchFamily="34" charset="0"/>
              <a:buChar char="•"/>
            </a:pPr>
            <a:r>
              <a:rPr lang="en-US" sz="2400" dirty="0">
                <a:solidFill>
                  <a:schemeClr val="bg2">
                    <a:lumMod val="10000"/>
                  </a:schemeClr>
                </a:solidFill>
              </a:rPr>
              <a:t>The measured time with the shoe's operation inside the loop is about </a:t>
            </a:r>
            <a:r>
              <a:rPr lang="en-US" sz="2400" b="1" dirty="0">
                <a:solidFill>
                  <a:schemeClr val="bg2">
                    <a:lumMod val="10000"/>
                  </a:schemeClr>
                </a:solidFill>
              </a:rPr>
              <a:t>25,71 milliseconds</a:t>
            </a:r>
          </a:p>
        </p:txBody>
      </p:sp>
      <p:sp>
        <p:nvSpPr>
          <p:cNvPr id="9" name="TextBox 8">
            <a:extLst>
              <a:ext uri="{FF2B5EF4-FFF2-40B4-BE49-F238E27FC236}">
                <a16:creationId xmlns:a16="http://schemas.microsoft.com/office/drawing/2014/main" id="{96B8434B-5491-8B7A-08A4-18DA07BCA8FE}"/>
              </a:ext>
            </a:extLst>
          </p:cNvPr>
          <p:cNvSpPr txBox="1"/>
          <p:nvPr/>
        </p:nvSpPr>
        <p:spPr>
          <a:xfrm>
            <a:off x="3175725" y="2490706"/>
            <a:ext cx="437940" cy="369332"/>
          </a:xfrm>
          <a:prstGeom prst="rect">
            <a:avLst/>
          </a:prstGeom>
          <a:noFill/>
        </p:spPr>
        <p:txBody>
          <a:bodyPr wrap="none" rtlCol="0">
            <a:spAutoFit/>
          </a:bodyPr>
          <a:lstStyle/>
          <a:p>
            <a:r>
              <a:rPr lang="el-GR" dirty="0">
                <a:solidFill>
                  <a:schemeClr val="tx1">
                    <a:lumMod val="50000"/>
                  </a:schemeClr>
                </a:solidFill>
                <a:hlinkClick r:id="rId2">
                  <a:extLst>
                    <a:ext uri="{A12FA001-AC4F-418D-AE19-62706E023703}">
                      <ahyp:hlinkClr xmlns:ahyp="http://schemas.microsoft.com/office/drawing/2018/hyperlinkcolor" val="tx"/>
                    </a:ext>
                  </a:extLst>
                </a:hlinkClick>
              </a:rPr>
              <a:t>[</a:t>
            </a:r>
            <a:r>
              <a:rPr lang="en-US" dirty="0">
                <a:solidFill>
                  <a:schemeClr val="tx1">
                    <a:lumMod val="50000"/>
                  </a:schemeClr>
                </a:solidFill>
                <a:hlinkClick r:id="rId2">
                  <a:extLst>
                    <a:ext uri="{A12FA001-AC4F-418D-AE19-62706E023703}">
                      <ahyp:hlinkClr xmlns:ahyp="http://schemas.microsoft.com/office/drawing/2018/hyperlinkcolor" val="tx"/>
                    </a:ext>
                  </a:extLst>
                </a:hlinkClick>
              </a:rPr>
              <a:t>1</a:t>
            </a:r>
            <a:r>
              <a:rPr lang="el-GR" dirty="0">
                <a:solidFill>
                  <a:schemeClr val="tx1">
                    <a:lumMod val="50000"/>
                  </a:schemeClr>
                </a:solidFill>
                <a:hlinkClick r:id="rId2">
                  <a:extLst>
                    <a:ext uri="{A12FA001-AC4F-418D-AE19-62706E023703}">
                      <ahyp:hlinkClr xmlns:ahyp="http://schemas.microsoft.com/office/drawing/2018/hyperlinkcolor" val="tx"/>
                    </a:ext>
                  </a:extLst>
                </a:hlinkClick>
              </a:rPr>
              <a:t>]</a:t>
            </a:r>
            <a:endParaRPr lang="en-US" dirty="0">
              <a:solidFill>
                <a:schemeClr val="tx1">
                  <a:lumMod val="50000"/>
                </a:schemeClr>
              </a:solidFill>
            </a:endParaRPr>
          </a:p>
        </p:txBody>
      </p:sp>
      <p:pic>
        <p:nvPicPr>
          <p:cNvPr id="10" name="Εικόνα 9">
            <a:extLst>
              <a:ext uri="{FF2B5EF4-FFF2-40B4-BE49-F238E27FC236}">
                <a16:creationId xmlns:a16="http://schemas.microsoft.com/office/drawing/2014/main" id="{EC6DCF1C-A795-887B-7131-603A03CFDC01}"/>
              </a:ext>
            </a:extLst>
          </p:cNvPr>
          <p:cNvPicPr>
            <a:picLocks noChangeAspect="1"/>
          </p:cNvPicPr>
          <p:nvPr/>
        </p:nvPicPr>
        <p:blipFill>
          <a:blip r:embed="rId3"/>
          <a:stretch>
            <a:fillRect/>
          </a:stretch>
        </p:blipFill>
        <p:spPr>
          <a:xfrm>
            <a:off x="4456439" y="484282"/>
            <a:ext cx="7311889" cy="4691443"/>
          </a:xfrm>
          <a:prstGeom prst="rect">
            <a:avLst/>
          </a:prstGeom>
        </p:spPr>
      </p:pic>
      <p:sp>
        <p:nvSpPr>
          <p:cNvPr id="18" name="TextBox 17">
            <a:extLst>
              <a:ext uri="{FF2B5EF4-FFF2-40B4-BE49-F238E27FC236}">
                <a16:creationId xmlns:a16="http://schemas.microsoft.com/office/drawing/2014/main" id="{06324918-EAE0-0CDF-518E-0455FD2F9415}"/>
              </a:ext>
            </a:extLst>
          </p:cNvPr>
          <p:cNvSpPr txBox="1"/>
          <p:nvPr/>
        </p:nvSpPr>
        <p:spPr>
          <a:xfrm>
            <a:off x="4962525" y="5185250"/>
            <a:ext cx="1267142" cy="369332"/>
          </a:xfrm>
          <a:prstGeom prst="rect">
            <a:avLst/>
          </a:prstGeom>
          <a:noFill/>
        </p:spPr>
        <p:txBody>
          <a:bodyPr wrap="none" rtlCol="0">
            <a:spAutoFit/>
          </a:bodyPr>
          <a:lstStyle/>
          <a:p>
            <a:r>
              <a:rPr lang="en-US" b="1" dirty="0"/>
              <a:t>Empty loop</a:t>
            </a:r>
          </a:p>
        </p:txBody>
      </p:sp>
      <p:sp>
        <p:nvSpPr>
          <p:cNvPr id="19" name="TextBox 18">
            <a:extLst>
              <a:ext uri="{FF2B5EF4-FFF2-40B4-BE49-F238E27FC236}">
                <a16:creationId xmlns:a16="http://schemas.microsoft.com/office/drawing/2014/main" id="{D9E5248C-5C92-9868-0F18-DD2E23E951F3}"/>
              </a:ext>
            </a:extLst>
          </p:cNvPr>
          <p:cNvSpPr txBox="1"/>
          <p:nvPr/>
        </p:nvSpPr>
        <p:spPr>
          <a:xfrm>
            <a:off x="8829675" y="5899625"/>
            <a:ext cx="2135072" cy="369332"/>
          </a:xfrm>
          <a:prstGeom prst="rect">
            <a:avLst/>
          </a:prstGeom>
          <a:noFill/>
        </p:spPr>
        <p:txBody>
          <a:bodyPr wrap="none" rtlCol="0">
            <a:spAutoFit/>
          </a:bodyPr>
          <a:lstStyle/>
          <a:p>
            <a:r>
              <a:rPr lang="en-US" sz="1800" b="1" dirty="0">
                <a:solidFill>
                  <a:schemeClr val="bg2">
                    <a:lumMod val="10000"/>
                  </a:schemeClr>
                </a:solidFill>
              </a:rPr>
              <a:t>shoe's operation</a:t>
            </a:r>
            <a:r>
              <a:rPr lang="en-US" b="1" dirty="0"/>
              <a:t> loop</a:t>
            </a:r>
          </a:p>
        </p:txBody>
      </p:sp>
      <p:pic>
        <p:nvPicPr>
          <p:cNvPr id="21" name="Εικόνα 20">
            <a:extLst>
              <a:ext uri="{FF2B5EF4-FFF2-40B4-BE49-F238E27FC236}">
                <a16:creationId xmlns:a16="http://schemas.microsoft.com/office/drawing/2014/main" id="{357E69AE-885E-5071-43ED-A39195BEDB58}"/>
              </a:ext>
            </a:extLst>
          </p:cNvPr>
          <p:cNvPicPr>
            <a:picLocks noChangeAspect="1"/>
          </p:cNvPicPr>
          <p:nvPr/>
        </p:nvPicPr>
        <p:blipFill rotWithShape="1">
          <a:blip r:embed="rId4"/>
          <a:srcRect b="29205"/>
          <a:stretch/>
        </p:blipFill>
        <p:spPr>
          <a:xfrm>
            <a:off x="8352853" y="2988457"/>
            <a:ext cx="3360039" cy="2903824"/>
          </a:xfrm>
          <a:prstGeom prst="rect">
            <a:avLst/>
          </a:prstGeom>
        </p:spPr>
      </p:pic>
    </p:spTree>
    <p:extLst>
      <p:ext uri="{BB962C8B-B14F-4D97-AF65-F5344CB8AC3E}">
        <p14:creationId xmlns:p14="http://schemas.microsoft.com/office/powerpoint/2010/main" val="3439038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7963640" y="3601616"/>
            <a:ext cx="1903869" cy="877392"/>
          </a:xfrm>
        </p:spPr>
        <p:txBody>
          <a:bodyPr>
            <a:normAutofit/>
          </a:bodyPr>
          <a:lstStyle/>
          <a:p>
            <a:r>
              <a:rPr lang="en-US" sz="2000" dirty="0"/>
              <a:t>Arduino uno r4 </a:t>
            </a:r>
            <a:r>
              <a:rPr lang="en-US" sz="2000" dirty="0" err="1"/>
              <a:t>WiFi</a:t>
            </a:r>
            <a:r>
              <a:rPr lang="en-US" sz="2000" dirty="0"/>
              <a:t> case</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2023</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blind man's shoe</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9</a:t>
            </a:fld>
            <a:endParaRPr lang="en-US" dirty="0"/>
          </a:p>
        </p:txBody>
      </p:sp>
      <p:sp>
        <p:nvSpPr>
          <p:cNvPr id="18" name="TextBox 17">
            <a:extLst>
              <a:ext uri="{FF2B5EF4-FFF2-40B4-BE49-F238E27FC236}">
                <a16:creationId xmlns:a16="http://schemas.microsoft.com/office/drawing/2014/main" id="{E78BD40F-A3B4-2DA9-5E5E-F793B9B44AF0}"/>
              </a:ext>
            </a:extLst>
          </p:cNvPr>
          <p:cNvSpPr txBox="1"/>
          <p:nvPr/>
        </p:nvSpPr>
        <p:spPr>
          <a:xfrm>
            <a:off x="9354924" y="4012319"/>
            <a:ext cx="437940" cy="369332"/>
          </a:xfrm>
          <a:prstGeom prst="rect">
            <a:avLst/>
          </a:prstGeom>
          <a:noFill/>
        </p:spPr>
        <p:txBody>
          <a:bodyPr wrap="none" rtlCol="0">
            <a:spAutoFit/>
          </a:bodyPr>
          <a:lstStyle/>
          <a:p>
            <a:r>
              <a:rPr lang="el-GR" dirty="0">
                <a:hlinkClick r:id="rId2"/>
              </a:rPr>
              <a:t>[</a:t>
            </a:r>
            <a:r>
              <a:rPr lang="en-US" dirty="0">
                <a:hlinkClick r:id="rId2"/>
              </a:rPr>
              <a:t>3</a:t>
            </a:r>
            <a:r>
              <a:rPr lang="el-GR" dirty="0">
                <a:hlinkClick r:id="rId2"/>
              </a:rPr>
              <a:t>]</a:t>
            </a:r>
            <a:endParaRPr lang="en-US" dirty="0"/>
          </a:p>
        </p:txBody>
      </p:sp>
      <p:pic>
        <p:nvPicPr>
          <p:cNvPr id="8" name="Εικόνα 7">
            <a:extLst>
              <a:ext uri="{FF2B5EF4-FFF2-40B4-BE49-F238E27FC236}">
                <a16:creationId xmlns:a16="http://schemas.microsoft.com/office/drawing/2014/main" id="{31D929D0-5B9B-5A2F-8F7F-05DA46B2C822}"/>
              </a:ext>
            </a:extLst>
          </p:cNvPr>
          <p:cNvPicPr>
            <a:picLocks noChangeAspect="1"/>
          </p:cNvPicPr>
          <p:nvPr/>
        </p:nvPicPr>
        <p:blipFill rotWithShape="1">
          <a:blip r:embed="rId3"/>
          <a:srcRect l="3801" r="5226"/>
          <a:stretch/>
        </p:blipFill>
        <p:spPr>
          <a:xfrm>
            <a:off x="6831054" y="731520"/>
            <a:ext cx="4676777" cy="2870096"/>
          </a:xfrm>
          <a:prstGeom prst="rect">
            <a:avLst/>
          </a:prstGeom>
        </p:spPr>
      </p:pic>
      <p:pic>
        <p:nvPicPr>
          <p:cNvPr id="12" name="Εικόνα 11" descr="Εικόνα που περιέχει στιγμιότυπο οθόνης, σχεδίαση&#10;&#10;Περιγραφή που δημιουργήθηκε αυτόματα">
            <a:extLst>
              <a:ext uri="{FF2B5EF4-FFF2-40B4-BE49-F238E27FC236}">
                <a16:creationId xmlns:a16="http://schemas.microsoft.com/office/drawing/2014/main" id="{D11CC99C-6845-393B-E396-2E78B427F7E2}"/>
              </a:ext>
            </a:extLst>
          </p:cNvPr>
          <p:cNvPicPr>
            <a:picLocks noChangeAspect="1"/>
          </p:cNvPicPr>
          <p:nvPr/>
        </p:nvPicPr>
        <p:blipFill rotWithShape="1">
          <a:blip r:embed="rId4"/>
          <a:srcRect l="13587" t="17524"/>
          <a:stretch/>
        </p:blipFill>
        <p:spPr>
          <a:xfrm>
            <a:off x="2239347" y="2472815"/>
            <a:ext cx="4419911" cy="3626854"/>
          </a:xfrm>
          <a:prstGeom prst="rect">
            <a:avLst/>
          </a:prstGeom>
        </p:spPr>
      </p:pic>
      <p:sp>
        <p:nvSpPr>
          <p:cNvPr id="13" name="Text Placeholder 15">
            <a:extLst>
              <a:ext uri="{FF2B5EF4-FFF2-40B4-BE49-F238E27FC236}">
                <a16:creationId xmlns:a16="http://schemas.microsoft.com/office/drawing/2014/main" id="{679B2F38-5082-0522-3AFD-D267A65873C2}"/>
              </a:ext>
            </a:extLst>
          </p:cNvPr>
          <p:cNvSpPr txBox="1">
            <a:spLocks/>
          </p:cNvSpPr>
          <p:nvPr/>
        </p:nvSpPr>
        <p:spPr>
          <a:xfrm>
            <a:off x="628836" y="4142549"/>
            <a:ext cx="1474237" cy="877392"/>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err="1"/>
              <a:t>Tinkercad</a:t>
            </a:r>
            <a:r>
              <a:rPr lang="en-US" sz="2000" dirty="0"/>
              <a:t> Design</a:t>
            </a:r>
          </a:p>
        </p:txBody>
      </p:sp>
      <p:sp>
        <p:nvSpPr>
          <p:cNvPr id="14" name="TextBox 13">
            <a:extLst>
              <a:ext uri="{FF2B5EF4-FFF2-40B4-BE49-F238E27FC236}">
                <a16:creationId xmlns:a16="http://schemas.microsoft.com/office/drawing/2014/main" id="{E1DF7321-739F-0B55-29CA-A6AE3AE19733}"/>
              </a:ext>
            </a:extLst>
          </p:cNvPr>
          <p:cNvSpPr txBox="1"/>
          <p:nvPr/>
        </p:nvSpPr>
        <p:spPr>
          <a:xfrm>
            <a:off x="1658102" y="4650609"/>
            <a:ext cx="437940" cy="369332"/>
          </a:xfrm>
          <a:prstGeom prst="rect">
            <a:avLst/>
          </a:prstGeom>
          <a:noFill/>
        </p:spPr>
        <p:txBody>
          <a:bodyPr wrap="none" rtlCol="0">
            <a:spAutoFit/>
          </a:bodyPr>
          <a:lstStyle/>
          <a:p>
            <a:r>
              <a:rPr lang="el-GR" dirty="0">
                <a:hlinkClick r:id="rId5"/>
              </a:rPr>
              <a:t>[</a:t>
            </a:r>
            <a:r>
              <a:rPr lang="en-US" dirty="0">
                <a:hlinkClick r:id="rId5"/>
              </a:rPr>
              <a:t>2</a:t>
            </a:r>
            <a:r>
              <a:rPr lang="el-GR" dirty="0">
                <a:hlinkClick r:id="rId5"/>
              </a:rPr>
              <a:t>]</a:t>
            </a:r>
            <a:endParaRPr lang="en-US" dirty="0"/>
          </a:p>
        </p:txBody>
      </p:sp>
      <p:sp>
        <p:nvSpPr>
          <p:cNvPr id="22" name="Title 2">
            <a:extLst>
              <a:ext uri="{FF2B5EF4-FFF2-40B4-BE49-F238E27FC236}">
                <a16:creationId xmlns:a16="http://schemas.microsoft.com/office/drawing/2014/main" id="{3D01AADF-C06F-86BD-E30A-022BA3D8E5A8}"/>
              </a:ext>
            </a:extLst>
          </p:cNvPr>
          <p:cNvSpPr>
            <a:spLocks noGrp="1"/>
          </p:cNvSpPr>
          <p:nvPr>
            <p:ph type="title"/>
          </p:nvPr>
        </p:nvSpPr>
        <p:spPr>
          <a:xfrm>
            <a:off x="716031" y="788063"/>
            <a:ext cx="3034875" cy="676656"/>
          </a:xfrm>
        </p:spPr>
        <p:txBody>
          <a:bodyPr/>
          <a:lstStyle/>
          <a:p>
            <a:pPr algn="l"/>
            <a:r>
              <a:rPr lang="en-US" sz="4800" dirty="0">
                <a:latin typeface="Sagona Book" panose="020F0502020204030204" pitchFamily="34" charset="0"/>
                <a:cs typeface="Sagona Book" panose="020F0502020204030204" pitchFamily="34" charset="0"/>
              </a:rPr>
              <a:t>Case Design </a:t>
            </a:r>
            <a:r>
              <a:rPr lang="en-US" sz="1600" dirty="0">
                <a:latin typeface="Sagona Book" panose="020F0502020204030204" pitchFamily="34" charset="0"/>
                <a:cs typeface="Sagona Book" panose="020F0502020204030204" pitchFamily="34" charset="0"/>
              </a:rPr>
              <a:t>1/4</a:t>
            </a:r>
            <a:endParaRPr lang="en-US" sz="1400" dirty="0"/>
          </a:p>
        </p:txBody>
      </p:sp>
    </p:spTree>
    <p:extLst>
      <p:ext uri="{BB962C8B-B14F-4D97-AF65-F5344CB8AC3E}">
        <p14:creationId xmlns:p14="http://schemas.microsoft.com/office/powerpoint/2010/main" val="1096717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10</a:t>
            </a:fld>
            <a:endParaRPr lang="en-US" dirty="0"/>
          </a:p>
        </p:txBody>
      </p:sp>
      <p:sp>
        <p:nvSpPr>
          <p:cNvPr id="11" name="Title 2">
            <a:extLst>
              <a:ext uri="{FF2B5EF4-FFF2-40B4-BE49-F238E27FC236}">
                <a16:creationId xmlns:a16="http://schemas.microsoft.com/office/drawing/2014/main" id="{70AAB866-E8D4-A6EF-2761-7813841B0FD4}"/>
              </a:ext>
            </a:extLst>
          </p:cNvPr>
          <p:cNvSpPr>
            <a:spLocks noGrp="1"/>
          </p:cNvSpPr>
          <p:nvPr>
            <p:ph type="title"/>
          </p:nvPr>
        </p:nvSpPr>
        <p:spPr>
          <a:xfrm>
            <a:off x="716031" y="788063"/>
            <a:ext cx="2670981" cy="676656"/>
          </a:xfrm>
        </p:spPr>
        <p:txBody>
          <a:bodyPr/>
          <a:lstStyle/>
          <a:p>
            <a:r>
              <a:rPr lang="en-US" sz="4800" dirty="0">
                <a:latin typeface="Sagona Book" panose="020F0502020204030204" pitchFamily="34" charset="0"/>
                <a:cs typeface="Sagona Book" panose="020F0502020204030204" pitchFamily="34" charset="0"/>
              </a:rPr>
              <a:t>Case Design </a:t>
            </a:r>
            <a:r>
              <a:rPr lang="en-US" sz="1400" dirty="0">
                <a:latin typeface="Sagona Book" panose="020F0502020204030204" pitchFamily="34" charset="0"/>
                <a:cs typeface="Sagona Book" panose="020F0502020204030204" pitchFamily="34" charset="0"/>
              </a:rPr>
              <a:t>2/4</a:t>
            </a:r>
            <a:endParaRPr lang="en-US" sz="1400" dirty="0"/>
          </a:p>
        </p:txBody>
      </p:sp>
      <p:pic>
        <p:nvPicPr>
          <p:cNvPr id="5" name="Εικόνα 4" descr="Εικόνα που περιέχει στιγμιότυπο οθόνης, υπολογιστής, ορθογώνιο παραλληλόγραμμο&#10;&#10;Περιγραφή που δημιουργήθηκε αυτόματα">
            <a:extLst>
              <a:ext uri="{FF2B5EF4-FFF2-40B4-BE49-F238E27FC236}">
                <a16:creationId xmlns:a16="http://schemas.microsoft.com/office/drawing/2014/main" id="{14C050D9-410B-FD4A-B68B-7450E7ECFAF2}"/>
              </a:ext>
            </a:extLst>
          </p:cNvPr>
          <p:cNvPicPr>
            <a:picLocks noChangeAspect="1"/>
          </p:cNvPicPr>
          <p:nvPr/>
        </p:nvPicPr>
        <p:blipFill rotWithShape="1">
          <a:blip r:embed="rId2"/>
          <a:srcRect l="10460" t="12808" r="6223" b="8675"/>
          <a:stretch/>
        </p:blipFill>
        <p:spPr>
          <a:xfrm>
            <a:off x="6475445" y="1126391"/>
            <a:ext cx="5384826" cy="4192058"/>
          </a:xfrm>
          <a:prstGeom prst="rect">
            <a:avLst/>
          </a:prstGeom>
        </p:spPr>
      </p:pic>
      <p:pic>
        <p:nvPicPr>
          <p:cNvPr id="9" name="Εικόνα 8" descr="Εικόνα που περιέχει ορθογώνιο παραλληλόγραμμο&#10;&#10;Περιγραφή που δημιουργήθηκε αυτόματα">
            <a:extLst>
              <a:ext uri="{FF2B5EF4-FFF2-40B4-BE49-F238E27FC236}">
                <a16:creationId xmlns:a16="http://schemas.microsoft.com/office/drawing/2014/main" id="{7675169E-26E2-C50E-95E5-D2E55D26AE77}"/>
              </a:ext>
            </a:extLst>
          </p:cNvPr>
          <p:cNvPicPr>
            <a:picLocks noChangeAspect="1"/>
          </p:cNvPicPr>
          <p:nvPr/>
        </p:nvPicPr>
        <p:blipFill>
          <a:blip r:embed="rId3"/>
          <a:stretch>
            <a:fillRect/>
          </a:stretch>
        </p:blipFill>
        <p:spPr>
          <a:xfrm>
            <a:off x="618359" y="1834371"/>
            <a:ext cx="5477641" cy="4117123"/>
          </a:xfrm>
          <a:prstGeom prst="rect">
            <a:avLst/>
          </a:prstGeom>
        </p:spPr>
      </p:pic>
    </p:spTree>
    <p:extLst>
      <p:ext uri="{BB962C8B-B14F-4D97-AF65-F5344CB8AC3E}">
        <p14:creationId xmlns:p14="http://schemas.microsoft.com/office/powerpoint/2010/main" val="2567558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11</a:t>
            </a:fld>
            <a:endParaRPr lang="en-US" dirty="0"/>
          </a:p>
        </p:txBody>
      </p:sp>
      <p:sp>
        <p:nvSpPr>
          <p:cNvPr id="11" name="Title 2">
            <a:extLst>
              <a:ext uri="{FF2B5EF4-FFF2-40B4-BE49-F238E27FC236}">
                <a16:creationId xmlns:a16="http://schemas.microsoft.com/office/drawing/2014/main" id="{70AAB866-E8D4-A6EF-2761-7813841B0FD4}"/>
              </a:ext>
            </a:extLst>
          </p:cNvPr>
          <p:cNvSpPr>
            <a:spLocks noGrp="1"/>
          </p:cNvSpPr>
          <p:nvPr>
            <p:ph type="title"/>
          </p:nvPr>
        </p:nvSpPr>
        <p:spPr>
          <a:xfrm>
            <a:off x="716031" y="788063"/>
            <a:ext cx="2670981" cy="676656"/>
          </a:xfrm>
        </p:spPr>
        <p:txBody>
          <a:bodyPr/>
          <a:lstStyle/>
          <a:p>
            <a:r>
              <a:rPr lang="en-US" sz="4800" dirty="0">
                <a:latin typeface="Sagona Book" panose="020F0502020204030204" pitchFamily="34" charset="0"/>
                <a:cs typeface="Sagona Book" panose="020F0502020204030204" pitchFamily="34" charset="0"/>
              </a:rPr>
              <a:t>Case Design </a:t>
            </a:r>
            <a:r>
              <a:rPr lang="en-US" sz="1400" dirty="0">
                <a:latin typeface="Sagona Book" panose="020F0502020204030204" pitchFamily="34" charset="0"/>
                <a:cs typeface="Sagona Book" panose="020F0502020204030204" pitchFamily="34" charset="0"/>
              </a:rPr>
              <a:t>3/4</a:t>
            </a:r>
            <a:endParaRPr lang="en-US" sz="1400" dirty="0"/>
          </a:p>
        </p:txBody>
      </p:sp>
      <p:pic>
        <p:nvPicPr>
          <p:cNvPr id="3" name="Εικόνα 2" descr="Εικόνα που περιέχει ορθογώνιο παραλληλόγραμμο, σχεδίαση&#10;&#10;Περιγραφή που δημιουργήθηκε αυτόματα">
            <a:extLst>
              <a:ext uri="{FF2B5EF4-FFF2-40B4-BE49-F238E27FC236}">
                <a16:creationId xmlns:a16="http://schemas.microsoft.com/office/drawing/2014/main" id="{D208B899-8F26-A18A-E870-C061050C54F4}"/>
              </a:ext>
            </a:extLst>
          </p:cNvPr>
          <p:cNvPicPr>
            <a:picLocks noChangeAspect="1"/>
          </p:cNvPicPr>
          <p:nvPr/>
        </p:nvPicPr>
        <p:blipFill>
          <a:blip r:embed="rId2"/>
          <a:stretch>
            <a:fillRect/>
          </a:stretch>
        </p:blipFill>
        <p:spPr>
          <a:xfrm>
            <a:off x="6447454" y="699795"/>
            <a:ext cx="5241136" cy="5019289"/>
          </a:xfrm>
          <a:prstGeom prst="rect">
            <a:avLst/>
          </a:prstGeom>
        </p:spPr>
      </p:pic>
      <p:pic>
        <p:nvPicPr>
          <p:cNvPr id="10" name="Εικόνα 9" descr="Εικόνα που περιέχει κείμενο, στιγμιότυπο οθόνης, χάρτης&#10;&#10;Περιγραφή που δημιουργήθηκε αυτόματα">
            <a:extLst>
              <a:ext uri="{FF2B5EF4-FFF2-40B4-BE49-F238E27FC236}">
                <a16:creationId xmlns:a16="http://schemas.microsoft.com/office/drawing/2014/main" id="{91EDF24D-E2ED-7AE3-CAE0-66969055BE73}"/>
              </a:ext>
            </a:extLst>
          </p:cNvPr>
          <p:cNvPicPr>
            <a:picLocks noChangeAspect="1"/>
          </p:cNvPicPr>
          <p:nvPr/>
        </p:nvPicPr>
        <p:blipFill rotWithShape="1">
          <a:blip r:embed="rId3"/>
          <a:srcRect l="14931"/>
          <a:stretch/>
        </p:blipFill>
        <p:spPr>
          <a:xfrm>
            <a:off x="868115" y="1846486"/>
            <a:ext cx="4959721" cy="4276854"/>
          </a:xfrm>
          <a:prstGeom prst="rect">
            <a:avLst/>
          </a:prstGeom>
        </p:spPr>
      </p:pic>
    </p:spTree>
    <p:extLst>
      <p:ext uri="{BB962C8B-B14F-4D97-AF65-F5344CB8AC3E}">
        <p14:creationId xmlns:p14="http://schemas.microsoft.com/office/powerpoint/2010/main" val="488960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12</a:t>
            </a:fld>
            <a:endParaRPr lang="en-US" dirty="0"/>
          </a:p>
        </p:txBody>
      </p:sp>
      <p:sp>
        <p:nvSpPr>
          <p:cNvPr id="11" name="Title 2">
            <a:extLst>
              <a:ext uri="{FF2B5EF4-FFF2-40B4-BE49-F238E27FC236}">
                <a16:creationId xmlns:a16="http://schemas.microsoft.com/office/drawing/2014/main" id="{70AAB866-E8D4-A6EF-2761-7813841B0FD4}"/>
              </a:ext>
            </a:extLst>
          </p:cNvPr>
          <p:cNvSpPr>
            <a:spLocks noGrp="1"/>
          </p:cNvSpPr>
          <p:nvPr>
            <p:ph type="title"/>
          </p:nvPr>
        </p:nvSpPr>
        <p:spPr>
          <a:xfrm>
            <a:off x="716031" y="788063"/>
            <a:ext cx="2670981" cy="676656"/>
          </a:xfrm>
        </p:spPr>
        <p:txBody>
          <a:bodyPr/>
          <a:lstStyle/>
          <a:p>
            <a:r>
              <a:rPr lang="en-US" sz="4800" dirty="0">
                <a:latin typeface="Sagona Book" panose="020F0502020204030204" pitchFamily="34" charset="0"/>
                <a:cs typeface="Sagona Book" panose="020F0502020204030204" pitchFamily="34" charset="0"/>
              </a:rPr>
              <a:t>Case Design </a:t>
            </a:r>
            <a:r>
              <a:rPr lang="en-US" sz="1400" dirty="0">
                <a:latin typeface="Sagona Book" panose="020F0502020204030204" pitchFamily="34" charset="0"/>
                <a:cs typeface="Sagona Book" panose="020F0502020204030204" pitchFamily="34" charset="0"/>
              </a:rPr>
              <a:t>4/4</a:t>
            </a:r>
            <a:endParaRPr lang="en-US" sz="1400" dirty="0"/>
          </a:p>
        </p:txBody>
      </p:sp>
      <p:pic>
        <p:nvPicPr>
          <p:cNvPr id="5" name="Εικόνα 4">
            <a:extLst>
              <a:ext uri="{FF2B5EF4-FFF2-40B4-BE49-F238E27FC236}">
                <a16:creationId xmlns:a16="http://schemas.microsoft.com/office/drawing/2014/main" id="{7A21C1B1-E1DE-1192-A44B-EAC416C83CD8}"/>
              </a:ext>
            </a:extLst>
          </p:cNvPr>
          <p:cNvPicPr>
            <a:picLocks noChangeAspect="1"/>
          </p:cNvPicPr>
          <p:nvPr/>
        </p:nvPicPr>
        <p:blipFill rotWithShape="1">
          <a:blip r:embed="rId2"/>
          <a:srcRect l="3670" r="15204"/>
          <a:stretch/>
        </p:blipFill>
        <p:spPr>
          <a:xfrm>
            <a:off x="1048480" y="1866445"/>
            <a:ext cx="4677063" cy="4196637"/>
          </a:xfrm>
          <a:prstGeom prst="rect">
            <a:avLst/>
          </a:prstGeom>
        </p:spPr>
      </p:pic>
      <p:pic>
        <p:nvPicPr>
          <p:cNvPr id="13" name="Εικόνα 12" descr="Εικόνα που περιέχει σκίτσο/σχέδιο, στιγμιότυπο οθόνης, σχεδίαση&#10;&#10;Περιγραφή που δημιουργήθηκε αυτόματα">
            <a:extLst>
              <a:ext uri="{FF2B5EF4-FFF2-40B4-BE49-F238E27FC236}">
                <a16:creationId xmlns:a16="http://schemas.microsoft.com/office/drawing/2014/main" id="{2C3DFDAF-B0BB-7B4E-1900-0E83B52AA273}"/>
              </a:ext>
            </a:extLst>
          </p:cNvPr>
          <p:cNvPicPr>
            <a:picLocks noChangeAspect="1"/>
          </p:cNvPicPr>
          <p:nvPr/>
        </p:nvPicPr>
        <p:blipFill>
          <a:blip r:embed="rId3"/>
          <a:stretch>
            <a:fillRect/>
          </a:stretch>
        </p:blipFill>
        <p:spPr>
          <a:xfrm>
            <a:off x="6273281" y="1245734"/>
            <a:ext cx="5362699" cy="4366532"/>
          </a:xfrm>
          <a:prstGeom prst="rect">
            <a:avLst/>
          </a:prstGeom>
        </p:spPr>
      </p:pic>
    </p:spTree>
    <p:extLst>
      <p:ext uri="{BB962C8B-B14F-4D97-AF65-F5344CB8AC3E}">
        <p14:creationId xmlns:p14="http://schemas.microsoft.com/office/powerpoint/2010/main" val="2151175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DC31-1488-8091-935A-1B03A14A5CD8}"/>
              </a:ext>
            </a:extLst>
          </p:cNvPr>
          <p:cNvSpPr>
            <a:spLocks noGrp="1"/>
          </p:cNvSpPr>
          <p:nvPr>
            <p:ph type="title"/>
          </p:nvPr>
        </p:nvSpPr>
        <p:spPr/>
        <p:txBody>
          <a:bodyPr/>
          <a:lstStyle/>
          <a:p>
            <a:r>
              <a:rPr lang="en-US" dirty="0"/>
              <a:t>Assembly</a:t>
            </a:r>
          </a:p>
        </p:txBody>
      </p:sp>
      <p:sp>
        <p:nvSpPr>
          <p:cNvPr id="8" name="Date Placeholder 7">
            <a:extLst>
              <a:ext uri="{FF2B5EF4-FFF2-40B4-BE49-F238E27FC236}">
                <a16:creationId xmlns:a16="http://schemas.microsoft.com/office/drawing/2014/main" id="{3B8B492D-0778-C859-9200-08161ABEBFE5}"/>
              </a:ext>
            </a:extLst>
          </p:cNvPr>
          <p:cNvSpPr>
            <a:spLocks noGrp="1"/>
          </p:cNvSpPr>
          <p:nvPr>
            <p:ph type="dt" sz="half" idx="10"/>
          </p:nvPr>
        </p:nvSpPr>
        <p:spPr/>
        <p:txBody>
          <a:bodyPr/>
          <a:lstStyle/>
          <a:p>
            <a:r>
              <a:rPr lang="en-US" dirty="0"/>
              <a:t>2023</a:t>
            </a:r>
          </a:p>
        </p:txBody>
      </p:sp>
      <p:sp>
        <p:nvSpPr>
          <p:cNvPr id="9" name="Footer Placeholder 8">
            <a:extLst>
              <a:ext uri="{FF2B5EF4-FFF2-40B4-BE49-F238E27FC236}">
                <a16:creationId xmlns:a16="http://schemas.microsoft.com/office/drawing/2014/main" id="{B1185DEE-1419-7DB6-949B-929195894BC8}"/>
              </a:ext>
            </a:extLst>
          </p:cNvPr>
          <p:cNvSpPr>
            <a:spLocks noGrp="1"/>
          </p:cNvSpPr>
          <p:nvPr>
            <p:ph type="ftr" sz="quarter" idx="11"/>
          </p:nvPr>
        </p:nvSpPr>
        <p:spPr/>
        <p:txBody>
          <a:bodyPr/>
          <a:lstStyle/>
          <a:p>
            <a:r>
              <a:rPr lang="en-US" dirty="0"/>
              <a:t>blind man's shoe</a:t>
            </a:r>
          </a:p>
        </p:txBody>
      </p:sp>
      <p:sp>
        <p:nvSpPr>
          <p:cNvPr id="10" name="Slide Number Placeholder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a:lstStyle/>
          <a:p>
            <a:fld id="{58FB4751-880F-D840-AAA9-3A15815CC996}" type="slidenum">
              <a:rPr lang="en-US" smtClean="0"/>
              <a:pPr/>
              <a:t>13</a:t>
            </a:fld>
            <a:endParaRPr lang="en-US" dirty="0"/>
          </a:p>
        </p:txBody>
      </p:sp>
      <p:pic>
        <p:nvPicPr>
          <p:cNvPr id="6" name="Εικόνα 5" descr="Εικόνα που περιέχει ηλεκτρονικές συσκευές, ηλεκτρονικός μηχανικός, στοιχείο κυκλώματος, ηλεκτρονικό εξάρτημα&#10;&#10;Περιγραφή που δημιουργήθηκε αυτόματα">
            <a:extLst>
              <a:ext uri="{FF2B5EF4-FFF2-40B4-BE49-F238E27FC236}">
                <a16:creationId xmlns:a16="http://schemas.microsoft.com/office/drawing/2014/main" id="{F6BE5B40-B7EB-28C4-D58A-A3E4461270D6}"/>
              </a:ext>
            </a:extLst>
          </p:cNvPr>
          <p:cNvPicPr>
            <a:picLocks noChangeAspect="1"/>
          </p:cNvPicPr>
          <p:nvPr/>
        </p:nvPicPr>
        <p:blipFill rotWithShape="1">
          <a:blip r:embed="rId3"/>
          <a:srcRect l="6469"/>
          <a:stretch/>
        </p:blipFill>
        <p:spPr>
          <a:xfrm>
            <a:off x="576072" y="2448559"/>
            <a:ext cx="4294158" cy="34433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Εικόνα 10" descr="Εικόνα που περιέχει ηλεκτρονικές συσκευές, ηλεκτρονικός μηχανικός, ηλεκτρονικό εξάρτημα, στοιχείο κυκλώματος&#10;&#10;Περιγραφή που δημιουργήθηκε αυτόματα">
            <a:extLst>
              <a:ext uri="{FF2B5EF4-FFF2-40B4-BE49-F238E27FC236}">
                <a16:creationId xmlns:a16="http://schemas.microsoft.com/office/drawing/2014/main" id="{1382651E-CE4A-8D7E-FFA9-CEF7E5AE2CFE}"/>
              </a:ext>
            </a:extLst>
          </p:cNvPr>
          <p:cNvPicPr>
            <a:picLocks noChangeAspect="1"/>
          </p:cNvPicPr>
          <p:nvPr/>
        </p:nvPicPr>
        <p:blipFill rotWithShape="1">
          <a:blip r:embed="rId4"/>
          <a:srcRect r="16798" b="20207"/>
          <a:stretch/>
        </p:blipFill>
        <p:spPr>
          <a:xfrm rot="416514">
            <a:off x="5105097" y="999129"/>
            <a:ext cx="3190724" cy="408003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Εικόνα 12" descr="Εικόνα που περιέχει ηλεκτρονικές συσκευές, καλώδιο, εσωτερικός χώρος, ηλεκτρονικός μηχανικός&#10;&#10;Περιγραφή που δημιουργήθηκε αυτόματα">
            <a:extLst>
              <a:ext uri="{FF2B5EF4-FFF2-40B4-BE49-F238E27FC236}">
                <a16:creationId xmlns:a16="http://schemas.microsoft.com/office/drawing/2014/main" id="{9862ABF8-6850-0111-B01D-CF0CC2929F0A}"/>
              </a:ext>
            </a:extLst>
          </p:cNvPr>
          <p:cNvPicPr>
            <a:picLocks noChangeAspect="1"/>
          </p:cNvPicPr>
          <p:nvPr/>
        </p:nvPicPr>
        <p:blipFill rotWithShape="1">
          <a:blip r:embed="rId5"/>
          <a:srcRect l="7608" t="11910" r="20289" b="14270"/>
          <a:stretch/>
        </p:blipFill>
        <p:spPr>
          <a:xfrm rot="21209277">
            <a:off x="8587953" y="486439"/>
            <a:ext cx="2730902" cy="37278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59600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DC31-1488-8091-935A-1B03A14A5CD8}"/>
              </a:ext>
            </a:extLst>
          </p:cNvPr>
          <p:cNvSpPr>
            <a:spLocks noGrp="1"/>
          </p:cNvSpPr>
          <p:nvPr>
            <p:ph type="title"/>
          </p:nvPr>
        </p:nvSpPr>
        <p:spPr>
          <a:xfrm>
            <a:off x="576072" y="704088"/>
            <a:ext cx="2880192" cy="676656"/>
          </a:xfrm>
        </p:spPr>
        <p:txBody>
          <a:bodyPr/>
          <a:lstStyle/>
          <a:p>
            <a:r>
              <a:rPr lang="en-US" dirty="0"/>
              <a:t>Testing</a:t>
            </a:r>
          </a:p>
        </p:txBody>
      </p:sp>
      <p:sp>
        <p:nvSpPr>
          <p:cNvPr id="8" name="Date Placeholder 7">
            <a:extLst>
              <a:ext uri="{FF2B5EF4-FFF2-40B4-BE49-F238E27FC236}">
                <a16:creationId xmlns:a16="http://schemas.microsoft.com/office/drawing/2014/main" id="{3B8B492D-0778-C859-9200-08161ABEBFE5}"/>
              </a:ext>
            </a:extLst>
          </p:cNvPr>
          <p:cNvSpPr>
            <a:spLocks noGrp="1"/>
          </p:cNvSpPr>
          <p:nvPr>
            <p:ph type="dt" sz="half" idx="10"/>
          </p:nvPr>
        </p:nvSpPr>
        <p:spPr/>
        <p:txBody>
          <a:bodyPr/>
          <a:lstStyle/>
          <a:p>
            <a:r>
              <a:rPr lang="en-US" dirty="0"/>
              <a:t>2023</a:t>
            </a:r>
          </a:p>
        </p:txBody>
      </p:sp>
      <p:sp>
        <p:nvSpPr>
          <p:cNvPr id="9" name="Footer Placeholder 8">
            <a:extLst>
              <a:ext uri="{FF2B5EF4-FFF2-40B4-BE49-F238E27FC236}">
                <a16:creationId xmlns:a16="http://schemas.microsoft.com/office/drawing/2014/main" id="{B1185DEE-1419-7DB6-949B-929195894BC8}"/>
              </a:ext>
            </a:extLst>
          </p:cNvPr>
          <p:cNvSpPr>
            <a:spLocks noGrp="1"/>
          </p:cNvSpPr>
          <p:nvPr>
            <p:ph type="ftr" sz="quarter" idx="11"/>
          </p:nvPr>
        </p:nvSpPr>
        <p:spPr/>
        <p:txBody>
          <a:bodyPr/>
          <a:lstStyle/>
          <a:p>
            <a:r>
              <a:rPr lang="en-US" dirty="0"/>
              <a:t>blind man's shoe</a:t>
            </a:r>
          </a:p>
        </p:txBody>
      </p:sp>
      <p:sp>
        <p:nvSpPr>
          <p:cNvPr id="10" name="Slide Number Placeholder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a:lstStyle/>
          <a:p>
            <a:fld id="{58FB4751-880F-D840-AAA9-3A15815CC996}" type="slidenum">
              <a:rPr lang="en-US" smtClean="0"/>
              <a:pPr/>
              <a:t>14</a:t>
            </a:fld>
            <a:endParaRPr lang="en-US" dirty="0"/>
          </a:p>
        </p:txBody>
      </p:sp>
      <p:pic>
        <p:nvPicPr>
          <p:cNvPr id="12" name="Εικόνα 11" descr="Εικόνα που περιέχει παπούτσι, παπούτσι για περπάτημα, ρουχισμός, αθλητικά παπούτσια&#10;&#10;Περιγραφή που δημιουργήθηκε αυτόματα">
            <a:extLst>
              <a:ext uri="{FF2B5EF4-FFF2-40B4-BE49-F238E27FC236}">
                <a16:creationId xmlns:a16="http://schemas.microsoft.com/office/drawing/2014/main" id="{13253211-93F0-8B7D-E725-D7978E5C859D}"/>
              </a:ext>
            </a:extLst>
          </p:cNvPr>
          <p:cNvPicPr>
            <a:picLocks noChangeAspect="1"/>
          </p:cNvPicPr>
          <p:nvPr/>
        </p:nvPicPr>
        <p:blipFill>
          <a:blip r:embed="rId3"/>
          <a:stretch>
            <a:fillRect/>
          </a:stretch>
        </p:blipFill>
        <p:spPr>
          <a:xfrm rot="21092551">
            <a:off x="6008721" y="534287"/>
            <a:ext cx="3532467" cy="26493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Εικόνα 5" descr="Εικόνα που περιέχει καλώδιο, παιχνίδι, Εξάρτημα αυτοκίνητου, εσωτερικός χώρος&#10;&#10;Περιγραφή που δημιουργήθηκε αυτόματα">
            <a:extLst>
              <a:ext uri="{FF2B5EF4-FFF2-40B4-BE49-F238E27FC236}">
                <a16:creationId xmlns:a16="http://schemas.microsoft.com/office/drawing/2014/main" id="{D06ABF6F-9DCC-5A0F-78C5-8C1A42EBCF66}"/>
              </a:ext>
            </a:extLst>
          </p:cNvPr>
          <p:cNvPicPr>
            <a:picLocks noChangeAspect="1"/>
          </p:cNvPicPr>
          <p:nvPr/>
        </p:nvPicPr>
        <p:blipFill>
          <a:blip r:embed="rId4"/>
          <a:stretch>
            <a:fillRect/>
          </a:stretch>
        </p:blipFill>
        <p:spPr>
          <a:xfrm>
            <a:off x="7350581" y="2534641"/>
            <a:ext cx="4379333" cy="33548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Εικόνα 4" descr="Εικόνα που περιέχει ηλεκτρονικές συσκευές, ηλεκτρονικός μηχανικός, καλώδιο, ηλεκτρική καλωδίωση&#10;&#10;Περιγραφή που δημιουργήθηκε αυτόματα">
            <a:extLst>
              <a:ext uri="{FF2B5EF4-FFF2-40B4-BE49-F238E27FC236}">
                <a16:creationId xmlns:a16="http://schemas.microsoft.com/office/drawing/2014/main" id="{629DC64D-77B2-DBCE-C182-131CEF4AE327}"/>
              </a:ext>
            </a:extLst>
          </p:cNvPr>
          <p:cNvPicPr>
            <a:picLocks noChangeAspect="1"/>
          </p:cNvPicPr>
          <p:nvPr/>
        </p:nvPicPr>
        <p:blipFill rotWithShape="1">
          <a:blip r:embed="rId5"/>
          <a:srcRect l="14156" r="5979" b="43265"/>
          <a:stretch/>
        </p:blipFill>
        <p:spPr>
          <a:xfrm rot="937947">
            <a:off x="4150853" y="2699182"/>
            <a:ext cx="3267545" cy="30949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Εικόνα 3" descr="Εικόνα που περιέχει ηλεκτρονικές συσκευές, ηλεκτρονικός μηχανικός, ηλεκτρική καλωδίωση, υλικό υπολογιστή&#10;&#10;Περιγραφή που δημιουργήθηκε αυτόματα">
            <a:extLst>
              <a:ext uri="{FF2B5EF4-FFF2-40B4-BE49-F238E27FC236}">
                <a16:creationId xmlns:a16="http://schemas.microsoft.com/office/drawing/2014/main" id="{74E36DC9-7A53-47A1-1E91-B8CC6F1E9141}"/>
              </a:ext>
            </a:extLst>
          </p:cNvPr>
          <p:cNvPicPr>
            <a:picLocks noChangeAspect="1"/>
          </p:cNvPicPr>
          <p:nvPr/>
        </p:nvPicPr>
        <p:blipFill rotWithShape="1">
          <a:blip r:embed="rId6"/>
          <a:srcRect l="10856" t="16870" r="3300" b="21089"/>
          <a:stretch/>
        </p:blipFill>
        <p:spPr>
          <a:xfrm rot="21395971">
            <a:off x="418057" y="1861366"/>
            <a:ext cx="3595887" cy="34650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6713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15</a:t>
            </a:fld>
            <a:endParaRPr lang="en-US" dirty="0"/>
          </a:p>
        </p:txBody>
      </p:sp>
      <p:sp>
        <p:nvSpPr>
          <p:cNvPr id="11" name="Title 2">
            <a:extLst>
              <a:ext uri="{FF2B5EF4-FFF2-40B4-BE49-F238E27FC236}">
                <a16:creationId xmlns:a16="http://schemas.microsoft.com/office/drawing/2014/main" id="{70AAB866-E8D4-A6EF-2761-7813841B0FD4}"/>
              </a:ext>
            </a:extLst>
          </p:cNvPr>
          <p:cNvSpPr>
            <a:spLocks noGrp="1"/>
          </p:cNvSpPr>
          <p:nvPr>
            <p:ph type="title"/>
          </p:nvPr>
        </p:nvSpPr>
        <p:spPr>
          <a:xfrm>
            <a:off x="716031" y="788063"/>
            <a:ext cx="3865300" cy="676656"/>
          </a:xfrm>
        </p:spPr>
        <p:txBody>
          <a:bodyPr/>
          <a:lstStyle/>
          <a:p>
            <a:r>
              <a:rPr lang="en-US" sz="4800" dirty="0">
                <a:latin typeface="Sagona Book" panose="020F0502020204030204" pitchFamily="34" charset="0"/>
                <a:cs typeface="Sagona Book" panose="020F0502020204030204" pitchFamily="34" charset="0"/>
              </a:rPr>
              <a:t>Evaluation </a:t>
            </a:r>
            <a:endParaRPr lang="en-US" sz="1400" dirty="0"/>
          </a:p>
        </p:txBody>
      </p:sp>
      <p:sp>
        <p:nvSpPr>
          <p:cNvPr id="2" name="Text Placeholder 1">
            <a:extLst>
              <a:ext uri="{FF2B5EF4-FFF2-40B4-BE49-F238E27FC236}">
                <a16:creationId xmlns:a16="http://schemas.microsoft.com/office/drawing/2014/main" id="{6C7A8B8A-52F3-9453-4918-C803FB7F6811}"/>
              </a:ext>
            </a:extLst>
          </p:cNvPr>
          <p:cNvSpPr txBox="1">
            <a:spLocks/>
          </p:cNvSpPr>
          <p:nvPr/>
        </p:nvSpPr>
        <p:spPr>
          <a:xfrm>
            <a:off x="719574" y="1838671"/>
            <a:ext cx="5036164" cy="10868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Courier New" panose="02070309020205020404" pitchFamily="49" charset="0"/>
              <a:buChar char="o"/>
            </a:pPr>
            <a:r>
              <a:rPr lang="en-US" dirty="0"/>
              <a:t>25 people (Ages 18-45)</a:t>
            </a:r>
          </a:p>
          <a:p>
            <a:pPr marL="285750" indent="-285750">
              <a:buFont typeface="Courier New" panose="02070309020205020404" pitchFamily="49" charset="0"/>
              <a:buChar char="o"/>
            </a:pPr>
            <a:r>
              <a:rPr lang="en-US" dirty="0"/>
              <a:t>USE questionnaire</a:t>
            </a:r>
          </a:p>
          <a:p>
            <a:pPr marL="0" indent="0">
              <a:buNone/>
            </a:pPr>
            <a:r>
              <a:rPr lang="en-US" dirty="0"/>
              <a:t>(22 questions)</a:t>
            </a:r>
          </a:p>
          <a:p>
            <a:pPr marL="285750" indent="-285750">
              <a:buFont typeface="Courier New" panose="02070309020205020404" pitchFamily="49" charset="0"/>
              <a:buChar char="o"/>
            </a:pPr>
            <a:endParaRPr lang="en-US" dirty="0"/>
          </a:p>
          <a:p>
            <a:pPr marL="285750" indent="-285750">
              <a:buFont typeface="Courier New" panose="02070309020205020404" pitchFamily="49" charset="0"/>
              <a:buChar char="o"/>
            </a:pPr>
            <a:endParaRPr lang="en-US" dirty="0"/>
          </a:p>
          <a:p>
            <a:pPr marL="0" indent="0">
              <a:buNone/>
            </a:pPr>
            <a:endParaRPr lang="en-US" dirty="0"/>
          </a:p>
        </p:txBody>
      </p:sp>
      <p:sp>
        <p:nvSpPr>
          <p:cNvPr id="5" name="TextBox 4">
            <a:extLst>
              <a:ext uri="{FF2B5EF4-FFF2-40B4-BE49-F238E27FC236}">
                <a16:creationId xmlns:a16="http://schemas.microsoft.com/office/drawing/2014/main" id="{439CDA52-85D7-F4AF-50DC-978A4ADBCD11}"/>
              </a:ext>
            </a:extLst>
          </p:cNvPr>
          <p:cNvSpPr txBox="1"/>
          <p:nvPr/>
        </p:nvSpPr>
        <p:spPr>
          <a:xfrm>
            <a:off x="1019248" y="3738383"/>
            <a:ext cx="2302383" cy="1200329"/>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marL="285750" indent="-285750">
              <a:buFont typeface="Courier New" panose="02070309020205020404" pitchFamily="49" charset="0"/>
              <a:buChar char="o"/>
            </a:pPr>
            <a:r>
              <a:rPr lang="en-US" dirty="0"/>
              <a:t>Usefulness </a:t>
            </a:r>
            <a:r>
              <a:rPr lang="en-US" b="1" dirty="0"/>
              <a:t>82%</a:t>
            </a:r>
          </a:p>
          <a:p>
            <a:pPr marL="285750" indent="-285750">
              <a:buFont typeface="Courier New" panose="02070309020205020404" pitchFamily="49" charset="0"/>
              <a:buChar char="o"/>
            </a:pPr>
            <a:r>
              <a:rPr lang="en-US" dirty="0"/>
              <a:t>Ease of use </a:t>
            </a:r>
            <a:r>
              <a:rPr lang="en-US" b="1" dirty="0"/>
              <a:t>79%</a:t>
            </a:r>
          </a:p>
          <a:p>
            <a:pPr marL="285750" indent="-285750">
              <a:buFont typeface="Courier New" panose="02070309020205020404" pitchFamily="49" charset="0"/>
              <a:buChar char="o"/>
            </a:pPr>
            <a:r>
              <a:rPr lang="en-US" dirty="0"/>
              <a:t>Ease of learning </a:t>
            </a:r>
            <a:r>
              <a:rPr lang="en-US" b="1" dirty="0"/>
              <a:t>92%</a:t>
            </a:r>
          </a:p>
          <a:p>
            <a:pPr marL="285750" indent="-285750">
              <a:buFont typeface="Courier New" panose="02070309020205020404" pitchFamily="49" charset="0"/>
              <a:buChar char="o"/>
            </a:pPr>
            <a:r>
              <a:rPr lang="en-US" dirty="0"/>
              <a:t>Satisfaction </a:t>
            </a:r>
            <a:r>
              <a:rPr lang="en-US" b="1" dirty="0"/>
              <a:t>80%</a:t>
            </a:r>
          </a:p>
        </p:txBody>
      </p:sp>
      <p:graphicFrame>
        <p:nvGraphicFramePr>
          <p:cNvPr id="7" name="Γράφημα 6">
            <a:extLst>
              <a:ext uri="{FF2B5EF4-FFF2-40B4-BE49-F238E27FC236}">
                <a16:creationId xmlns:a16="http://schemas.microsoft.com/office/drawing/2014/main" id="{FBE8AC2D-A593-072F-9E63-80E2D5F94A3D}"/>
              </a:ext>
            </a:extLst>
          </p:cNvPr>
          <p:cNvGraphicFramePr>
            <a:graphicFrameLocks/>
          </p:cNvGraphicFramePr>
          <p:nvPr>
            <p:extLst>
              <p:ext uri="{D42A27DB-BD31-4B8C-83A1-F6EECF244321}">
                <p14:modId xmlns:p14="http://schemas.microsoft.com/office/powerpoint/2010/main" val="1611690437"/>
              </p:ext>
            </p:extLst>
          </p:nvPr>
        </p:nvGraphicFramePr>
        <p:xfrm>
          <a:off x="4496498" y="1115735"/>
          <a:ext cx="6676253" cy="49542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74386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7AB109-D696-F27C-BD95-5BEBCF3AC000}"/>
              </a:ext>
            </a:extLst>
          </p:cNvPr>
          <p:cNvSpPr>
            <a:spLocks noGrp="1"/>
          </p:cNvSpPr>
          <p:nvPr>
            <p:ph type="title"/>
          </p:nvPr>
        </p:nvSpPr>
        <p:spPr/>
        <p:txBody>
          <a:bodyPr/>
          <a:lstStyle/>
          <a:p>
            <a:r>
              <a:rPr lang="en-US" dirty="0"/>
              <a:t>Summary</a:t>
            </a:r>
          </a:p>
        </p:txBody>
      </p:sp>
      <p:sp>
        <p:nvSpPr>
          <p:cNvPr id="2" name="Text Placeholder 1">
            <a:extLst>
              <a:ext uri="{FF2B5EF4-FFF2-40B4-BE49-F238E27FC236}">
                <a16:creationId xmlns:a16="http://schemas.microsoft.com/office/drawing/2014/main" id="{60ADE49E-7CC1-6704-5852-FAE992A0EEC4}"/>
              </a:ext>
            </a:extLst>
          </p:cNvPr>
          <p:cNvSpPr>
            <a:spLocks noGrp="1"/>
          </p:cNvSpPr>
          <p:nvPr>
            <p:ph type="body" sz="half" idx="2"/>
          </p:nvPr>
        </p:nvSpPr>
        <p:spPr>
          <a:xfrm>
            <a:off x="576071" y="1924818"/>
            <a:ext cx="5203944" cy="3216353"/>
          </a:xfrm>
        </p:spPr>
        <p:txBody>
          <a:bodyPr>
            <a:noAutofit/>
          </a:bodyPr>
          <a:lstStyle/>
          <a:p>
            <a:r>
              <a:rPr lang="en-US" dirty="0"/>
              <a:t>Modern technologies offers easy implementation of innovative systems.</a:t>
            </a:r>
          </a:p>
          <a:p>
            <a:pPr marL="285750" indent="-285750">
              <a:buFont typeface="Courier New" panose="02070309020205020404" pitchFamily="49" charset="0"/>
              <a:buChar char="o"/>
            </a:pPr>
            <a:r>
              <a:rPr lang="en-US" dirty="0"/>
              <a:t>We need to choose technologies that fit our energy and size requirements.</a:t>
            </a:r>
          </a:p>
          <a:p>
            <a:pPr marL="285750" indent="-285750">
              <a:buFont typeface="Courier New" panose="02070309020205020404" pitchFamily="49" charset="0"/>
              <a:buChar char="o"/>
            </a:pPr>
            <a:r>
              <a:rPr lang="en-US" dirty="0"/>
              <a:t>Testing of use cases independently before mounting.</a:t>
            </a:r>
          </a:p>
          <a:p>
            <a:pPr marL="285750" indent="-285750">
              <a:buFont typeface="Courier New" panose="02070309020205020404" pitchFamily="49" charset="0"/>
              <a:buChar char="o"/>
            </a:pPr>
            <a:r>
              <a:rPr lang="en-US" dirty="0"/>
              <a:t>We need to calculate enough time for testing as the final product is improved to a great percentage through this process.</a:t>
            </a:r>
          </a:p>
          <a:p>
            <a:pPr marL="285750" indent="-285750">
              <a:buFont typeface="Courier New" panose="02070309020205020404" pitchFamily="49" charset="0"/>
              <a:buChar char="o"/>
            </a:pPr>
            <a:r>
              <a:rPr lang="en-US" dirty="0"/>
              <a:t>Digital printing gives us the ability to create our own case using an existing template.</a:t>
            </a:r>
          </a:p>
          <a:p>
            <a:pPr marL="285750" indent="-285750">
              <a:buFont typeface="Courier New" panose="02070309020205020404" pitchFamily="49" charset="0"/>
              <a:buChar char="o"/>
            </a:pPr>
            <a:r>
              <a:rPr lang="en-US" dirty="0"/>
              <a:t>Evaluation is important to improve our prototype.</a:t>
            </a:r>
          </a:p>
        </p:txBody>
      </p:sp>
      <p:sp>
        <p:nvSpPr>
          <p:cNvPr id="4" name="Date Placeholder 3">
            <a:extLst>
              <a:ext uri="{FF2B5EF4-FFF2-40B4-BE49-F238E27FC236}">
                <a16:creationId xmlns:a16="http://schemas.microsoft.com/office/drawing/2014/main" id="{90EE3569-F451-360A-870F-C2F3992E9A8C}"/>
              </a:ext>
            </a:extLst>
          </p:cNvPr>
          <p:cNvSpPr>
            <a:spLocks noGrp="1"/>
          </p:cNvSpPr>
          <p:nvPr>
            <p:ph type="dt" sz="half" idx="10"/>
          </p:nvPr>
        </p:nvSpPr>
        <p:spPr/>
        <p:txBody>
          <a:bodyPr/>
          <a:lstStyle/>
          <a:p>
            <a:r>
              <a:rPr lang="en-US" dirty="0"/>
              <a:t>2023</a:t>
            </a:r>
          </a:p>
        </p:txBody>
      </p:sp>
      <p:sp>
        <p:nvSpPr>
          <p:cNvPr id="5" name="Footer Placeholder 4">
            <a:extLst>
              <a:ext uri="{FF2B5EF4-FFF2-40B4-BE49-F238E27FC236}">
                <a16:creationId xmlns:a16="http://schemas.microsoft.com/office/drawing/2014/main" id="{79E5D029-257A-C084-D723-B5E115AFEAF9}"/>
              </a:ext>
            </a:extLst>
          </p:cNvPr>
          <p:cNvSpPr>
            <a:spLocks noGrp="1"/>
          </p:cNvSpPr>
          <p:nvPr>
            <p:ph type="ftr" sz="quarter" idx="11"/>
          </p:nvPr>
        </p:nvSpPr>
        <p:spPr/>
        <p:txBody>
          <a:bodyPr/>
          <a:lstStyle/>
          <a:p>
            <a:r>
              <a:rPr lang="en-US" dirty="0"/>
              <a:t>blind man's shoe</a:t>
            </a:r>
          </a:p>
        </p:txBody>
      </p:sp>
      <p:sp>
        <p:nvSpPr>
          <p:cNvPr id="6" name="Slide Number Placeholder 5">
            <a:extLst>
              <a:ext uri="{FF2B5EF4-FFF2-40B4-BE49-F238E27FC236}">
                <a16:creationId xmlns:a16="http://schemas.microsoft.com/office/drawing/2014/main" id="{18B697A5-63AE-CFF2-701C-13C0448CEBA9}"/>
              </a:ext>
            </a:extLst>
          </p:cNvPr>
          <p:cNvSpPr>
            <a:spLocks noGrp="1"/>
          </p:cNvSpPr>
          <p:nvPr>
            <p:ph type="sldNum" sz="quarter" idx="12"/>
          </p:nvPr>
        </p:nvSpPr>
        <p:spPr/>
        <p:txBody>
          <a:bodyPr/>
          <a:lstStyle/>
          <a:p>
            <a:fld id="{58FB4751-880F-D840-AAA9-3A15815CC996}" type="slidenum">
              <a:rPr lang="en-US" smtClean="0"/>
              <a:t>16</a:t>
            </a:fld>
            <a:endParaRPr lang="en-US" dirty="0"/>
          </a:p>
        </p:txBody>
      </p:sp>
      <p:pic>
        <p:nvPicPr>
          <p:cNvPr id="13" name="Θέση εικόνας 12" descr="Εικόνα που περιέχει κάμερα, εσωτερικός χώρος, Κάμερες και οπτικά, ψηφιακή κάμερα&#10;&#10;Περιγραφή που δημιουργήθηκε αυτόματα">
            <a:extLst>
              <a:ext uri="{FF2B5EF4-FFF2-40B4-BE49-F238E27FC236}">
                <a16:creationId xmlns:a16="http://schemas.microsoft.com/office/drawing/2014/main" id="{82BC352E-7644-5187-1FEE-27394C63FC5B}"/>
              </a:ext>
            </a:extLst>
          </p:cNvPr>
          <p:cNvPicPr>
            <a:picLocks noGrp="1" noChangeAspect="1"/>
          </p:cNvPicPr>
          <p:nvPr>
            <p:ph type="pic" idx="1"/>
          </p:nvPr>
        </p:nvPicPr>
        <p:blipFill>
          <a:blip r:embed="rId2"/>
          <a:srcRect t="3349" b="3349"/>
          <a:stretch>
            <a:fillRect/>
          </a:stretch>
        </p:blipFill>
        <p:spPr/>
      </p:pic>
    </p:spTree>
    <p:extLst>
      <p:ext uri="{BB962C8B-B14F-4D97-AF65-F5344CB8AC3E}">
        <p14:creationId xmlns:p14="http://schemas.microsoft.com/office/powerpoint/2010/main" val="3418206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p:txBody>
          <a:bodyPr/>
          <a:lstStyle/>
          <a:p>
            <a:r>
              <a:rPr lang="en-US" dirty="0"/>
              <a:t>2023</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p:txBody>
          <a:bodyPr/>
          <a:lstStyle/>
          <a:p>
            <a:r>
              <a:rPr lang="en-US" dirty="0"/>
              <a:t>blind man's shoe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17</a:t>
            </a:fld>
            <a:endParaRPr lang="en-US" dirty="0"/>
          </a:p>
        </p:txBody>
      </p:sp>
      <p:sp>
        <p:nvSpPr>
          <p:cNvPr id="11" name="Title 2">
            <a:extLst>
              <a:ext uri="{FF2B5EF4-FFF2-40B4-BE49-F238E27FC236}">
                <a16:creationId xmlns:a16="http://schemas.microsoft.com/office/drawing/2014/main" id="{70AAB866-E8D4-A6EF-2761-7813841B0FD4}"/>
              </a:ext>
            </a:extLst>
          </p:cNvPr>
          <p:cNvSpPr>
            <a:spLocks noGrp="1"/>
          </p:cNvSpPr>
          <p:nvPr>
            <p:ph type="title"/>
          </p:nvPr>
        </p:nvSpPr>
        <p:spPr>
          <a:xfrm>
            <a:off x="716030" y="788063"/>
            <a:ext cx="7102090" cy="676656"/>
          </a:xfrm>
        </p:spPr>
        <p:txBody>
          <a:bodyPr/>
          <a:lstStyle/>
          <a:p>
            <a:r>
              <a:rPr lang="en-US" sz="4800" dirty="0">
                <a:latin typeface="Sagona Book" panose="020F0502020204030204" pitchFamily="34" charset="0"/>
                <a:cs typeface="Sagona Book" panose="020F0502020204030204" pitchFamily="34" charset="0"/>
              </a:rPr>
              <a:t>Future </a:t>
            </a:r>
            <a:r>
              <a:rPr lang="en-US" dirty="0">
                <a:latin typeface="Sagona Book" panose="020F0502020204030204" pitchFamily="34" charset="0"/>
                <a:cs typeface="Sagona Book" panose="020F0502020204030204" pitchFamily="34" charset="0"/>
              </a:rPr>
              <a:t>improvements</a:t>
            </a:r>
            <a:r>
              <a:rPr lang="en-US" sz="4800" dirty="0">
                <a:latin typeface="Sagona Book" panose="020F0502020204030204" pitchFamily="34" charset="0"/>
                <a:cs typeface="Sagona Book" panose="020F0502020204030204" pitchFamily="34" charset="0"/>
              </a:rPr>
              <a:t>  </a:t>
            </a:r>
            <a:endParaRPr lang="en-US" sz="1400" dirty="0"/>
          </a:p>
        </p:txBody>
      </p:sp>
      <p:sp>
        <p:nvSpPr>
          <p:cNvPr id="2" name="Text Placeholder 1">
            <a:extLst>
              <a:ext uri="{FF2B5EF4-FFF2-40B4-BE49-F238E27FC236}">
                <a16:creationId xmlns:a16="http://schemas.microsoft.com/office/drawing/2014/main" id="{6C7A8B8A-52F3-9453-4918-C803FB7F6811}"/>
              </a:ext>
            </a:extLst>
          </p:cNvPr>
          <p:cNvSpPr txBox="1">
            <a:spLocks/>
          </p:cNvSpPr>
          <p:nvPr/>
        </p:nvSpPr>
        <p:spPr>
          <a:xfrm>
            <a:off x="719573" y="1838671"/>
            <a:ext cx="10093835" cy="10868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Courier New" panose="02070309020205020404" pitchFamily="49" charset="0"/>
              <a:buChar char="o"/>
            </a:pPr>
            <a:r>
              <a:rPr lang="en-US" dirty="0"/>
              <a:t>Using a smaller microcontroller</a:t>
            </a:r>
          </a:p>
          <a:p>
            <a:pPr marL="285750" indent="-285750">
              <a:buFont typeface="Courier New" panose="02070309020205020404" pitchFamily="49" charset="0"/>
              <a:buChar char="o"/>
            </a:pPr>
            <a:r>
              <a:rPr lang="en-US" dirty="0"/>
              <a:t>Design a curve case that fits to the shoe</a:t>
            </a:r>
          </a:p>
          <a:p>
            <a:pPr marL="285750" indent="-285750">
              <a:buFont typeface="Courier New" panose="02070309020205020404" pitchFamily="49" charset="0"/>
              <a:buChar char="o"/>
            </a:pPr>
            <a:r>
              <a:rPr lang="en-US" dirty="0"/>
              <a:t>The case should allow</a:t>
            </a:r>
            <a:r>
              <a:rPr lang="el-GR" dirty="0"/>
              <a:t> </a:t>
            </a:r>
            <a:r>
              <a:rPr lang="en-US" dirty="0"/>
              <a:t>the vibrator to be near the foot</a:t>
            </a:r>
            <a:r>
              <a:rPr lang="el-GR" dirty="0"/>
              <a:t> </a:t>
            </a:r>
            <a:r>
              <a:rPr lang="en-US" dirty="0"/>
              <a:t>using a hole</a:t>
            </a:r>
          </a:p>
          <a:p>
            <a:pPr marL="285750" indent="-285750">
              <a:buFont typeface="Courier New" panose="02070309020205020404" pitchFamily="49" charset="0"/>
              <a:buChar char="o"/>
            </a:pPr>
            <a:r>
              <a:rPr lang="en-US" dirty="0"/>
              <a:t>Creating a rechargeable function</a:t>
            </a:r>
          </a:p>
          <a:p>
            <a:pPr marL="285750" indent="-285750">
              <a:buFont typeface="Courier New" panose="02070309020205020404" pitchFamily="49" charset="0"/>
              <a:buChar char="o"/>
            </a:pPr>
            <a:r>
              <a:rPr lang="en-US" dirty="0"/>
              <a:t>Design an on/off button in the case</a:t>
            </a:r>
          </a:p>
          <a:p>
            <a:pPr marL="285750" indent="-285750">
              <a:buFont typeface="Courier New" panose="02070309020205020404" pitchFamily="49" charset="0"/>
              <a:buChar char="o"/>
            </a:pPr>
            <a:r>
              <a:rPr lang="en-US" dirty="0"/>
              <a:t>Use additional sensors covering all directions</a:t>
            </a:r>
            <a:endParaRPr lang="el-GR" dirty="0"/>
          </a:p>
          <a:p>
            <a:pPr marL="285750" indent="-285750">
              <a:buFont typeface="Courier New" panose="02070309020205020404" pitchFamily="49" charset="0"/>
              <a:buChar char="o"/>
            </a:pPr>
            <a:r>
              <a:rPr lang="en-US" dirty="0"/>
              <a:t>Using gyroscope for better obstacle avoid</a:t>
            </a:r>
          </a:p>
          <a:p>
            <a:pPr marL="285750" indent="-285750">
              <a:buFont typeface="Courier New" panose="02070309020205020404" pitchFamily="49" charset="0"/>
              <a:buChar char="o"/>
            </a:pPr>
            <a:endParaRPr lang="en-US" dirty="0"/>
          </a:p>
          <a:p>
            <a:pPr marL="285750" indent="-285750">
              <a:buFont typeface="Courier New" panose="02070309020205020404" pitchFamily="49" charset="0"/>
              <a:buChar char="o"/>
            </a:pPr>
            <a:endParaRPr lang="en-US" dirty="0"/>
          </a:p>
          <a:p>
            <a:pPr marL="0" indent="0">
              <a:buNone/>
            </a:pPr>
            <a:endParaRPr lang="en-US" dirty="0"/>
          </a:p>
        </p:txBody>
      </p:sp>
    </p:spTree>
    <p:extLst>
      <p:ext uri="{BB962C8B-B14F-4D97-AF65-F5344CB8AC3E}">
        <p14:creationId xmlns:p14="http://schemas.microsoft.com/office/powerpoint/2010/main" val="197544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a:xfrm>
            <a:off x="1498359" y="2910488"/>
            <a:ext cx="5184451" cy="1037023"/>
          </a:xfrm>
        </p:spPr>
        <p:txBody>
          <a:bodyPr/>
          <a:lstStyle/>
          <a:p>
            <a:r>
              <a:rPr lang="en-US" dirty="0"/>
              <a:t>thank you </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a:xfrm>
            <a:off x="3184747" y="4002415"/>
            <a:ext cx="3150550" cy="595224"/>
          </a:xfrm>
        </p:spPr>
        <p:txBody>
          <a:bodyPr/>
          <a:lstStyle/>
          <a:p>
            <a:r>
              <a:rPr lang="en-US" dirty="0"/>
              <a:t>Questions ?</a:t>
            </a:r>
          </a:p>
        </p:txBody>
      </p:sp>
      <p:pic>
        <p:nvPicPr>
          <p:cNvPr id="10" name="Εικόνα 9">
            <a:extLst>
              <a:ext uri="{FF2B5EF4-FFF2-40B4-BE49-F238E27FC236}">
                <a16:creationId xmlns:a16="http://schemas.microsoft.com/office/drawing/2014/main" id="{36ECF6E9-090F-EFB9-685E-B34183AD7C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58618">
            <a:off x="6271518" y="0"/>
            <a:ext cx="5687562" cy="5687562"/>
          </a:xfrm>
          <a:prstGeom prst="rect">
            <a:avLst/>
          </a:prstGeom>
        </p:spPr>
      </p:pic>
      <p:pic>
        <p:nvPicPr>
          <p:cNvPr id="11" name="Εικόνα 10">
            <a:extLst>
              <a:ext uri="{FF2B5EF4-FFF2-40B4-BE49-F238E27FC236}">
                <a16:creationId xmlns:a16="http://schemas.microsoft.com/office/drawing/2014/main" id="{DCA42801-5F39-4EF0-932C-481E82E7D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58618">
            <a:off x="9039332" y="1286623"/>
            <a:ext cx="1581150" cy="704850"/>
          </a:xfrm>
          <a:prstGeom prst="rect">
            <a:avLst/>
          </a:prstGeom>
        </p:spPr>
      </p:pic>
      <p:pic>
        <p:nvPicPr>
          <p:cNvPr id="12" name="Εικόνα 11">
            <a:extLst>
              <a:ext uri="{FF2B5EF4-FFF2-40B4-BE49-F238E27FC236}">
                <a16:creationId xmlns:a16="http://schemas.microsoft.com/office/drawing/2014/main" id="{BDD27992-405D-6F87-BA93-60BE7BDDE3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58618">
            <a:off x="9029792" y="2079923"/>
            <a:ext cx="819150" cy="476250"/>
          </a:xfrm>
          <a:prstGeom prst="rect">
            <a:avLst/>
          </a:prstGeom>
        </p:spPr>
      </p:pic>
      <p:sp>
        <p:nvSpPr>
          <p:cNvPr id="5" name="TextBox 4">
            <a:extLst>
              <a:ext uri="{FF2B5EF4-FFF2-40B4-BE49-F238E27FC236}">
                <a16:creationId xmlns:a16="http://schemas.microsoft.com/office/drawing/2014/main" id="{35729AB1-F50F-8CA0-5FFB-820531D061BF}"/>
              </a:ext>
            </a:extLst>
          </p:cNvPr>
          <p:cNvSpPr txBox="1"/>
          <p:nvPr/>
        </p:nvSpPr>
        <p:spPr>
          <a:xfrm>
            <a:off x="265334" y="6213893"/>
            <a:ext cx="3932339" cy="369332"/>
          </a:xfrm>
          <a:prstGeom prst="rect">
            <a:avLst/>
          </a:prstGeom>
          <a:noFill/>
        </p:spPr>
        <p:txBody>
          <a:bodyPr wrap="square">
            <a:spAutoFit/>
          </a:bodyPr>
          <a:lstStyle/>
          <a:p>
            <a:r>
              <a:rPr lang="en-US" dirty="0">
                <a:solidFill>
                  <a:schemeClr val="bg1">
                    <a:lumMod val="95000"/>
                  </a:schemeClr>
                </a:solidFill>
                <a:hlinkClick r:id="rId5">
                  <a:extLst>
                    <a:ext uri="{A12FA001-AC4F-418D-AE19-62706E023703}">
                      <ahyp:hlinkClr xmlns:ahyp="http://schemas.microsoft.com/office/drawing/2018/hyperlinkcolor" val="tx"/>
                    </a:ext>
                  </a:extLst>
                </a:hlinkClick>
              </a:rPr>
              <a:t>https://github.com/iratus7/Shoe-For-Blind</a:t>
            </a:r>
            <a:endParaRPr lang="en-US" dirty="0">
              <a:solidFill>
                <a:schemeClr val="bg1">
                  <a:lumMod val="95000"/>
                </a:schemeClr>
              </a:solidFill>
            </a:endParaRPr>
          </a:p>
        </p:txBody>
      </p:sp>
      <p:pic>
        <p:nvPicPr>
          <p:cNvPr id="6" name="Εικόνα 5">
            <a:extLst>
              <a:ext uri="{FF2B5EF4-FFF2-40B4-BE49-F238E27FC236}">
                <a16:creationId xmlns:a16="http://schemas.microsoft.com/office/drawing/2014/main" id="{A675EEF6-E529-AB1E-E0D5-341D284FE499}"/>
              </a:ext>
            </a:extLst>
          </p:cNvPr>
          <p:cNvPicPr>
            <a:picLocks noChangeAspect="1"/>
          </p:cNvPicPr>
          <p:nvPr/>
        </p:nvPicPr>
        <p:blipFill>
          <a:blip r:embed="rId6"/>
          <a:stretch>
            <a:fillRect/>
          </a:stretch>
        </p:blipFill>
        <p:spPr>
          <a:xfrm>
            <a:off x="714953" y="4642149"/>
            <a:ext cx="1485900" cy="1485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77936335"/>
      </p:ext>
    </p:extLst>
  </p:cSld>
  <p:clrMapOvr>
    <a:masterClrMapping/>
  </p:clrMapOvr>
</p:sld>
</file>

<file path=ppt/theme/theme1.xml><?xml version="1.0" encoding="utf-8"?>
<a:theme xmlns:a="http://schemas.openxmlformats.org/drawingml/2006/main" name="Θέμα του Offic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ganic design" id="{5BB9B75E-A368-4614-97CA-C549A936357F}" vid="{66BDDD71-3AB6-4D26-9C54-3E9BC0AA3D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8840F3C-8AB4-4243-A06A-B5999EF600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E26AC2-BC04-45BA-BD7C-5CDF09AA9426}">
  <ds:schemaRefs>
    <ds:schemaRef ds:uri="http://schemas.microsoft.com/sharepoint/v3/contenttype/forms"/>
  </ds:schemaRefs>
</ds:datastoreItem>
</file>

<file path=customXml/itemProps3.xml><?xml version="1.0" encoding="utf-8"?>
<ds:datastoreItem xmlns:ds="http://schemas.openxmlformats.org/officeDocument/2006/customXml" ds:itemID="{C7AE7813-FB42-416C-BEF8-5F3180DDB0F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{E7F2F998-0AE4-4C70-8915-89117D7DD5CF}tf11964407_win32</Template>
  <TotalTime>922</TotalTime>
  <Words>494</Words>
  <Application>Microsoft Office PowerPoint</Application>
  <PresentationFormat>Ευρεία οθόνη</PresentationFormat>
  <Paragraphs>146</Paragraphs>
  <Slides>18</Slides>
  <Notes>3</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18</vt:i4>
      </vt:variant>
    </vt:vector>
  </HeadingPairs>
  <TitlesOfParts>
    <vt:vector size="25" baseType="lpstr">
      <vt:lpstr>Arial</vt:lpstr>
      <vt:lpstr>Calibri</vt:lpstr>
      <vt:lpstr>Courier New</vt:lpstr>
      <vt:lpstr>Gill Sans Nova</vt:lpstr>
      <vt:lpstr>Gill Sans Nova Light</vt:lpstr>
      <vt:lpstr>Sagona Book</vt:lpstr>
      <vt:lpstr>Θέμα του Office</vt:lpstr>
      <vt:lpstr>blind man's shoe</vt:lpstr>
      <vt:lpstr>agenda</vt:lpstr>
      <vt:lpstr>Introduction</vt:lpstr>
      <vt:lpstr>Παρουσίαση του PowerPoint</vt:lpstr>
      <vt:lpstr>Connectivity</vt:lpstr>
      <vt:lpstr>Code 1/2</vt:lpstr>
      <vt:lpstr>Code 2/2</vt:lpstr>
      <vt:lpstr>Experiment code</vt:lpstr>
      <vt:lpstr>Case Design 1/4</vt:lpstr>
      <vt:lpstr>Case Design 2/4</vt:lpstr>
      <vt:lpstr>Case Design 3/4</vt:lpstr>
      <vt:lpstr>Case Design 4/4</vt:lpstr>
      <vt:lpstr>Assembly</vt:lpstr>
      <vt:lpstr>Testing</vt:lpstr>
      <vt:lpstr>Evaluation </vt:lpstr>
      <vt:lpstr>Summary</vt:lpstr>
      <vt:lpstr>Future improvements  </vt:lpstr>
      <vt:lpstr>thank you </vt:lpstr>
    </vt:vector>
  </TitlesOfParts>
  <Company>OTE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CHRISTOS POLATIDIS</dc:creator>
  <cp:lastModifiedBy>CHRISTOS POLATIDIS</cp:lastModifiedBy>
  <cp:revision>36</cp:revision>
  <dcterms:created xsi:type="dcterms:W3CDTF">2023-11-30T14:03:16Z</dcterms:created>
  <dcterms:modified xsi:type="dcterms:W3CDTF">2023-12-25T20:43:27Z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