
<file path=[Content_Types].xml><?xml version="1.0" encoding="utf-8"?>
<Types xmlns="http://schemas.openxmlformats.org/package/2006/content-types">
  <Default Extension="fntdata" ContentType="application/x-fontdata"/>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1.jpg" ContentType="image/jpeg"/>
  <Override PartName="/ppt/media/image17.jpg" ContentType="image/jpeg"/>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5" r:id="rId1"/>
  </p:sldMasterIdLst>
  <p:notesMasterIdLst>
    <p:notesMasterId r:id="rId16"/>
  </p:notesMasterIdLst>
  <p:handoutMasterIdLst>
    <p:handoutMasterId r:id="rId17"/>
  </p:handoutMasterIdLst>
  <p:sldIdLst>
    <p:sldId id="256" r:id="rId2"/>
    <p:sldId id="257" r:id="rId3"/>
    <p:sldId id="294" r:id="rId4"/>
    <p:sldId id="296" r:id="rId5"/>
    <p:sldId id="304" r:id="rId6"/>
    <p:sldId id="305" r:id="rId7"/>
    <p:sldId id="307" r:id="rId8"/>
    <p:sldId id="306" r:id="rId9"/>
    <p:sldId id="301" r:id="rId10"/>
    <p:sldId id="308" r:id="rId11"/>
    <p:sldId id="310" r:id="rId12"/>
    <p:sldId id="303" r:id="rId13"/>
    <p:sldId id="309" r:id="rId14"/>
    <p:sldId id="299" r:id="rId15"/>
  </p:sldIdLst>
  <p:sldSz cx="9144000" cy="5143500" type="screen16x9"/>
  <p:notesSz cx="6858000" cy="9144000"/>
  <p:embeddedFontLst>
    <p:embeddedFont>
      <p:font typeface="Century" panose="02040604050505020304" pitchFamily="18" charset="0"/>
      <p:regular r:id="rId18"/>
    </p:embeddedFont>
    <p:embeddedFont>
      <p:font typeface="Didact Gothic" panose="00000500000000000000" pitchFamily="2" charset="0"/>
      <p:regular r:id="rId19"/>
    </p:embeddedFont>
    <p:embeddedFont>
      <p:font typeface="Libre Franklin" pitchFamily="2" charset="0"/>
      <p:regular r:id="rId20"/>
      <p:bold r:id="rId21"/>
      <p:italic r:id="rId22"/>
      <p:boldItalic r:id="rId23"/>
    </p:embeddedFont>
    <p:embeddedFont>
      <p:font typeface="Poppins" panose="00000500000000000000" pitchFamily="2" charset="0"/>
      <p:regular r:id="rId24"/>
      <p:bold r:id="rId25"/>
      <p:italic r:id="rId26"/>
      <p:boldItalic r:id="rId27"/>
    </p:embeddedFont>
    <p:embeddedFont>
      <p:font typeface="Raleway"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4AA155A-CC13-4C77-8EC2-92C25AF4F37C}">
  <a:tblStyle styleId="{A4AA155A-CC13-4C77-8EC2-92C25AF4F37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4660"/>
  </p:normalViewPr>
  <p:slideViewPr>
    <p:cSldViewPr snapToGrid="0">
      <p:cViewPr varScale="1">
        <p:scale>
          <a:sx n="139" d="100"/>
          <a:sy n="139" d="100"/>
        </p:scale>
        <p:origin x="10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2A5F743-5558-1607-7A47-0DBAB1769E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D7F5E94A-BC6D-5347-E6E4-AFBEDFDC8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792943-502E-4E85-9EBB-49C874EEDD49}" type="datetimeFigureOut">
              <a:rPr lang="el-GR" smtClean="0"/>
              <a:t>9/1/2025</a:t>
            </a:fld>
            <a:endParaRPr lang="el-GR"/>
          </a:p>
        </p:txBody>
      </p:sp>
      <p:sp>
        <p:nvSpPr>
          <p:cNvPr id="4" name="Θέση υποσέλιδου 3">
            <a:extLst>
              <a:ext uri="{FF2B5EF4-FFF2-40B4-BE49-F238E27FC236}">
                <a16:creationId xmlns:a16="http://schemas.microsoft.com/office/drawing/2014/main" id="{2A8315D9-E323-5599-3B04-E8F4C6813A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70BDA69E-755C-13E0-8468-2A7C77759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A3CB74-2BB9-4195-9D8A-03D136D76F3A}" type="slidenum">
              <a:rPr lang="el-GR" smtClean="0"/>
              <a:t>‹#›</a:t>
            </a:fld>
            <a:endParaRPr lang="el-GR"/>
          </a:p>
        </p:txBody>
      </p:sp>
    </p:spTree>
    <p:extLst>
      <p:ext uri="{BB962C8B-B14F-4D97-AF65-F5344CB8AC3E}">
        <p14:creationId xmlns:p14="http://schemas.microsoft.com/office/powerpoint/2010/main" val="3771838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b1324a7d30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b1324a7d3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008486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355125" y="814525"/>
            <a:ext cx="6350100" cy="26079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54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1355125" y="3745850"/>
            <a:ext cx="4528800" cy="475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8400" y="0"/>
            <a:ext cx="728475" cy="5163250"/>
            <a:chOff x="-8400" y="0"/>
            <a:chExt cx="728475" cy="5163250"/>
          </a:xfrm>
        </p:grpSpPr>
        <p:sp>
          <p:nvSpPr>
            <p:cNvPr id="12" name="Google Shape;12;p2"/>
            <p:cNvSpPr/>
            <p:nvPr/>
          </p:nvSpPr>
          <p:spPr>
            <a:xfrm rot="5400000">
              <a:off x="-1968300" y="2474950"/>
              <a:ext cx="4648200" cy="728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13" name="Google Shape;13;p2"/>
            <p:cNvSpPr/>
            <p:nvPr/>
          </p:nvSpPr>
          <p:spPr>
            <a:xfrm>
              <a:off x="-8325" y="0"/>
              <a:ext cx="728400" cy="639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4047175" y="2571975"/>
            <a:ext cx="4383600" cy="12105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title" idx="2" hasCustomPrompt="1"/>
          </p:nvPr>
        </p:nvSpPr>
        <p:spPr>
          <a:xfrm>
            <a:off x="4047175" y="1321975"/>
            <a:ext cx="1332600" cy="841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solidFill>
                  <a:schemeClr val="accen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7" name="Google Shape;17;p3"/>
          <p:cNvSpPr>
            <a:spLocks noGrp="1"/>
          </p:cNvSpPr>
          <p:nvPr>
            <p:ph type="pic" idx="3"/>
          </p:nvPr>
        </p:nvSpPr>
        <p:spPr>
          <a:xfrm>
            <a:off x="713225" y="539500"/>
            <a:ext cx="2760600" cy="40644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5"/>
          <p:cNvSpPr txBox="1">
            <a:spLocks noGrp="1"/>
          </p:cNvSpPr>
          <p:nvPr>
            <p:ph type="subTitle" idx="1"/>
          </p:nvPr>
        </p:nvSpPr>
        <p:spPr>
          <a:xfrm>
            <a:off x="5056151" y="2574154"/>
            <a:ext cx="2769000" cy="175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7" name="Google Shape;27;p5"/>
          <p:cNvSpPr txBox="1">
            <a:spLocks noGrp="1"/>
          </p:cNvSpPr>
          <p:nvPr>
            <p:ph type="subTitle" idx="2"/>
          </p:nvPr>
        </p:nvSpPr>
        <p:spPr>
          <a:xfrm>
            <a:off x="1318850" y="2574154"/>
            <a:ext cx="2769000" cy="175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8" name="Google Shape;28;p5"/>
          <p:cNvSpPr txBox="1">
            <a:spLocks noGrp="1"/>
          </p:cNvSpPr>
          <p:nvPr>
            <p:ph type="subTitle" idx="3"/>
          </p:nvPr>
        </p:nvSpPr>
        <p:spPr>
          <a:xfrm>
            <a:off x="1318850" y="1771900"/>
            <a:ext cx="2769000" cy="558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9" name="Google Shape;29;p5"/>
          <p:cNvSpPr txBox="1">
            <a:spLocks noGrp="1"/>
          </p:cNvSpPr>
          <p:nvPr>
            <p:ph type="subTitle" idx="4"/>
          </p:nvPr>
        </p:nvSpPr>
        <p:spPr>
          <a:xfrm>
            <a:off x="5056153" y="1771900"/>
            <a:ext cx="2769000" cy="558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Raleway"/>
                <a:ea typeface="Raleway"/>
                <a:cs typeface="Raleway"/>
                <a:sym typeface="Raleway"/>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grpSp>
        <p:nvGrpSpPr>
          <p:cNvPr id="30" name="Google Shape;30;p5"/>
          <p:cNvGrpSpPr/>
          <p:nvPr/>
        </p:nvGrpSpPr>
        <p:grpSpPr>
          <a:xfrm>
            <a:off x="0" y="0"/>
            <a:ext cx="9144000" cy="312600"/>
            <a:chOff x="0" y="0"/>
            <a:chExt cx="9144000" cy="312600"/>
          </a:xfrm>
        </p:grpSpPr>
        <p:sp>
          <p:nvSpPr>
            <p:cNvPr id="31" name="Google Shape;31;p5"/>
            <p:cNvSpPr/>
            <p:nvPr/>
          </p:nvSpPr>
          <p:spPr>
            <a:xfrm>
              <a:off x="0" y="0"/>
              <a:ext cx="9144000" cy="3126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2" name="Google Shape;32;p5"/>
            <p:cNvSpPr/>
            <p:nvPr/>
          </p:nvSpPr>
          <p:spPr>
            <a:xfrm>
              <a:off x="0" y="0"/>
              <a:ext cx="713100" cy="312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subTitle" idx="1"/>
          </p:nvPr>
        </p:nvSpPr>
        <p:spPr>
          <a:xfrm>
            <a:off x="811975" y="2001200"/>
            <a:ext cx="4294800" cy="22950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40" name="Google Shape;40;p7"/>
          <p:cNvSpPr txBox="1">
            <a:spLocks noGrp="1"/>
          </p:cNvSpPr>
          <p:nvPr>
            <p:ph type="title"/>
          </p:nvPr>
        </p:nvSpPr>
        <p:spPr>
          <a:xfrm>
            <a:off x="811975" y="1017225"/>
            <a:ext cx="42948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 name="Google Shape;41;p7"/>
          <p:cNvSpPr>
            <a:spLocks noGrp="1"/>
          </p:cNvSpPr>
          <p:nvPr>
            <p:ph type="pic" idx="2"/>
          </p:nvPr>
        </p:nvSpPr>
        <p:spPr>
          <a:xfrm>
            <a:off x="5643775" y="539500"/>
            <a:ext cx="2787000" cy="4064400"/>
          </a:xfrm>
          <a:prstGeom prst="rect">
            <a:avLst/>
          </a:prstGeom>
          <a:noFill/>
          <a:ln>
            <a:noFill/>
          </a:ln>
        </p:spPr>
      </p:sp>
      <p:grpSp>
        <p:nvGrpSpPr>
          <p:cNvPr id="42" name="Google Shape;42;p7"/>
          <p:cNvGrpSpPr/>
          <p:nvPr/>
        </p:nvGrpSpPr>
        <p:grpSpPr>
          <a:xfrm>
            <a:off x="0" y="0"/>
            <a:ext cx="9144000" cy="312600"/>
            <a:chOff x="0" y="0"/>
            <a:chExt cx="9144000" cy="312600"/>
          </a:xfrm>
        </p:grpSpPr>
        <p:sp>
          <p:nvSpPr>
            <p:cNvPr id="43" name="Google Shape;43;p7"/>
            <p:cNvSpPr/>
            <p:nvPr/>
          </p:nvSpPr>
          <p:spPr>
            <a:xfrm>
              <a:off x="0" y="0"/>
              <a:ext cx="9144000" cy="3126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4" name="Google Shape;44;p7"/>
            <p:cNvSpPr/>
            <p:nvPr/>
          </p:nvSpPr>
          <p:spPr>
            <a:xfrm>
              <a:off x="0" y="0"/>
              <a:ext cx="713100" cy="312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60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47" name="Google Shape;47;p8"/>
          <p:cNvGrpSpPr/>
          <p:nvPr/>
        </p:nvGrpSpPr>
        <p:grpSpPr>
          <a:xfrm>
            <a:off x="-8400" y="0"/>
            <a:ext cx="728475" cy="5163250"/>
            <a:chOff x="-8400" y="0"/>
            <a:chExt cx="728475" cy="5163250"/>
          </a:xfrm>
        </p:grpSpPr>
        <p:sp>
          <p:nvSpPr>
            <p:cNvPr id="48" name="Google Shape;48;p8"/>
            <p:cNvSpPr/>
            <p:nvPr/>
          </p:nvSpPr>
          <p:spPr>
            <a:xfrm rot="5400000">
              <a:off x="-1968300" y="2474950"/>
              <a:ext cx="4648200" cy="728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9" name="Google Shape;49;p8"/>
            <p:cNvSpPr/>
            <p:nvPr/>
          </p:nvSpPr>
          <p:spPr>
            <a:xfrm>
              <a:off x="-8325" y="0"/>
              <a:ext cx="728400" cy="639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0"/>
        <p:cNvGrpSpPr/>
        <p:nvPr/>
      </p:nvGrpSpPr>
      <p:grpSpPr>
        <a:xfrm>
          <a:off x="0" y="0"/>
          <a:ext cx="0" cy="0"/>
          <a:chOff x="0" y="0"/>
          <a:chExt cx="0" cy="0"/>
        </a:xfrm>
      </p:grpSpPr>
      <p:sp>
        <p:nvSpPr>
          <p:cNvPr id="51" name="Google Shape;51;p9"/>
          <p:cNvSpPr txBox="1">
            <a:spLocks noGrp="1"/>
          </p:cNvSpPr>
          <p:nvPr>
            <p:ph type="title"/>
          </p:nvPr>
        </p:nvSpPr>
        <p:spPr>
          <a:xfrm>
            <a:off x="2135550" y="1189100"/>
            <a:ext cx="4872900" cy="196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2" name="Google Shape;52;p9"/>
          <p:cNvSpPr txBox="1">
            <a:spLocks noGrp="1"/>
          </p:cNvSpPr>
          <p:nvPr>
            <p:ph type="subTitle" idx="1"/>
          </p:nvPr>
        </p:nvSpPr>
        <p:spPr>
          <a:xfrm>
            <a:off x="2135550" y="3153500"/>
            <a:ext cx="48729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grpSp>
        <p:nvGrpSpPr>
          <p:cNvPr id="53" name="Google Shape;53;p9"/>
          <p:cNvGrpSpPr/>
          <p:nvPr/>
        </p:nvGrpSpPr>
        <p:grpSpPr>
          <a:xfrm>
            <a:off x="-8400" y="0"/>
            <a:ext cx="728475" cy="5163250"/>
            <a:chOff x="-8400" y="0"/>
            <a:chExt cx="728475" cy="5163250"/>
          </a:xfrm>
        </p:grpSpPr>
        <p:sp>
          <p:nvSpPr>
            <p:cNvPr id="54" name="Google Shape;54;p9"/>
            <p:cNvSpPr/>
            <p:nvPr/>
          </p:nvSpPr>
          <p:spPr>
            <a:xfrm rot="5400000">
              <a:off x="-1968300" y="2474950"/>
              <a:ext cx="4648200" cy="728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5" name="Google Shape;55;p9"/>
            <p:cNvSpPr/>
            <p:nvPr/>
          </p:nvSpPr>
          <p:spPr>
            <a:xfrm>
              <a:off x="-8325" y="0"/>
              <a:ext cx="728400" cy="639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
        <p:cNvGrpSpPr/>
        <p:nvPr/>
      </p:nvGrpSpPr>
      <p:grpSpPr>
        <a:xfrm>
          <a:off x="0" y="0"/>
          <a:ext cx="0" cy="0"/>
          <a:chOff x="0" y="0"/>
          <a:chExt cx="0" cy="0"/>
        </a:xfrm>
      </p:grpSpPr>
      <p:sp>
        <p:nvSpPr>
          <p:cNvPr id="57" name="Google Shape;57;p10"/>
          <p:cNvSpPr>
            <a:spLocks noGrp="1"/>
          </p:cNvSpPr>
          <p:nvPr>
            <p:ph type="pic" idx="2"/>
          </p:nvPr>
        </p:nvSpPr>
        <p:spPr>
          <a:xfrm>
            <a:off x="0" y="0"/>
            <a:ext cx="9144000" cy="5143500"/>
          </a:xfrm>
          <a:prstGeom prst="rect">
            <a:avLst/>
          </a:prstGeom>
          <a:noFill/>
          <a:ln>
            <a:noFill/>
          </a:ln>
        </p:spPr>
      </p:sp>
      <p:sp>
        <p:nvSpPr>
          <p:cNvPr id="58" name="Google Shape;58;p10"/>
          <p:cNvSpPr txBox="1">
            <a:spLocks noGrp="1"/>
          </p:cNvSpPr>
          <p:nvPr>
            <p:ph type="title"/>
          </p:nvPr>
        </p:nvSpPr>
        <p:spPr>
          <a:xfrm>
            <a:off x="720000" y="4014450"/>
            <a:ext cx="7704000" cy="572700"/>
          </a:xfrm>
          <a:prstGeom prst="rect">
            <a:avLst/>
          </a:prstGeom>
          <a:solidFill>
            <a:schemeClr val="lt1"/>
          </a:solid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9"/>
        <p:cNvGrpSpPr/>
        <p:nvPr/>
      </p:nvGrpSpPr>
      <p:grpSpPr>
        <a:xfrm>
          <a:off x="0" y="0"/>
          <a:ext cx="0" cy="0"/>
          <a:chOff x="0" y="0"/>
          <a:chExt cx="0" cy="0"/>
        </a:xfrm>
      </p:grpSpPr>
      <p:sp>
        <p:nvSpPr>
          <p:cNvPr id="60" name="Google Shape;60;p11"/>
          <p:cNvSpPr txBox="1">
            <a:spLocks noGrp="1"/>
          </p:cNvSpPr>
          <p:nvPr>
            <p:ph type="title" hasCustomPrompt="1"/>
          </p:nvPr>
        </p:nvSpPr>
        <p:spPr>
          <a:xfrm>
            <a:off x="1284000" y="1303775"/>
            <a:ext cx="6576000" cy="16542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1" name="Google Shape;61;p11"/>
          <p:cNvSpPr txBox="1">
            <a:spLocks noGrp="1"/>
          </p:cNvSpPr>
          <p:nvPr>
            <p:ph type="subTitle" idx="1"/>
          </p:nvPr>
        </p:nvSpPr>
        <p:spPr>
          <a:xfrm>
            <a:off x="1284000" y="3259075"/>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62" name="Google Shape;62;p11"/>
          <p:cNvGrpSpPr/>
          <p:nvPr/>
        </p:nvGrpSpPr>
        <p:grpSpPr>
          <a:xfrm>
            <a:off x="-8400" y="0"/>
            <a:ext cx="728475" cy="5163250"/>
            <a:chOff x="-8400" y="0"/>
            <a:chExt cx="728475" cy="5163250"/>
          </a:xfrm>
        </p:grpSpPr>
        <p:sp>
          <p:nvSpPr>
            <p:cNvPr id="63" name="Google Shape;63;p11"/>
            <p:cNvSpPr/>
            <p:nvPr/>
          </p:nvSpPr>
          <p:spPr>
            <a:xfrm rot="5400000">
              <a:off x="-1968300" y="2474950"/>
              <a:ext cx="4648200" cy="728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4" name="Google Shape;64;p11"/>
            <p:cNvSpPr/>
            <p:nvPr/>
          </p:nvSpPr>
          <p:spPr>
            <a:xfrm>
              <a:off x="-8325" y="0"/>
              <a:ext cx="728400" cy="639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3"/>
        </a:solidFill>
        <a:effectLst/>
      </p:bgPr>
    </p:bg>
    <p:spTree>
      <p:nvGrpSpPr>
        <p:cNvPr id="1" name="Shape 65"/>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8" name="Google Shape;68;p13"/>
          <p:cNvSpPr txBox="1">
            <a:spLocks noGrp="1"/>
          </p:cNvSpPr>
          <p:nvPr>
            <p:ph type="title" idx="2" hasCustomPrompt="1"/>
          </p:nvPr>
        </p:nvSpPr>
        <p:spPr>
          <a:xfrm>
            <a:off x="720000" y="1611324"/>
            <a:ext cx="734700" cy="5049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9" name="Google Shape;69;p13"/>
          <p:cNvSpPr txBox="1">
            <a:spLocks noGrp="1"/>
          </p:cNvSpPr>
          <p:nvPr>
            <p:ph type="title" idx="3" hasCustomPrompt="1"/>
          </p:nvPr>
        </p:nvSpPr>
        <p:spPr>
          <a:xfrm>
            <a:off x="720000" y="3044627"/>
            <a:ext cx="734700" cy="5049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 name="Google Shape;70;p13"/>
          <p:cNvSpPr txBox="1">
            <a:spLocks noGrp="1"/>
          </p:cNvSpPr>
          <p:nvPr>
            <p:ph type="title" idx="4" hasCustomPrompt="1"/>
          </p:nvPr>
        </p:nvSpPr>
        <p:spPr>
          <a:xfrm>
            <a:off x="3419275" y="1611324"/>
            <a:ext cx="734700" cy="5049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 name="Google Shape;71;p13"/>
          <p:cNvSpPr txBox="1">
            <a:spLocks noGrp="1"/>
          </p:cNvSpPr>
          <p:nvPr>
            <p:ph type="title" idx="5" hasCustomPrompt="1"/>
          </p:nvPr>
        </p:nvSpPr>
        <p:spPr>
          <a:xfrm>
            <a:off x="3419275" y="3044627"/>
            <a:ext cx="734700" cy="5049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2" name="Google Shape;72;p13"/>
          <p:cNvSpPr txBox="1">
            <a:spLocks noGrp="1"/>
          </p:cNvSpPr>
          <p:nvPr>
            <p:ph type="title" idx="6" hasCustomPrompt="1"/>
          </p:nvPr>
        </p:nvSpPr>
        <p:spPr>
          <a:xfrm>
            <a:off x="6118550" y="1611324"/>
            <a:ext cx="734700" cy="5049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3" name="Google Shape;73;p13"/>
          <p:cNvSpPr txBox="1">
            <a:spLocks noGrp="1"/>
          </p:cNvSpPr>
          <p:nvPr>
            <p:ph type="title" idx="7" hasCustomPrompt="1"/>
          </p:nvPr>
        </p:nvSpPr>
        <p:spPr>
          <a:xfrm>
            <a:off x="6118550" y="3044627"/>
            <a:ext cx="734700" cy="5049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4" name="Google Shape;74;p13"/>
          <p:cNvSpPr txBox="1">
            <a:spLocks noGrp="1"/>
          </p:cNvSpPr>
          <p:nvPr>
            <p:ph type="subTitle" idx="1"/>
          </p:nvPr>
        </p:nvSpPr>
        <p:spPr>
          <a:xfrm>
            <a:off x="720000" y="2293450"/>
            <a:ext cx="23055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latin typeface="Poppins"/>
                <a:ea typeface="Poppins"/>
                <a:cs typeface="Poppins"/>
                <a:sym typeface="Poppins"/>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75" name="Google Shape;75;p13"/>
          <p:cNvSpPr txBox="1">
            <a:spLocks noGrp="1"/>
          </p:cNvSpPr>
          <p:nvPr>
            <p:ph type="subTitle" idx="8"/>
          </p:nvPr>
        </p:nvSpPr>
        <p:spPr>
          <a:xfrm>
            <a:off x="3419275" y="2293450"/>
            <a:ext cx="23055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latin typeface="Poppins"/>
                <a:ea typeface="Poppins"/>
                <a:cs typeface="Poppins"/>
                <a:sym typeface="Poppins"/>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76" name="Google Shape;76;p13"/>
          <p:cNvSpPr txBox="1">
            <a:spLocks noGrp="1"/>
          </p:cNvSpPr>
          <p:nvPr>
            <p:ph type="subTitle" idx="9"/>
          </p:nvPr>
        </p:nvSpPr>
        <p:spPr>
          <a:xfrm>
            <a:off x="6118550" y="2293450"/>
            <a:ext cx="23055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latin typeface="Poppins"/>
                <a:ea typeface="Poppins"/>
                <a:cs typeface="Poppins"/>
                <a:sym typeface="Poppins"/>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77" name="Google Shape;77;p13"/>
          <p:cNvSpPr txBox="1">
            <a:spLocks noGrp="1"/>
          </p:cNvSpPr>
          <p:nvPr>
            <p:ph type="subTitle" idx="13"/>
          </p:nvPr>
        </p:nvSpPr>
        <p:spPr>
          <a:xfrm>
            <a:off x="720000" y="3726825"/>
            <a:ext cx="23814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latin typeface="Poppins"/>
                <a:ea typeface="Poppins"/>
                <a:cs typeface="Poppins"/>
                <a:sym typeface="Poppins"/>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78" name="Google Shape;78;p13"/>
          <p:cNvSpPr txBox="1">
            <a:spLocks noGrp="1"/>
          </p:cNvSpPr>
          <p:nvPr>
            <p:ph type="subTitle" idx="14"/>
          </p:nvPr>
        </p:nvSpPr>
        <p:spPr>
          <a:xfrm>
            <a:off x="3419275" y="3726825"/>
            <a:ext cx="23055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latin typeface="Poppins"/>
                <a:ea typeface="Poppins"/>
                <a:cs typeface="Poppins"/>
                <a:sym typeface="Poppins"/>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79" name="Google Shape;79;p13"/>
          <p:cNvSpPr txBox="1">
            <a:spLocks noGrp="1"/>
          </p:cNvSpPr>
          <p:nvPr>
            <p:ph type="subTitle" idx="15"/>
          </p:nvPr>
        </p:nvSpPr>
        <p:spPr>
          <a:xfrm>
            <a:off x="6118550" y="3726825"/>
            <a:ext cx="2479200" cy="44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latin typeface="Poppins"/>
                <a:ea typeface="Poppins"/>
                <a:cs typeface="Poppins"/>
                <a:sym typeface="Poppins"/>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grpSp>
        <p:nvGrpSpPr>
          <p:cNvPr id="80" name="Google Shape;80;p13"/>
          <p:cNvGrpSpPr/>
          <p:nvPr/>
        </p:nvGrpSpPr>
        <p:grpSpPr>
          <a:xfrm>
            <a:off x="0" y="0"/>
            <a:ext cx="9144000" cy="312600"/>
            <a:chOff x="0" y="0"/>
            <a:chExt cx="9144000" cy="312600"/>
          </a:xfrm>
        </p:grpSpPr>
        <p:sp>
          <p:nvSpPr>
            <p:cNvPr id="81" name="Google Shape;81;p13"/>
            <p:cNvSpPr/>
            <p:nvPr/>
          </p:nvSpPr>
          <p:spPr>
            <a:xfrm>
              <a:off x="0" y="0"/>
              <a:ext cx="9144000" cy="3126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82" name="Google Shape;82;p13"/>
            <p:cNvSpPr/>
            <p:nvPr/>
          </p:nvSpPr>
          <p:spPr>
            <a:xfrm>
              <a:off x="0" y="0"/>
              <a:ext cx="713100" cy="312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90"/>
        <p:cNvGrpSpPr/>
        <p:nvPr/>
      </p:nvGrpSpPr>
      <p:grpSpPr>
        <a:xfrm>
          <a:off x="0" y="0"/>
          <a:ext cx="0" cy="0"/>
          <a:chOff x="0" y="0"/>
          <a:chExt cx="0" cy="0"/>
        </a:xfrm>
      </p:grpSpPr>
      <p:grpSp>
        <p:nvGrpSpPr>
          <p:cNvPr id="91" name="Google Shape;91;p15"/>
          <p:cNvGrpSpPr/>
          <p:nvPr/>
        </p:nvGrpSpPr>
        <p:grpSpPr>
          <a:xfrm rot="10800000">
            <a:off x="8415525" y="0"/>
            <a:ext cx="728475" cy="5163250"/>
            <a:chOff x="-8400" y="0"/>
            <a:chExt cx="728475" cy="5163250"/>
          </a:xfrm>
        </p:grpSpPr>
        <p:sp>
          <p:nvSpPr>
            <p:cNvPr id="92" name="Google Shape;92;p15"/>
            <p:cNvSpPr/>
            <p:nvPr/>
          </p:nvSpPr>
          <p:spPr>
            <a:xfrm rot="5400000">
              <a:off x="-1968300" y="2474950"/>
              <a:ext cx="4648200" cy="728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93" name="Google Shape;93;p15"/>
            <p:cNvSpPr/>
            <p:nvPr/>
          </p:nvSpPr>
          <p:spPr>
            <a:xfrm>
              <a:off x="-8325" y="0"/>
              <a:ext cx="728400" cy="639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94"/>
        <p:cNvGrpSpPr/>
        <p:nvPr/>
      </p:nvGrpSpPr>
      <p:grpSpPr>
        <a:xfrm>
          <a:off x="0" y="0"/>
          <a:ext cx="0" cy="0"/>
          <a:chOff x="0" y="0"/>
          <a:chExt cx="0" cy="0"/>
        </a:xfrm>
      </p:grpSpPr>
      <p:grpSp>
        <p:nvGrpSpPr>
          <p:cNvPr id="95" name="Google Shape;95;p16"/>
          <p:cNvGrpSpPr/>
          <p:nvPr/>
        </p:nvGrpSpPr>
        <p:grpSpPr>
          <a:xfrm rot="10800000">
            <a:off x="0" y="4830900"/>
            <a:ext cx="9144000" cy="312600"/>
            <a:chOff x="0" y="0"/>
            <a:chExt cx="9144000" cy="312600"/>
          </a:xfrm>
        </p:grpSpPr>
        <p:sp>
          <p:nvSpPr>
            <p:cNvPr id="96" name="Google Shape;96;p16"/>
            <p:cNvSpPr/>
            <p:nvPr/>
          </p:nvSpPr>
          <p:spPr>
            <a:xfrm>
              <a:off x="0" y="0"/>
              <a:ext cx="9144000" cy="3126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97" name="Google Shape;97;p16"/>
            <p:cNvSpPr/>
            <p:nvPr/>
          </p:nvSpPr>
          <p:spPr>
            <a:xfrm>
              <a:off x="0" y="0"/>
              <a:ext cx="713100" cy="312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1pPr>
            <a:lvl2pPr lvl="1"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2pPr>
            <a:lvl3pPr lvl="2"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3pPr>
            <a:lvl4pPr lvl="3"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4pPr>
            <a:lvl5pPr lvl="4"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5pPr>
            <a:lvl6pPr lvl="5"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6pPr>
            <a:lvl7pPr lvl="6"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7pPr>
            <a:lvl8pPr lvl="7"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8pPr>
            <a:lvl9pPr lvl="8" rtl="0">
              <a:spcBef>
                <a:spcPts val="0"/>
              </a:spcBef>
              <a:spcAft>
                <a:spcPts val="0"/>
              </a:spcAft>
              <a:buClr>
                <a:schemeClr val="dk1"/>
              </a:buClr>
              <a:buSzPts val="2800"/>
              <a:buFont typeface="Poppins"/>
              <a:buNone/>
              <a:defRPr sz="28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1pPr>
            <a:lvl2pPr marL="914400" lvl="1"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2pPr>
            <a:lvl3pPr marL="1371600" lvl="2"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3pPr>
            <a:lvl4pPr marL="1828800" lvl="3"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4pPr>
            <a:lvl5pPr marL="2286000" lvl="4"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5pPr>
            <a:lvl6pPr marL="2743200" lvl="5"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6pPr>
            <a:lvl7pPr marL="3200400" lvl="6"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7pPr>
            <a:lvl8pPr marL="3657600" lvl="7"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8pPr>
            <a:lvl9pPr marL="4114800" lvl="8" indent="-30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1" r:id="rId11"/>
    <p:sldLayoutId id="214748366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7"/>
        <p:cNvGrpSpPr/>
        <p:nvPr/>
      </p:nvGrpSpPr>
      <p:grpSpPr>
        <a:xfrm>
          <a:off x="0" y="0"/>
          <a:ext cx="0" cy="0"/>
          <a:chOff x="0" y="0"/>
          <a:chExt cx="0" cy="0"/>
        </a:xfrm>
      </p:grpSpPr>
      <p:sp>
        <p:nvSpPr>
          <p:cNvPr id="108" name="Google Shape;108;p20"/>
          <p:cNvSpPr txBox="1">
            <a:spLocks noGrp="1"/>
          </p:cNvSpPr>
          <p:nvPr>
            <p:ph type="ctrTitle"/>
          </p:nvPr>
        </p:nvSpPr>
        <p:spPr>
          <a:xfrm>
            <a:off x="1258506" y="1688998"/>
            <a:ext cx="6918542" cy="142148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l-GR" sz="3200" dirty="0">
                <a:latin typeface="+mj-lt"/>
              </a:rPr>
              <a:t>Τιμόνι τύπου </a:t>
            </a:r>
            <a:r>
              <a:rPr lang="en-US" sz="3200" dirty="0">
                <a:latin typeface="+mj-lt"/>
              </a:rPr>
              <a:t>FSAE </a:t>
            </a:r>
            <a:r>
              <a:rPr lang="el-GR" sz="3200" dirty="0">
                <a:latin typeface="+mj-lt"/>
              </a:rPr>
              <a:t>με</a:t>
            </a:r>
            <a:r>
              <a:rPr lang="en-US" sz="3200" dirty="0">
                <a:latin typeface="+mj-lt"/>
              </a:rPr>
              <a:t> </a:t>
            </a:r>
            <a:r>
              <a:rPr lang="el-GR" sz="3200" dirty="0">
                <a:latin typeface="+mj-lt"/>
              </a:rPr>
              <a:t>ειδοποίηση σφαλμάτων μέσω δόνησης</a:t>
            </a:r>
            <a:endParaRPr sz="3200" b="0" dirty="0">
              <a:latin typeface="+mj-lt"/>
            </a:endParaRPr>
          </a:p>
        </p:txBody>
      </p:sp>
      <p:cxnSp>
        <p:nvCxnSpPr>
          <p:cNvPr id="110" name="Google Shape;110;p20"/>
          <p:cNvCxnSpPr/>
          <p:nvPr/>
        </p:nvCxnSpPr>
        <p:spPr>
          <a:xfrm>
            <a:off x="1896871" y="4264261"/>
            <a:ext cx="5835000" cy="0"/>
          </a:xfrm>
          <a:prstGeom prst="straightConnector1">
            <a:avLst/>
          </a:prstGeom>
          <a:noFill/>
          <a:ln w="9525" cap="flat" cmpd="sng">
            <a:solidFill>
              <a:schemeClr val="dk1"/>
            </a:solidFill>
            <a:prstDash val="solid"/>
            <a:round/>
            <a:headEnd type="none" w="med" len="med"/>
            <a:tailEnd type="none" w="med" len="med"/>
          </a:ln>
        </p:spPr>
      </p:cxnSp>
      <p:sp>
        <p:nvSpPr>
          <p:cNvPr id="5" name="TextBox 4">
            <a:extLst>
              <a:ext uri="{FF2B5EF4-FFF2-40B4-BE49-F238E27FC236}">
                <a16:creationId xmlns:a16="http://schemas.microsoft.com/office/drawing/2014/main" id="{F27E389E-5328-2558-4062-A33386010056}"/>
              </a:ext>
            </a:extLst>
          </p:cNvPr>
          <p:cNvSpPr txBox="1"/>
          <p:nvPr/>
        </p:nvSpPr>
        <p:spPr>
          <a:xfrm>
            <a:off x="2715521" y="76945"/>
            <a:ext cx="4004511" cy="338554"/>
          </a:xfrm>
          <a:prstGeom prst="rect">
            <a:avLst/>
          </a:prstGeom>
          <a:noFill/>
        </p:spPr>
        <p:txBody>
          <a:bodyPr wrap="square" rtlCol="0">
            <a:spAutoFit/>
          </a:bodyPr>
          <a:lstStyle/>
          <a:p>
            <a:r>
              <a:rPr lang="el-GR" sz="1600" dirty="0">
                <a:latin typeface="Century" panose="02040604050505020304" pitchFamily="18" charset="0"/>
              </a:rPr>
              <a:t>ΔΙΕΘΝΕΣ ΠΑΝΕΠΙΣΤΗΜΙΟ ΕΛΛΑΔΟΣ</a:t>
            </a:r>
          </a:p>
        </p:txBody>
      </p:sp>
      <p:sp>
        <p:nvSpPr>
          <p:cNvPr id="6" name="TextBox 5">
            <a:extLst>
              <a:ext uri="{FF2B5EF4-FFF2-40B4-BE49-F238E27FC236}">
                <a16:creationId xmlns:a16="http://schemas.microsoft.com/office/drawing/2014/main" id="{5788B13A-9F18-090E-64D9-869208D08B8B}"/>
              </a:ext>
            </a:extLst>
          </p:cNvPr>
          <p:cNvSpPr txBox="1"/>
          <p:nvPr/>
        </p:nvSpPr>
        <p:spPr>
          <a:xfrm>
            <a:off x="1500851" y="435060"/>
            <a:ext cx="6388320" cy="338554"/>
          </a:xfrm>
          <a:prstGeom prst="rect">
            <a:avLst/>
          </a:prstGeom>
          <a:noFill/>
        </p:spPr>
        <p:txBody>
          <a:bodyPr wrap="square" rtlCol="0">
            <a:spAutoFit/>
          </a:bodyPr>
          <a:lstStyle/>
          <a:p>
            <a:r>
              <a:rPr lang="el-GR" sz="1600" dirty="0">
                <a:latin typeface="Century" panose="02040604050505020304" pitchFamily="18" charset="0"/>
              </a:rPr>
              <a:t>Τμήμα Μηχανικών Πληροφορικής και Ηλεκτρονικών Συστημάτων</a:t>
            </a:r>
          </a:p>
        </p:txBody>
      </p:sp>
      <p:pic>
        <p:nvPicPr>
          <p:cNvPr id="8" name="Εικόνα 7">
            <a:extLst>
              <a:ext uri="{FF2B5EF4-FFF2-40B4-BE49-F238E27FC236}">
                <a16:creationId xmlns:a16="http://schemas.microsoft.com/office/drawing/2014/main" id="{14ED66EF-7B31-D5DB-6770-4A19D19B55B4}"/>
              </a:ext>
            </a:extLst>
          </p:cNvPr>
          <p:cNvPicPr>
            <a:picLocks noChangeAspect="1"/>
          </p:cNvPicPr>
          <p:nvPr/>
        </p:nvPicPr>
        <p:blipFill>
          <a:blip r:embed="rId3"/>
          <a:stretch>
            <a:fillRect/>
          </a:stretch>
        </p:blipFill>
        <p:spPr>
          <a:xfrm>
            <a:off x="113176" y="34776"/>
            <a:ext cx="522948" cy="593297"/>
          </a:xfrm>
          <a:prstGeom prst="rect">
            <a:avLst/>
          </a:prstGeom>
        </p:spPr>
      </p:pic>
      <p:sp>
        <p:nvSpPr>
          <p:cNvPr id="9" name="TextBox 8">
            <a:extLst>
              <a:ext uri="{FF2B5EF4-FFF2-40B4-BE49-F238E27FC236}">
                <a16:creationId xmlns:a16="http://schemas.microsoft.com/office/drawing/2014/main" id="{052E42B7-A89D-16D2-3000-DA9168806337}"/>
              </a:ext>
            </a:extLst>
          </p:cNvPr>
          <p:cNvSpPr txBox="1"/>
          <p:nvPr/>
        </p:nvSpPr>
        <p:spPr>
          <a:xfrm>
            <a:off x="2485720" y="4312503"/>
            <a:ext cx="4172506" cy="584775"/>
          </a:xfrm>
          <a:prstGeom prst="rect">
            <a:avLst/>
          </a:prstGeom>
          <a:noFill/>
        </p:spPr>
        <p:txBody>
          <a:bodyPr wrap="square" rtlCol="0">
            <a:spAutoFit/>
          </a:bodyPr>
          <a:lstStyle/>
          <a:p>
            <a:pPr algn="ctr"/>
            <a:r>
              <a:rPr lang="el-GR" sz="1600" dirty="0">
                <a:latin typeface="Century" panose="02040604050505020304" pitchFamily="18" charset="0"/>
              </a:rPr>
              <a:t>Όνομα φοιτητή</a:t>
            </a:r>
            <a:r>
              <a:rPr lang="en-US" sz="1600" dirty="0">
                <a:latin typeface="Century" panose="02040604050505020304" pitchFamily="18" charset="0"/>
              </a:rPr>
              <a:t>:</a:t>
            </a:r>
            <a:r>
              <a:rPr lang="el-GR" sz="1600" dirty="0">
                <a:latin typeface="Century" panose="02040604050505020304" pitchFamily="18" charset="0"/>
              </a:rPr>
              <a:t> </a:t>
            </a:r>
            <a:r>
              <a:rPr lang="el-GR" sz="1600" dirty="0" err="1">
                <a:latin typeface="Century" panose="02040604050505020304" pitchFamily="18" charset="0"/>
              </a:rPr>
              <a:t>Κατσίκης</a:t>
            </a:r>
            <a:r>
              <a:rPr lang="el-GR" sz="1600" dirty="0">
                <a:latin typeface="Century" panose="02040604050505020304" pitchFamily="18" charset="0"/>
              </a:rPr>
              <a:t> Δημήτριος</a:t>
            </a:r>
            <a:endParaRPr lang="en-US" sz="1600" dirty="0">
              <a:latin typeface="Century" panose="02040604050505020304" pitchFamily="18" charset="0"/>
            </a:endParaRPr>
          </a:p>
          <a:p>
            <a:pPr algn="ctr"/>
            <a:r>
              <a:rPr lang="el-GR" sz="1600" dirty="0">
                <a:latin typeface="Century" panose="02040604050505020304" pitchFamily="18" charset="0"/>
              </a:rPr>
              <a:t>Α.Μ</a:t>
            </a:r>
            <a:r>
              <a:rPr lang="en-US" sz="1600" dirty="0">
                <a:latin typeface="Century" panose="02040604050505020304" pitchFamily="18" charset="0"/>
              </a:rPr>
              <a:t>.</a:t>
            </a:r>
            <a:r>
              <a:rPr lang="el-GR" sz="1600" dirty="0">
                <a:latin typeface="Century" panose="02040604050505020304" pitchFamily="18" charset="0"/>
              </a:rPr>
              <a:t>: 2020067</a:t>
            </a:r>
          </a:p>
        </p:txBody>
      </p:sp>
      <p:sp>
        <p:nvSpPr>
          <p:cNvPr id="10" name="TextBox 9">
            <a:extLst>
              <a:ext uri="{FF2B5EF4-FFF2-40B4-BE49-F238E27FC236}">
                <a16:creationId xmlns:a16="http://schemas.microsoft.com/office/drawing/2014/main" id="{40059410-3E42-F90D-2F55-83938095E912}"/>
              </a:ext>
            </a:extLst>
          </p:cNvPr>
          <p:cNvSpPr txBox="1"/>
          <p:nvPr/>
        </p:nvSpPr>
        <p:spPr>
          <a:xfrm>
            <a:off x="2173518" y="3826717"/>
            <a:ext cx="5163716" cy="307777"/>
          </a:xfrm>
          <a:prstGeom prst="rect">
            <a:avLst/>
          </a:prstGeom>
          <a:noFill/>
        </p:spPr>
        <p:txBody>
          <a:bodyPr wrap="square" rtlCol="0">
            <a:spAutoFit/>
          </a:bodyPr>
          <a:lstStyle>
            <a:defPPr>
              <a:defRPr lang="en-US"/>
            </a:defPPr>
            <a:lvl1pPr algn="ctr">
              <a:defRPr>
                <a:latin typeface="Century" panose="02040604050505020304" pitchFamily="18" charset="0"/>
              </a:defRPr>
            </a:lvl1pPr>
          </a:lstStyle>
          <a:p>
            <a:r>
              <a:rPr lang="el-GR" sz="1400" u="sng" dirty="0"/>
              <a:t>Μάθημα</a:t>
            </a:r>
            <a:r>
              <a:rPr lang="el-GR" sz="1400" dirty="0"/>
              <a:t>: </a:t>
            </a:r>
            <a:r>
              <a:rPr lang="el-GR" dirty="0"/>
              <a:t>Απτικές </a:t>
            </a:r>
            <a:r>
              <a:rPr lang="el-GR" dirty="0" err="1"/>
              <a:t>Διεπαφές</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l-GR" dirty="0"/>
              <a:t>Περιεχόμενα</a:t>
            </a:r>
            <a:endParaRPr dirty="0"/>
          </a:p>
        </p:txBody>
      </p:sp>
      <p:sp>
        <p:nvSpPr>
          <p:cNvPr id="3" name="TextBox 2">
            <a:extLst>
              <a:ext uri="{FF2B5EF4-FFF2-40B4-BE49-F238E27FC236}">
                <a16:creationId xmlns:a16="http://schemas.microsoft.com/office/drawing/2014/main" id="{674E1AAF-6156-CB92-66CB-FFE85150742C}"/>
              </a:ext>
            </a:extLst>
          </p:cNvPr>
          <p:cNvSpPr txBox="1"/>
          <p:nvPr/>
        </p:nvSpPr>
        <p:spPr>
          <a:xfrm>
            <a:off x="1017527" y="1560666"/>
            <a:ext cx="6400801" cy="2462213"/>
          </a:xfrm>
          <a:prstGeom prst="rect">
            <a:avLst/>
          </a:prstGeom>
          <a:noFill/>
        </p:spPr>
        <p:txBody>
          <a:bodyPr wrap="square" rtlCol="0">
            <a:spAutoFit/>
          </a:bodyPr>
          <a:lstStyle/>
          <a:p>
            <a:pPr marL="342900" indent="-342900">
              <a:buFont typeface="+mj-lt"/>
              <a:buAutoNum type="arabicPeriod"/>
            </a:pPr>
            <a:r>
              <a:rPr lang="el-GR" sz="2200" kern="100" dirty="0"/>
              <a:t>Εισαγωγή</a:t>
            </a:r>
          </a:p>
          <a:p>
            <a:pPr marL="342900" indent="-342900">
              <a:buFont typeface="+mj-lt"/>
              <a:buAutoNum type="arabicPeriod"/>
            </a:pPr>
            <a:r>
              <a:rPr lang="el-GR" sz="2200" kern="100" dirty="0"/>
              <a:t>Υλικά</a:t>
            </a:r>
          </a:p>
          <a:p>
            <a:pPr marL="342900" indent="-342900">
              <a:buFont typeface="+mj-lt"/>
              <a:buAutoNum type="arabicPeriod"/>
            </a:pPr>
            <a:r>
              <a:rPr lang="el-GR" sz="2200" kern="100" dirty="0"/>
              <a:t>Το πρωτόκολλο </a:t>
            </a:r>
            <a:r>
              <a:rPr lang="en-US" sz="2200" kern="100" dirty="0"/>
              <a:t>CAN-BUS</a:t>
            </a:r>
            <a:endParaRPr lang="el-GR" sz="2200" kern="100" dirty="0"/>
          </a:p>
          <a:p>
            <a:pPr marL="342900" indent="-342900">
              <a:buFont typeface="+mj-lt"/>
              <a:buAutoNum type="arabicPeriod"/>
            </a:pPr>
            <a:r>
              <a:rPr lang="el-GR" sz="2200" kern="100" dirty="0"/>
              <a:t>Κύκλωμα και κατασκευή</a:t>
            </a:r>
            <a:endParaRPr lang="en-US" sz="2200" kern="100" dirty="0"/>
          </a:p>
          <a:p>
            <a:pPr marL="342900" indent="-342900">
              <a:buFont typeface="+mj-lt"/>
              <a:buAutoNum type="arabicPeriod"/>
            </a:pPr>
            <a:r>
              <a:rPr lang="el-GR" sz="2200" kern="100" dirty="0"/>
              <a:t>Προγραμματισμός</a:t>
            </a:r>
            <a:r>
              <a:rPr lang="en-US" sz="2200" kern="100" dirty="0"/>
              <a:t> </a:t>
            </a:r>
            <a:r>
              <a:rPr lang="el-GR" sz="2200" kern="100" dirty="0"/>
              <a:t>και μοτίβο δόνησης</a:t>
            </a:r>
            <a:endParaRPr lang="en-US" sz="2200" kern="100" dirty="0"/>
          </a:p>
          <a:p>
            <a:pPr marL="347472" marR="0" indent="-347472" algn="l" rtl="0">
              <a:spcBef>
                <a:spcPts val="0"/>
              </a:spcBef>
              <a:spcAft>
                <a:spcPts val="0"/>
              </a:spcAft>
              <a:buClr>
                <a:srgbClr val="000000"/>
              </a:buClr>
              <a:buSzPts val="2200"/>
              <a:buFont typeface="+mj-lt"/>
              <a:buAutoNum type="arabicPeriod"/>
            </a:pPr>
            <a:r>
              <a:rPr lang="el-GR" sz="2200" b="0" i="0"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Επικοινωνία με Η/Υ</a:t>
            </a:r>
            <a:endParaRPr lang="el-GR" sz="2200" dirty="0">
              <a:effectLst/>
            </a:endParaRPr>
          </a:p>
          <a:p>
            <a:pPr marL="342900" indent="-342900">
              <a:buFont typeface="+mj-lt"/>
              <a:buAutoNum type="arabicPeriod"/>
            </a:pPr>
            <a:r>
              <a:rPr lang="el-GR" sz="2200" kern="100" dirty="0"/>
              <a:t>Συμπεράσματα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6B14FA-5BB5-5AED-3A78-41F585FACFA9}"/>
              </a:ext>
            </a:extLst>
          </p:cNvPr>
          <p:cNvSpPr>
            <a:spLocks noGrp="1"/>
          </p:cNvSpPr>
          <p:nvPr>
            <p:ph type="title"/>
          </p:nvPr>
        </p:nvSpPr>
        <p:spPr/>
        <p:txBody>
          <a:bodyPr/>
          <a:lstStyle/>
          <a:p>
            <a:pPr algn="ctr"/>
            <a:r>
              <a:rPr lang="el-GR" dirty="0"/>
              <a:t>Εισαγωγή</a:t>
            </a:r>
          </a:p>
        </p:txBody>
      </p:sp>
      <p:sp>
        <p:nvSpPr>
          <p:cNvPr id="16" name="TextBox 15">
            <a:extLst>
              <a:ext uri="{FF2B5EF4-FFF2-40B4-BE49-F238E27FC236}">
                <a16:creationId xmlns:a16="http://schemas.microsoft.com/office/drawing/2014/main" id="{3F11BE9F-FFC3-7DDC-F0E5-F24673535BE2}"/>
              </a:ext>
            </a:extLst>
          </p:cNvPr>
          <p:cNvSpPr txBox="1"/>
          <p:nvPr/>
        </p:nvSpPr>
        <p:spPr>
          <a:xfrm>
            <a:off x="719998" y="1430421"/>
            <a:ext cx="7854449" cy="738664"/>
          </a:xfrm>
          <a:prstGeom prst="rect">
            <a:avLst/>
          </a:prstGeom>
          <a:noFill/>
        </p:spPr>
        <p:txBody>
          <a:bodyPr wrap="square" rtlCol="0">
            <a:spAutoFit/>
          </a:bodyPr>
          <a:lstStyle/>
          <a:p>
            <a:r>
              <a:rPr lang="el-GR" dirty="0"/>
              <a:t>Στόχος της εργασίας</a:t>
            </a:r>
            <a:r>
              <a:rPr lang="en-US" dirty="0"/>
              <a:t> </a:t>
            </a:r>
            <a:r>
              <a:rPr lang="el-GR" dirty="0"/>
              <a:t>είναι η κατασκευή ενός αγωνιστικού τιμονιού τύπου </a:t>
            </a:r>
            <a:r>
              <a:rPr lang="en-US" dirty="0"/>
              <a:t>Formula Student </a:t>
            </a:r>
            <a:r>
              <a:rPr lang="el-GR" dirty="0"/>
              <a:t>με δόνηση. Η δόνηση του τιμονιού χρησιμοποιείται για την ειδοποίηση του οδηγού για σφάλματα στο αυτοκίνητο.</a:t>
            </a:r>
            <a:r>
              <a:rPr lang="en-US" dirty="0"/>
              <a:t> </a:t>
            </a:r>
            <a:r>
              <a:rPr lang="el-GR" dirty="0"/>
              <a:t>Τα σφάλματα λαμβάνονται μέσω του πρωτοκόλλου επικοινωνίας </a:t>
            </a:r>
            <a:r>
              <a:rPr lang="en-US" dirty="0"/>
              <a:t>CAN-BUS</a:t>
            </a:r>
            <a:endParaRPr lang="el-GR" dirty="0"/>
          </a:p>
        </p:txBody>
      </p:sp>
      <p:pic>
        <p:nvPicPr>
          <p:cNvPr id="4" name="Εικόνα 3">
            <a:extLst>
              <a:ext uri="{FF2B5EF4-FFF2-40B4-BE49-F238E27FC236}">
                <a16:creationId xmlns:a16="http://schemas.microsoft.com/office/drawing/2014/main" id="{3A94CEED-9627-110C-8D62-94CDBFE428D5}"/>
              </a:ext>
            </a:extLst>
          </p:cNvPr>
          <p:cNvPicPr>
            <a:picLocks noChangeAspect="1"/>
          </p:cNvPicPr>
          <p:nvPr/>
        </p:nvPicPr>
        <p:blipFill>
          <a:blip r:embed="rId2"/>
          <a:stretch>
            <a:fillRect/>
          </a:stretch>
        </p:blipFill>
        <p:spPr>
          <a:xfrm>
            <a:off x="2680364" y="2373368"/>
            <a:ext cx="3933719" cy="2770132"/>
          </a:xfrm>
          <a:prstGeom prst="rect">
            <a:avLst/>
          </a:prstGeom>
        </p:spPr>
      </p:pic>
    </p:spTree>
    <p:extLst>
      <p:ext uri="{BB962C8B-B14F-4D97-AF65-F5344CB8AC3E}">
        <p14:creationId xmlns:p14="http://schemas.microsoft.com/office/powerpoint/2010/main" val="3249214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76532E24-58BA-9966-7020-19EE2EFCF1F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207A190-2215-E244-F3CF-AFC1CFAFBBCC}"/>
              </a:ext>
            </a:extLst>
          </p:cNvPr>
          <p:cNvSpPr>
            <a:spLocks noGrp="1"/>
          </p:cNvSpPr>
          <p:nvPr>
            <p:ph type="title"/>
          </p:nvPr>
        </p:nvSpPr>
        <p:spPr>
          <a:xfrm>
            <a:off x="720000" y="322546"/>
            <a:ext cx="7704000" cy="572700"/>
          </a:xfrm>
        </p:spPr>
        <p:txBody>
          <a:bodyPr/>
          <a:lstStyle/>
          <a:p>
            <a:pPr algn="ctr"/>
            <a:r>
              <a:rPr lang="el-GR" dirty="0"/>
              <a:t>Υλικά</a:t>
            </a:r>
          </a:p>
        </p:txBody>
      </p:sp>
      <p:sp>
        <p:nvSpPr>
          <p:cNvPr id="5" name="TextBox 4">
            <a:extLst>
              <a:ext uri="{FF2B5EF4-FFF2-40B4-BE49-F238E27FC236}">
                <a16:creationId xmlns:a16="http://schemas.microsoft.com/office/drawing/2014/main" id="{5CCCB720-ED75-B0D9-84E0-CC42FEE369DB}"/>
              </a:ext>
            </a:extLst>
          </p:cNvPr>
          <p:cNvSpPr txBox="1"/>
          <p:nvPr/>
        </p:nvSpPr>
        <p:spPr>
          <a:xfrm>
            <a:off x="914702" y="999580"/>
            <a:ext cx="2488323" cy="338554"/>
          </a:xfrm>
          <a:prstGeom prst="rect">
            <a:avLst/>
          </a:prstGeom>
          <a:noFill/>
        </p:spPr>
        <p:txBody>
          <a:bodyPr wrap="square" rtlCol="0">
            <a:spAutoFit/>
          </a:bodyPr>
          <a:lstStyle/>
          <a:p>
            <a:pPr marL="285750" indent="-285750">
              <a:buFont typeface="Arial" panose="020B0604020202020204" pitchFamily="34" charset="0"/>
              <a:buChar char="•"/>
            </a:pPr>
            <a:r>
              <a:rPr lang="el-GR" sz="1600" dirty="0"/>
              <a:t>Τιμόνι 3</a:t>
            </a:r>
            <a:r>
              <a:rPr lang="en-US" sz="1600" dirty="0"/>
              <a:t>D printed</a:t>
            </a:r>
            <a:endParaRPr lang="el-GR" sz="1600" dirty="0"/>
          </a:p>
        </p:txBody>
      </p:sp>
      <p:sp>
        <p:nvSpPr>
          <p:cNvPr id="9" name="TextBox 8">
            <a:extLst>
              <a:ext uri="{FF2B5EF4-FFF2-40B4-BE49-F238E27FC236}">
                <a16:creationId xmlns:a16="http://schemas.microsoft.com/office/drawing/2014/main" id="{5D9CC781-5B61-82D0-3CEC-C49FBBC0F85B}"/>
              </a:ext>
            </a:extLst>
          </p:cNvPr>
          <p:cNvSpPr txBox="1"/>
          <p:nvPr/>
        </p:nvSpPr>
        <p:spPr>
          <a:xfrm>
            <a:off x="5088257" y="999580"/>
            <a:ext cx="3457601" cy="338554"/>
          </a:xfrm>
          <a:prstGeom prst="rect">
            <a:avLst/>
          </a:prstGeom>
          <a:noFill/>
        </p:spPr>
        <p:txBody>
          <a:bodyPr wrap="square" rtlCol="0">
            <a:spAutoFit/>
          </a:bodyPr>
          <a:lstStyle/>
          <a:p>
            <a:pPr marL="285750" indent="-285750">
              <a:buFont typeface="Arial" panose="020B0604020202020204" pitchFamily="34" charset="0"/>
              <a:buChar char="•"/>
            </a:pPr>
            <a:r>
              <a:rPr lang="en-US" sz="1600" dirty="0"/>
              <a:t>PCB STM32 MCU </a:t>
            </a:r>
            <a:r>
              <a:rPr lang="el-GR" sz="1600" dirty="0"/>
              <a:t>με</a:t>
            </a:r>
            <a:r>
              <a:rPr lang="en-US" sz="1600" dirty="0"/>
              <a:t> CAN-BUS</a:t>
            </a:r>
            <a:r>
              <a:rPr lang="el-GR" sz="1600" dirty="0"/>
              <a:t>  </a:t>
            </a:r>
          </a:p>
        </p:txBody>
      </p:sp>
      <p:pic>
        <p:nvPicPr>
          <p:cNvPr id="4" name="Εικόνα 3">
            <a:extLst>
              <a:ext uri="{FF2B5EF4-FFF2-40B4-BE49-F238E27FC236}">
                <a16:creationId xmlns:a16="http://schemas.microsoft.com/office/drawing/2014/main" id="{B35C4A45-6CA9-1DAD-8217-63F8E37DEAEE}"/>
              </a:ext>
            </a:extLst>
          </p:cNvPr>
          <p:cNvPicPr>
            <a:picLocks noChangeAspect="1"/>
          </p:cNvPicPr>
          <p:nvPr/>
        </p:nvPicPr>
        <p:blipFill>
          <a:blip r:embed="rId2"/>
          <a:stretch>
            <a:fillRect/>
          </a:stretch>
        </p:blipFill>
        <p:spPr>
          <a:xfrm>
            <a:off x="907388" y="1442468"/>
            <a:ext cx="2812410" cy="1980503"/>
          </a:xfrm>
          <a:prstGeom prst="rect">
            <a:avLst/>
          </a:prstGeom>
        </p:spPr>
      </p:pic>
      <p:pic>
        <p:nvPicPr>
          <p:cNvPr id="10" name="Εικόνα 9">
            <a:extLst>
              <a:ext uri="{FF2B5EF4-FFF2-40B4-BE49-F238E27FC236}">
                <a16:creationId xmlns:a16="http://schemas.microsoft.com/office/drawing/2014/main" id="{59D801C0-07A7-A210-E75C-DD53A21A7116}"/>
              </a:ext>
            </a:extLst>
          </p:cNvPr>
          <p:cNvPicPr>
            <a:picLocks noChangeAspect="1"/>
          </p:cNvPicPr>
          <p:nvPr/>
        </p:nvPicPr>
        <p:blipFill>
          <a:blip r:embed="rId3"/>
          <a:stretch>
            <a:fillRect/>
          </a:stretch>
        </p:blipFill>
        <p:spPr>
          <a:xfrm>
            <a:off x="5286354" y="1493950"/>
            <a:ext cx="2950258" cy="1443491"/>
          </a:xfrm>
          <a:prstGeom prst="rect">
            <a:avLst/>
          </a:prstGeom>
        </p:spPr>
      </p:pic>
      <p:sp>
        <p:nvSpPr>
          <p:cNvPr id="11" name="TextBox 10">
            <a:extLst>
              <a:ext uri="{FF2B5EF4-FFF2-40B4-BE49-F238E27FC236}">
                <a16:creationId xmlns:a16="http://schemas.microsoft.com/office/drawing/2014/main" id="{DCF8A5F4-B3DF-7EB1-5E3F-BCFD0C194A3B}"/>
              </a:ext>
            </a:extLst>
          </p:cNvPr>
          <p:cNvSpPr txBox="1"/>
          <p:nvPr/>
        </p:nvSpPr>
        <p:spPr>
          <a:xfrm>
            <a:off x="6616069" y="3460874"/>
            <a:ext cx="1527982" cy="338554"/>
          </a:xfrm>
          <a:prstGeom prst="rect">
            <a:avLst/>
          </a:prstGeom>
          <a:noFill/>
        </p:spPr>
        <p:txBody>
          <a:bodyPr wrap="none" rtlCol="0">
            <a:spAutoFit/>
          </a:bodyPr>
          <a:lstStyle/>
          <a:p>
            <a:pPr marL="285750" indent="-285750">
              <a:buFont typeface="Arial" panose="020B0604020202020204" pitchFamily="34" charset="0"/>
              <a:buChar char="•"/>
            </a:pPr>
            <a:r>
              <a:rPr lang="el-GR" sz="1600" dirty="0"/>
              <a:t>Αντιστάσεις</a:t>
            </a:r>
          </a:p>
        </p:txBody>
      </p:sp>
      <p:pic>
        <p:nvPicPr>
          <p:cNvPr id="13" name="Εικόνα 12">
            <a:extLst>
              <a:ext uri="{FF2B5EF4-FFF2-40B4-BE49-F238E27FC236}">
                <a16:creationId xmlns:a16="http://schemas.microsoft.com/office/drawing/2014/main" id="{018CFB9B-C5F7-0A9F-BEAF-087A1723AA9D}"/>
              </a:ext>
            </a:extLst>
          </p:cNvPr>
          <p:cNvPicPr>
            <a:picLocks noChangeAspect="1"/>
          </p:cNvPicPr>
          <p:nvPr/>
        </p:nvPicPr>
        <p:blipFill>
          <a:blip r:embed="rId4"/>
          <a:stretch>
            <a:fillRect/>
          </a:stretch>
        </p:blipFill>
        <p:spPr>
          <a:xfrm>
            <a:off x="7089093" y="3811081"/>
            <a:ext cx="838806" cy="1198095"/>
          </a:xfrm>
          <a:prstGeom prst="rect">
            <a:avLst/>
          </a:prstGeom>
        </p:spPr>
      </p:pic>
      <p:sp>
        <p:nvSpPr>
          <p:cNvPr id="14" name="TextBox 13">
            <a:extLst>
              <a:ext uri="{FF2B5EF4-FFF2-40B4-BE49-F238E27FC236}">
                <a16:creationId xmlns:a16="http://schemas.microsoft.com/office/drawing/2014/main" id="{4056121A-C399-F8BE-4A44-6B624EC872F0}"/>
              </a:ext>
            </a:extLst>
          </p:cNvPr>
          <p:cNvSpPr txBox="1"/>
          <p:nvPr/>
        </p:nvSpPr>
        <p:spPr>
          <a:xfrm>
            <a:off x="649552" y="3433231"/>
            <a:ext cx="1762021" cy="338554"/>
          </a:xfrm>
          <a:prstGeom prst="rect">
            <a:avLst/>
          </a:prstGeom>
          <a:noFill/>
        </p:spPr>
        <p:txBody>
          <a:bodyPr wrap="none" rtlCol="0">
            <a:spAutoFit/>
          </a:bodyPr>
          <a:lstStyle/>
          <a:p>
            <a:pPr marL="285750" indent="-285750">
              <a:buFont typeface="Arial" panose="020B0604020202020204" pitchFamily="34" charset="0"/>
              <a:buChar char="•"/>
            </a:pPr>
            <a:r>
              <a:rPr lang="en-US" sz="1600" dirty="0" err="1"/>
              <a:t>Mosfet</a:t>
            </a:r>
            <a:r>
              <a:rPr lang="en-US" sz="1600" dirty="0"/>
              <a:t> BS170</a:t>
            </a:r>
            <a:endParaRPr lang="el-GR" sz="1600" dirty="0"/>
          </a:p>
        </p:txBody>
      </p:sp>
      <p:pic>
        <p:nvPicPr>
          <p:cNvPr id="16" name="Εικόνα 15">
            <a:extLst>
              <a:ext uri="{FF2B5EF4-FFF2-40B4-BE49-F238E27FC236}">
                <a16:creationId xmlns:a16="http://schemas.microsoft.com/office/drawing/2014/main" id="{FFFA3DB7-6963-A09C-3546-7AF40E3F4A92}"/>
              </a:ext>
            </a:extLst>
          </p:cNvPr>
          <p:cNvPicPr>
            <a:picLocks noChangeAspect="1"/>
          </p:cNvPicPr>
          <p:nvPr/>
        </p:nvPicPr>
        <p:blipFill>
          <a:blip r:embed="rId5"/>
          <a:stretch>
            <a:fillRect/>
          </a:stretch>
        </p:blipFill>
        <p:spPr>
          <a:xfrm>
            <a:off x="1060451" y="3782045"/>
            <a:ext cx="1098413" cy="1098413"/>
          </a:xfrm>
          <a:prstGeom prst="rect">
            <a:avLst/>
          </a:prstGeom>
        </p:spPr>
      </p:pic>
      <p:pic>
        <p:nvPicPr>
          <p:cNvPr id="18" name="Εικόνα 17">
            <a:extLst>
              <a:ext uri="{FF2B5EF4-FFF2-40B4-BE49-F238E27FC236}">
                <a16:creationId xmlns:a16="http://schemas.microsoft.com/office/drawing/2014/main" id="{9D8D1069-046B-2AC5-435B-0BB0BFB2F7D4}"/>
              </a:ext>
            </a:extLst>
          </p:cNvPr>
          <p:cNvPicPr>
            <a:picLocks noChangeAspect="1"/>
          </p:cNvPicPr>
          <p:nvPr/>
        </p:nvPicPr>
        <p:blipFill>
          <a:blip r:embed="rId6"/>
          <a:stretch>
            <a:fillRect/>
          </a:stretch>
        </p:blipFill>
        <p:spPr>
          <a:xfrm>
            <a:off x="3719798" y="3782045"/>
            <a:ext cx="1098413" cy="1098413"/>
          </a:xfrm>
          <a:prstGeom prst="rect">
            <a:avLst/>
          </a:prstGeom>
        </p:spPr>
      </p:pic>
      <p:sp>
        <p:nvSpPr>
          <p:cNvPr id="19" name="TextBox 18">
            <a:extLst>
              <a:ext uri="{FF2B5EF4-FFF2-40B4-BE49-F238E27FC236}">
                <a16:creationId xmlns:a16="http://schemas.microsoft.com/office/drawing/2014/main" id="{284A420A-59A9-B33A-5D09-AF2C58963912}"/>
              </a:ext>
            </a:extLst>
          </p:cNvPr>
          <p:cNvSpPr txBox="1"/>
          <p:nvPr/>
        </p:nvSpPr>
        <p:spPr>
          <a:xfrm>
            <a:off x="3252781" y="3433231"/>
            <a:ext cx="1890261" cy="338554"/>
          </a:xfrm>
          <a:prstGeom prst="rect">
            <a:avLst/>
          </a:prstGeom>
          <a:noFill/>
        </p:spPr>
        <p:txBody>
          <a:bodyPr wrap="none" rtlCol="0">
            <a:spAutoFit/>
          </a:bodyPr>
          <a:lstStyle/>
          <a:p>
            <a:pPr marL="285750" indent="-285750">
              <a:buFont typeface="Arial" panose="020B0604020202020204" pitchFamily="34" charset="0"/>
              <a:buChar char="•"/>
            </a:pPr>
            <a:r>
              <a:rPr lang="el-GR" sz="1600" dirty="0"/>
              <a:t>Μοτέρ δόνησης</a:t>
            </a:r>
          </a:p>
        </p:txBody>
      </p:sp>
    </p:spTree>
    <p:extLst>
      <p:ext uri="{BB962C8B-B14F-4D97-AF65-F5344CB8AC3E}">
        <p14:creationId xmlns:p14="http://schemas.microsoft.com/office/powerpoint/2010/main" val="2577760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F86102-8DF3-1F7D-24F2-CC7A1F42D803}"/>
              </a:ext>
            </a:extLst>
          </p:cNvPr>
          <p:cNvSpPr>
            <a:spLocks noGrp="1"/>
          </p:cNvSpPr>
          <p:nvPr>
            <p:ph type="title"/>
          </p:nvPr>
        </p:nvSpPr>
        <p:spPr/>
        <p:txBody>
          <a:bodyPr/>
          <a:lstStyle/>
          <a:p>
            <a:pPr algn="ctr"/>
            <a:r>
              <a:rPr lang="el-GR" dirty="0"/>
              <a:t>Πρωτόκολλο </a:t>
            </a:r>
            <a:r>
              <a:rPr lang="en-US" dirty="0"/>
              <a:t>CAN-BUS</a:t>
            </a:r>
            <a:endParaRPr lang="el-GR" dirty="0"/>
          </a:p>
        </p:txBody>
      </p:sp>
      <p:pic>
        <p:nvPicPr>
          <p:cNvPr id="3" name="Εικόνα 2">
            <a:extLst>
              <a:ext uri="{FF2B5EF4-FFF2-40B4-BE49-F238E27FC236}">
                <a16:creationId xmlns:a16="http://schemas.microsoft.com/office/drawing/2014/main" id="{6F708DF1-E5CE-01B6-65F6-AFF08EE21BBB}"/>
              </a:ext>
            </a:extLst>
          </p:cNvPr>
          <p:cNvPicPr>
            <a:picLocks noChangeAspect="1"/>
          </p:cNvPicPr>
          <p:nvPr/>
        </p:nvPicPr>
        <p:blipFill>
          <a:blip r:embed="rId2"/>
          <a:stretch>
            <a:fillRect/>
          </a:stretch>
        </p:blipFill>
        <p:spPr>
          <a:xfrm>
            <a:off x="4914543" y="1772034"/>
            <a:ext cx="3926699" cy="2155286"/>
          </a:xfrm>
          <a:prstGeom prst="rect">
            <a:avLst/>
          </a:prstGeom>
        </p:spPr>
      </p:pic>
      <p:sp>
        <p:nvSpPr>
          <p:cNvPr id="7" name="Θέση περιεχομένου 2">
            <a:extLst>
              <a:ext uri="{FF2B5EF4-FFF2-40B4-BE49-F238E27FC236}">
                <a16:creationId xmlns:a16="http://schemas.microsoft.com/office/drawing/2014/main" id="{3FB07BB8-26A3-D730-997F-7B485DA943B3}"/>
              </a:ext>
            </a:extLst>
          </p:cNvPr>
          <p:cNvSpPr txBox="1">
            <a:spLocks/>
          </p:cNvSpPr>
          <p:nvPr/>
        </p:nvSpPr>
        <p:spPr>
          <a:xfrm>
            <a:off x="585739" y="2271582"/>
            <a:ext cx="3852618" cy="1156189"/>
          </a:xfrm>
          <a:prstGeom prst="rect">
            <a:avLst/>
          </a:prstGeom>
          <a:noFill/>
          <a:ln>
            <a:noFill/>
          </a:ln>
        </p:spPr>
        <p:txBody>
          <a:bodyPr spcFirstLastPara="1" wrap="square" lIns="91425" tIns="91425" rIns="91425" bIns="91425" anchor="b" anchorCtr="0">
            <a:normAutofit lnSpcReduction="10000"/>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Raleway"/>
              <a:buNone/>
              <a:defRPr sz="1800" b="1" i="0" u="none" strike="noStrike" cap="none">
                <a:solidFill>
                  <a:schemeClr val="dk1"/>
                </a:solidFill>
                <a:latin typeface="Poppins"/>
                <a:ea typeface="Poppins"/>
                <a:cs typeface="Poppins"/>
                <a:sym typeface="Poppins"/>
              </a:defRPr>
            </a:lvl1pPr>
            <a:lvl2pPr marL="914400" marR="0" lvl="1"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2pPr>
            <a:lvl3pPr marL="1371600" marR="0" lvl="2"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3pPr>
            <a:lvl4pPr marL="1828800" marR="0" lvl="3"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4pPr>
            <a:lvl5pPr marL="2286000" marR="0" lvl="4"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5pPr>
            <a:lvl6pPr marL="2743200" marR="0" lvl="5"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6pPr>
            <a:lvl7pPr marL="3200400" marR="0" lvl="6"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7pPr>
            <a:lvl8pPr marL="3657600" marR="0" lvl="7"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8pPr>
            <a:lvl9pPr marL="4114800" marR="0" lvl="8"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9pPr>
          </a:lstStyle>
          <a:p>
            <a:pPr marL="609600" indent="-457200">
              <a:buFont typeface="Arial" panose="020B0604020202020204" pitchFamily="34" charset="0"/>
              <a:buChar char="•"/>
            </a:pPr>
            <a:r>
              <a:rPr lang="en-US" sz="2200" b="0" dirty="0">
                <a:latin typeface="+mn-lt"/>
              </a:rPr>
              <a:t>2 </a:t>
            </a:r>
            <a:r>
              <a:rPr lang="el-GR" sz="2200" b="0" dirty="0">
                <a:latin typeface="+mn-lt"/>
              </a:rPr>
              <a:t>ΚΑΛΩΔΙΑ(</a:t>
            </a:r>
            <a:r>
              <a:rPr lang="en-US" sz="2200" b="0" dirty="0">
                <a:latin typeface="+mn-lt"/>
              </a:rPr>
              <a:t>BUS</a:t>
            </a:r>
            <a:r>
              <a:rPr lang="el-GR" sz="2200" b="0" dirty="0">
                <a:latin typeface="+mn-lt"/>
              </a:rPr>
              <a:t>)</a:t>
            </a:r>
            <a:endParaRPr lang="en-US" sz="2200" b="0" dirty="0">
              <a:latin typeface="+mn-lt"/>
            </a:endParaRPr>
          </a:p>
          <a:p>
            <a:pPr marL="609600" indent="-457200">
              <a:buFont typeface="Arial" panose="020B0604020202020204" pitchFamily="34" charset="0"/>
              <a:buChar char="•"/>
            </a:pPr>
            <a:r>
              <a:rPr lang="en-US" sz="2200" b="0" dirty="0">
                <a:latin typeface="+mn-lt"/>
              </a:rPr>
              <a:t>DIFERENTIAL</a:t>
            </a:r>
          </a:p>
          <a:p>
            <a:pPr marL="609600" indent="-457200">
              <a:buFont typeface="Arial" panose="020B0604020202020204" pitchFamily="34" charset="0"/>
              <a:buChar char="•"/>
            </a:pPr>
            <a:r>
              <a:rPr lang="en-US" sz="2200" b="0" dirty="0">
                <a:latin typeface="+mn-lt"/>
              </a:rPr>
              <a:t>FRAMES</a:t>
            </a:r>
            <a:endParaRPr lang="el-GR" sz="2200" b="0" dirty="0">
              <a:latin typeface="+mn-lt"/>
            </a:endParaRPr>
          </a:p>
        </p:txBody>
      </p:sp>
    </p:spTree>
    <p:extLst>
      <p:ext uri="{BB962C8B-B14F-4D97-AF65-F5344CB8AC3E}">
        <p14:creationId xmlns:p14="http://schemas.microsoft.com/office/powerpoint/2010/main" val="1290096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F86102-8DF3-1F7D-24F2-CC7A1F42D803}"/>
              </a:ext>
            </a:extLst>
          </p:cNvPr>
          <p:cNvSpPr>
            <a:spLocks noGrp="1"/>
          </p:cNvSpPr>
          <p:nvPr>
            <p:ph type="title"/>
          </p:nvPr>
        </p:nvSpPr>
        <p:spPr>
          <a:xfrm>
            <a:off x="720000" y="477103"/>
            <a:ext cx="7704000" cy="572700"/>
          </a:xfrm>
        </p:spPr>
        <p:txBody>
          <a:bodyPr/>
          <a:lstStyle/>
          <a:p>
            <a:pPr algn="ctr"/>
            <a:r>
              <a:rPr lang="el-GR" dirty="0"/>
              <a:t>Πρωτόκολλο </a:t>
            </a:r>
            <a:r>
              <a:rPr lang="en-US" dirty="0"/>
              <a:t>CAN-BUS</a:t>
            </a:r>
            <a:endParaRPr lang="el-GR" dirty="0"/>
          </a:p>
        </p:txBody>
      </p:sp>
      <p:pic>
        <p:nvPicPr>
          <p:cNvPr id="4" name="Θέση περιεχομένου 4">
            <a:extLst>
              <a:ext uri="{FF2B5EF4-FFF2-40B4-BE49-F238E27FC236}">
                <a16:creationId xmlns:a16="http://schemas.microsoft.com/office/drawing/2014/main" id="{06121BFD-CD6A-D9B9-D11B-D9F0027D75AF}"/>
              </a:ext>
            </a:extLst>
          </p:cNvPr>
          <p:cNvPicPr>
            <a:picLocks noChangeAspect="1"/>
          </p:cNvPicPr>
          <p:nvPr/>
        </p:nvPicPr>
        <p:blipFill>
          <a:blip r:embed="rId2"/>
          <a:stretch>
            <a:fillRect/>
          </a:stretch>
        </p:blipFill>
        <p:spPr>
          <a:xfrm>
            <a:off x="501554" y="1768425"/>
            <a:ext cx="3260031" cy="2325272"/>
          </a:xfrm>
          <a:prstGeom prst="rect">
            <a:avLst/>
          </a:prstGeom>
          <a:noFill/>
          <a:ln>
            <a:noFill/>
          </a:ln>
        </p:spPr>
      </p:pic>
      <p:pic>
        <p:nvPicPr>
          <p:cNvPr id="5" name="Εικόνα 4">
            <a:extLst>
              <a:ext uri="{FF2B5EF4-FFF2-40B4-BE49-F238E27FC236}">
                <a16:creationId xmlns:a16="http://schemas.microsoft.com/office/drawing/2014/main" id="{3B36592D-B69E-4ABA-52F3-674E543077CF}"/>
              </a:ext>
            </a:extLst>
          </p:cNvPr>
          <p:cNvPicPr>
            <a:picLocks noChangeAspect="1"/>
          </p:cNvPicPr>
          <p:nvPr/>
        </p:nvPicPr>
        <p:blipFill>
          <a:blip r:embed="rId3"/>
          <a:stretch>
            <a:fillRect/>
          </a:stretch>
        </p:blipFill>
        <p:spPr>
          <a:xfrm>
            <a:off x="4213016" y="2322416"/>
            <a:ext cx="4754317" cy="1217289"/>
          </a:xfrm>
          <a:prstGeom prst="rect">
            <a:avLst/>
          </a:prstGeom>
        </p:spPr>
      </p:pic>
    </p:spTree>
    <p:extLst>
      <p:ext uri="{BB962C8B-B14F-4D97-AF65-F5344CB8AC3E}">
        <p14:creationId xmlns:p14="http://schemas.microsoft.com/office/powerpoint/2010/main" val="64090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057F-DD67-14D0-E661-90AA1A4C121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BA86C8A-8358-D829-06EF-AB1B8E172BE7}"/>
              </a:ext>
            </a:extLst>
          </p:cNvPr>
          <p:cNvSpPr>
            <a:spLocks noGrp="1"/>
          </p:cNvSpPr>
          <p:nvPr>
            <p:ph type="title"/>
          </p:nvPr>
        </p:nvSpPr>
        <p:spPr>
          <a:xfrm>
            <a:off x="868483" y="408871"/>
            <a:ext cx="7704000" cy="572700"/>
          </a:xfrm>
        </p:spPr>
        <p:txBody>
          <a:bodyPr/>
          <a:lstStyle/>
          <a:p>
            <a:pPr algn="ctr"/>
            <a:r>
              <a:rPr lang="el-GR" dirty="0">
                <a:latin typeface="+mj-lt"/>
              </a:rPr>
              <a:t>Κύκλωμα</a:t>
            </a:r>
            <a:r>
              <a:rPr lang="en-US" dirty="0">
                <a:latin typeface="+mj-lt"/>
              </a:rPr>
              <a:t> </a:t>
            </a:r>
            <a:r>
              <a:rPr lang="el-GR" dirty="0">
                <a:latin typeface="+mj-lt"/>
              </a:rPr>
              <a:t>δόνησης</a:t>
            </a:r>
          </a:p>
        </p:txBody>
      </p:sp>
      <p:pic>
        <p:nvPicPr>
          <p:cNvPr id="7" name="Εικόνα 6">
            <a:extLst>
              <a:ext uri="{FF2B5EF4-FFF2-40B4-BE49-F238E27FC236}">
                <a16:creationId xmlns:a16="http://schemas.microsoft.com/office/drawing/2014/main" id="{78463A1B-21E9-5F78-D3EA-941007DC2D5A}"/>
              </a:ext>
            </a:extLst>
          </p:cNvPr>
          <p:cNvPicPr>
            <a:picLocks noChangeAspect="1"/>
          </p:cNvPicPr>
          <p:nvPr/>
        </p:nvPicPr>
        <p:blipFill>
          <a:blip r:embed="rId2"/>
          <a:stretch>
            <a:fillRect/>
          </a:stretch>
        </p:blipFill>
        <p:spPr>
          <a:xfrm>
            <a:off x="2470663" y="1481495"/>
            <a:ext cx="4202673" cy="2891583"/>
          </a:xfrm>
          <a:prstGeom prst="rect">
            <a:avLst/>
          </a:prstGeom>
        </p:spPr>
      </p:pic>
    </p:spTree>
    <p:extLst>
      <p:ext uri="{BB962C8B-B14F-4D97-AF65-F5344CB8AC3E}">
        <p14:creationId xmlns:p14="http://schemas.microsoft.com/office/powerpoint/2010/main" val="1762698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057F-DD67-14D0-E661-90AA1A4C121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BA86C8A-8358-D829-06EF-AB1B8E172BE7}"/>
              </a:ext>
            </a:extLst>
          </p:cNvPr>
          <p:cNvSpPr>
            <a:spLocks noGrp="1"/>
          </p:cNvSpPr>
          <p:nvPr>
            <p:ph type="title"/>
          </p:nvPr>
        </p:nvSpPr>
        <p:spPr>
          <a:xfrm>
            <a:off x="806606" y="374495"/>
            <a:ext cx="7704000" cy="572700"/>
          </a:xfrm>
        </p:spPr>
        <p:txBody>
          <a:bodyPr/>
          <a:lstStyle/>
          <a:p>
            <a:pPr algn="ctr"/>
            <a:r>
              <a:rPr lang="el-GR" dirty="0">
                <a:latin typeface="+mj-lt"/>
              </a:rPr>
              <a:t>Μικροελεγκτής και </a:t>
            </a:r>
            <a:r>
              <a:rPr lang="en-US" dirty="0">
                <a:latin typeface="+mj-lt"/>
              </a:rPr>
              <a:t>CAN-BUS</a:t>
            </a:r>
            <a:endParaRPr lang="el-GR" dirty="0">
              <a:latin typeface="+mj-lt"/>
            </a:endParaRPr>
          </a:p>
        </p:txBody>
      </p:sp>
      <p:pic>
        <p:nvPicPr>
          <p:cNvPr id="4" name="Εικόνα 3">
            <a:extLst>
              <a:ext uri="{FF2B5EF4-FFF2-40B4-BE49-F238E27FC236}">
                <a16:creationId xmlns:a16="http://schemas.microsoft.com/office/drawing/2014/main" id="{4DA8BCCF-A812-4651-B6E9-1B4185E97BF2}"/>
              </a:ext>
            </a:extLst>
          </p:cNvPr>
          <p:cNvPicPr>
            <a:picLocks noChangeAspect="1"/>
          </p:cNvPicPr>
          <p:nvPr/>
        </p:nvPicPr>
        <p:blipFill>
          <a:blip r:embed="rId2"/>
          <a:stretch>
            <a:fillRect/>
          </a:stretch>
        </p:blipFill>
        <p:spPr>
          <a:xfrm rot="16200000">
            <a:off x="810155" y="1128416"/>
            <a:ext cx="2765385" cy="3599264"/>
          </a:xfrm>
          <a:prstGeom prst="rect">
            <a:avLst/>
          </a:prstGeom>
        </p:spPr>
      </p:pic>
      <p:pic>
        <p:nvPicPr>
          <p:cNvPr id="9" name="Εικόνα 8">
            <a:extLst>
              <a:ext uri="{FF2B5EF4-FFF2-40B4-BE49-F238E27FC236}">
                <a16:creationId xmlns:a16="http://schemas.microsoft.com/office/drawing/2014/main" id="{BFDA6FF0-4B7B-4CF0-2BC5-0234E2063ECF}"/>
              </a:ext>
            </a:extLst>
          </p:cNvPr>
          <p:cNvPicPr>
            <a:picLocks noChangeAspect="1"/>
          </p:cNvPicPr>
          <p:nvPr/>
        </p:nvPicPr>
        <p:blipFill>
          <a:blip r:embed="rId3"/>
          <a:stretch>
            <a:fillRect/>
          </a:stretch>
        </p:blipFill>
        <p:spPr>
          <a:xfrm>
            <a:off x="4490649" y="1852730"/>
            <a:ext cx="4395549" cy="2150637"/>
          </a:xfrm>
          <a:prstGeom prst="rect">
            <a:avLst/>
          </a:prstGeom>
        </p:spPr>
      </p:pic>
    </p:spTree>
    <p:extLst>
      <p:ext uri="{BB962C8B-B14F-4D97-AF65-F5344CB8AC3E}">
        <p14:creationId xmlns:p14="http://schemas.microsoft.com/office/powerpoint/2010/main" val="4138373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0DD79C-1445-F0BC-0142-D8B866A26F23}"/>
              </a:ext>
            </a:extLst>
          </p:cNvPr>
          <p:cNvSpPr>
            <a:spLocks noGrp="1"/>
          </p:cNvSpPr>
          <p:nvPr>
            <p:ph type="title"/>
          </p:nvPr>
        </p:nvSpPr>
        <p:spPr/>
        <p:txBody>
          <a:bodyPr/>
          <a:lstStyle/>
          <a:p>
            <a:pPr algn="ctr"/>
            <a:r>
              <a:rPr lang="el-GR" dirty="0">
                <a:latin typeface="+mj-lt"/>
                <a:cs typeface="Poppins" panose="00000500000000000000" pitchFamily="2" charset="0"/>
              </a:rPr>
              <a:t>Εγκατάσταση μοτέρ δόνησης στο τιμόνι</a:t>
            </a:r>
          </a:p>
        </p:txBody>
      </p:sp>
      <p:pic>
        <p:nvPicPr>
          <p:cNvPr id="4" name="Εικόνα 3">
            <a:extLst>
              <a:ext uri="{FF2B5EF4-FFF2-40B4-BE49-F238E27FC236}">
                <a16:creationId xmlns:a16="http://schemas.microsoft.com/office/drawing/2014/main" id="{B9E334BC-CD6E-894D-FA64-E014D84D17CF}"/>
              </a:ext>
            </a:extLst>
          </p:cNvPr>
          <p:cNvPicPr>
            <a:picLocks noChangeAspect="1"/>
          </p:cNvPicPr>
          <p:nvPr/>
        </p:nvPicPr>
        <p:blipFill>
          <a:blip r:embed="rId2"/>
          <a:stretch>
            <a:fillRect/>
          </a:stretch>
        </p:blipFill>
        <p:spPr>
          <a:xfrm rot="5400000">
            <a:off x="565106" y="2001547"/>
            <a:ext cx="2316937" cy="1737703"/>
          </a:xfrm>
          <a:prstGeom prst="rect">
            <a:avLst/>
          </a:prstGeom>
        </p:spPr>
      </p:pic>
      <p:pic>
        <p:nvPicPr>
          <p:cNvPr id="6" name="Εικόνα 5">
            <a:extLst>
              <a:ext uri="{FF2B5EF4-FFF2-40B4-BE49-F238E27FC236}">
                <a16:creationId xmlns:a16="http://schemas.microsoft.com/office/drawing/2014/main" id="{490C583F-A0AB-8BE8-3197-982879BEE30A}"/>
              </a:ext>
            </a:extLst>
          </p:cNvPr>
          <p:cNvPicPr>
            <a:picLocks noChangeAspect="1"/>
          </p:cNvPicPr>
          <p:nvPr/>
        </p:nvPicPr>
        <p:blipFill>
          <a:blip r:embed="rId3"/>
          <a:stretch>
            <a:fillRect/>
          </a:stretch>
        </p:blipFill>
        <p:spPr>
          <a:xfrm rot="5400000">
            <a:off x="2390308" y="2001547"/>
            <a:ext cx="2316938" cy="1737703"/>
          </a:xfrm>
          <a:prstGeom prst="rect">
            <a:avLst/>
          </a:prstGeom>
        </p:spPr>
      </p:pic>
      <p:pic>
        <p:nvPicPr>
          <p:cNvPr id="8" name="Εικόνα 7">
            <a:extLst>
              <a:ext uri="{FF2B5EF4-FFF2-40B4-BE49-F238E27FC236}">
                <a16:creationId xmlns:a16="http://schemas.microsoft.com/office/drawing/2014/main" id="{F7B50995-368A-4798-D931-F9C155B50AE2}"/>
              </a:ext>
            </a:extLst>
          </p:cNvPr>
          <p:cNvPicPr>
            <a:picLocks noChangeAspect="1"/>
          </p:cNvPicPr>
          <p:nvPr/>
        </p:nvPicPr>
        <p:blipFill>
          <a:blip r:embed="rId4"/>
          <a:stretch>
            <a:fillRect/>
          </a:stretch>
        </p:blipFill>
        <p:spPr>
          <a:xfrm rot="5400000">
            <a:off x="4303009" y="2001546"/>
            <a:ext cx="2316938" cy="1737703"/>
          </a:xfrm>
          <a:prstGeom prst="rect">
            <a:avLst/>
          </a:prstGeom>
        </p:spPr>
      </p:pic>
      <p:pic>
        <p:nvPicPr>
          <p:cNvPr id="10" name="Εικόνα 9">
            <a:extLst>
              <a:ext uri="{FF2B5EF4-FFF2-40B4-BE49-F238E27FC236}">
                <a16:creationId xmlns:a16="http://schemas.microsoft.com/office/drawing/2014/main" id="{E66BFAAB-95FA-DCE7-1F6D-C3C5B97FE80E}"/>
              </a:ext>
            </a:extLst>
          </p:cNvPr>
          <p:cNvPicPr>
            <a:picLocks noChangeAspect="1"/>
          </p:cNvPicPr>
          <p:nvPr/>
        </p:nvPicPr>
        <p:blipFill>
          <a:blip r:embed="rId5"/>
          <a:stretch>
            <a:fillRect/>
          </a:stretch>
        </p:blipFill>
        <p:spPr>
          <a:xfrm rot="5400000">
            <a:off x="6215710" y="2001544"/>
            <a:ext cx="2316940" cy="1737705"/>
          </a:xfrm>
          <a:prstGeom prst="rect">
            <a:avLst/>
          </a:prstGeom>
        </p:spPr>
      </p:pic>
    </p:spTree>
    <p:extLst>
      <p:ext uri="{BB962C8B-B14F-4D97-AF65-F5344CB8AC3E}">
        <p14:creationId xmlns:p14="http://schemas.microsoft.com/office/powerpoint/2010/main" val="3021216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0DD79C-1445-F0BC-0142-D8B866A26F23}"/>
              </a:ext>
            </a:extLst>
          </p:cNvPr>
          <p:cNvSpPr>
            <a:spLocks noGrp="1"/>
          </p:cNvSpPr>
          <p:nvPr>
            <p:ph type="title"/>
          </p:nvPr>
        </p:nvSpPr>
        <p:spPr>
          <a:xfrm>
            <a:off x="720000" y="431925"/>
            <a:ext cx="7704000" cy="572700"/>
          </a:xfrm>
        </p:spPr>
        <p:txBody>
          <a:bodyPr/>
          <a:lstStyle/>
          <a:p>
            <a:pPr algn="ctr"/>
            <a:r>
              <a:rPr lang="el-GR" dirty="0">
                <a:latin typeface="+mj-lt"/>
              </a:rPr>
              <a:t>Συνδεσμολογία κυκλώματος</a:t>
            </a:r>
          </a:p>
        </p:txBody>
      </p:sp>
      <p:pic>
        <p:nvPicPr>
          <p:cNvPr id="5" name="Εικόνα 4">
            <a:extLst>
              <a:ext uri="{FF2B5EF4-FFF2-40B4-BE49-F238E27FC236}">
                <a16:creationId xmlns:a16="http://schemas.microsoft.com/office/drawing/2014/main" id="{B3BA0E59-63A2-B15A-E96F-F6744667D950}"/>
              </a:ext>
            </a:extLst>
          </p:cNvPr>
          <p:cNvPicPr>
            <a:picLocks noChangeAspect="1"/>
          </p:cNvPicPr>
          <p:nvPr/>
        </p:nvPicPr>
        <p:blipFill>
          <a:blip r:embed="rId2"/>
          <a:stretch>
            <a:fillRect/>
          </a:stretch>
        </p:blipFill>
        <p:spPr>
          <a:xfrm rot="5400000">
            <a:off x="691132" y="1991684"/>
            <a:ext cx="2453926" cy="1840445"/>
          </a:xfrm>
          <a:prstGeom prst="rect">
            <a:avLst/>
          </a:prstGeom>
        </p:spPr>
      </p:pic>
      <p:pic>
        <p:nvPicPr>
          <p:cNvPr id="9" name="Εικόνα 8">
            <a:extLst>
              <a:ext uri="{FF2B5EF4-FFF2-40B4-BE49-F238E27FC236}">
                <a16:creationId xmlns:a16="http://schemas.microsoft.com/office/drawing/2014/main" id="{7A626731-B28D-4E41-7D6E-6FD0AA67E701}"/>
              </a:ext>
            </a:extLst>
          </p:cNvPr>
          <p:cNvPicPr>
            <a:picLocks noChangeAspect="1"/>
          </p:cNvPicPr>
          <p:nvPr/>
        </p:nvPicPr>
        <p:blipFill>
          <a:blip r:embed="rId3"/>
          <a:stretch>
            <a:fillRect/>
          </a:stretch>
        </p:blipFill>
        <p:spPr>
          <a:xfrm rot="5400000">
            <a:off x="3152529" y="1991686"/>
            <a:ext cx="2453930" cy="1840447"/>
          </a:xfrm>
          <a:prstGeom prst="rect">
            <a:avLst/>
          </a:prstGeom>
        </p:spPr>
      </p:pic>
      <p:pic>
        <p:nvPicPr>
          <p:cNvPr id="12" name="Εικόνα 11">
            <a:extLst>
              <a:ext uri="{FF2B5EF4-FFF2-40B4-BE49-F238E27FC236}">
                <a16:creationId xmlns:a16="http://schemas.microsoft.com/office/drawing/2014/main" id="{3BA3D583-F414-4585-4E92-B792568DCD6A}"/>
              </a:ext>
            </a:extLst>
          </p:cNvPr>
          <p:cNvPicPr>
            <a:picLocks noChangeAspect="1"/>
          </p:cNvPicPr>
          <p:nvPr/>
        </p:nvPicPr>
        <p:blipFill>
          <a:blip r:embed="rId4"/>
          <a:stretch>
            <a:fillRect/>
          </a:stretch>
        </p:blipFill>
        <p:spPr>
          <a:xfrm rot="5400000">
            <a:off x="5868227" y="1991683"/>
            <a:ext cx="2453928" cy="1840446"/>
          </a:xfrm>
          <a:prstGeom prst="rect">
            <a:avLst/>
          </a:prstGeom>
        </p:spPr>
      </p:pic>
    </p:spTree>
    <p:extLst>
      <p:ext uri="{BB962C8B-B14F-4D97-AF65-F5344CB8AC3E}">
        <p14:creationId xmlns:p14="http://schemas.microsoft.com/office/powerpoint/2010/main" val="2294648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057F-DD67-14D0-E661-90AA1A4C121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BA86C8A-8358-D829-06EF-AB1B8E172BE7}"/>
              </a:ext>
            </a:extLst>
          </p:cNvPr>
          <p:cNvSpPr>
            <a:spLocks noGrp="1"/>
          </p:cNvSpPr>
          <p:nvPr>
            <p:ph type="title"/>
          </p:nvPr>
        </p:nvSpPr>
        <p:spPr>
          <a:xfrm>
            <a:off x="720000" y="388245"/>
            <a:ext cx="7704000" cy="572700"/>
          </a:xfrm>
        </p:spPr>
        <p:txBody>
          <a:bodyPr/>
          <a:lstStyle/>
          <a:p>
            <a:pPr algn="ctr"/>
            <a:r>
              <a:rPr lang="el-GR" dirty="0">
                <a:latin typeface="+mj-lt"/>
              </a:rPr>
              <a:t>Προγραμματισμός</a:t>
            </a:r>
          </a:p>
        </p:txBody>
      </p:sp>
      <p:sp>
        <p:nvSpPr>
          <p:cNvPr id="3" name="Θέση περιεχομένου 2">
            <a:extLst>
              <a:ext uri="{FF2B5EF4-FFF2-40B4-BE49-F238E27FC236}">
                <a16:creationId xmlns:a16="http://schemas.microsoft.com/office/drawing/2014/main" id="{AFC43F2F-FA23-DD08-4DB6-C5FAC8345E0C}"/>
              </a:ext>
            </a:extLst>
          </p:cNvPr>
          <p:cNvSpPr txBox="1">
            <a:spLocks/>
          </p:cNvSpPr>
          <p:nvPr/>
        </p:nvSpPr>
        <p:spPr>
          <a:xfrm>
            <a:off x="364390" y="1196284"/>
            <a:ext cx="5808185" cy="371990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400"/>
              <a:buFont typeface="Raleway"/>
              <a:buNone/>
              <a:defRPr sz="1800" b="1" i="0" u="none" strike="noStrike" cap="none">
                <a:solidFill>
                  <a:schemeClr val="dk1"/>
                </a:solidFill>
                <a:latin typeface="Poppins"/>
                <a:ea typeface="Poppins"/>
                <a:cs typeface="Poppins"/>
                <a:sym typeface="Poppins"/>
              </a:defRPr>
            </a:lvl1pPr>
            <a:lvl2pPr marL="914400" marR="0" lvl="1"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2pPr>
            <a:lvl3pPr marL="1371600" marR="0" lvl="2"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3pPr>
            <a:lvl4pPr marL="1828800" marR="0" lvl="3"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4pPr>
            <a:lvl5pPr marL="2286000" marR="0" lvl="4"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5pPr>
            <a:lvl6pPr marL="2743200" marR="0" lvl="5"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6pPr>
            <a:lvl7pPr marL="3200400" marR="0" lvl="6"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7pPr>
            <a:lvl8pPr marL="3657600" marR="0" lvl="7"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8pPr>
            <a:lvl9pPr marL="4114800" marR="0" lvl="8" indent="-304800" algn="l" rtl="0">
              <a:lnSpc>
                <a:spcPct val="100000"/>
              </a:lnSpc>
              <a:spcBef>
                <a:spcPts val="0"/>
              </a:spcBef>
              <a:spcAft>
                <a:spcPts val="0"/>
              </a:spcAft>
              <a:buClr>
                <a:schemeClr val="dk1"/>
              </a:buClr>
              <a:buSzPts val="2400"/>
              <a:buFont typeface="Raleway"/>
              <a:buNone/>
              <a:defRPr sz="2400" b="1" i="0" u="none" strike="noStrike" cap="none">
                <a:solidFill>
                  <a:schemeClr val="dk1"/>
                </a:solidFill>
                <a:latin typeface="Raleway"/>
                <a:ea typeface="Raleway"/>
                <a:cs typeface="Raleway"/>
                <a:sym typeface="Raleway"/>
              </a:defRPr>
            </a:lvl9pPr>
          </a:lstStyle>
          <a:p>
            <a:pPr marL="152400" indent="0"/>
            <a:r>
              <a:rPr lang="el-GR" sz="1400" b="0" dirty="0">
                <a:latin typeface="+mn-lt"/>
              </a:rPr>
              <a:t>Η πλακέτα προγραμματίστηκε με 3 </a:t>
            </a:r>
            <a:r>
              <a:rPr lang="en-US" sz="1400" b="0" dirty="0">
                <a:latin typeface="+mn-lt"/>
              </a:rPr>
              <a:t>modes </a:t>
            </a:r>
            <a:r>
              <a:rPr lang="el-GR" sz="1400" b="0" dirty="0">
                <a:latin typeface="+mn-lt"/>
              </a:rPr>
              <a:t>δόνησης βάσει σοβαρότητας του σφάλματος. </a:t>
            </a:r>
          </a:p>
          <a:p>
            <a:pPr marL="152400" indent="0"/>
            <a:r>
              <a:rPr lang="el-GR" sz="1400" b="0" dirty="0">
                <a:latin typeface="+mn-lt"/>
              </a:rPr>
              <a:t>Τα</a:t>
            </a:r>
            <a:r>
              <a:rPr lang="en-US" sz="1400" b="0" dirty="0">
                <a:latin typeface="+mn-lt"/>
              </a:rPr>
              <a:t> fault CAN messages </a:t>
            </a:r>
            <a:r>
              <a:rPr lang="el-GR" sz="1400" b="0" dirty="0">
                <a:latin typeface="+mn-lt"/>
              </a:rPr>
              <a:t>αποστέλλονται στο </a:t>
            </a:r>
            <a:r>
              <a:rPr lang="en-US" sz="1400" b="0" dirty="0">
                <a:latin typeface="+mn-lt"/>
              </a:rPr>
              <a:t>ID: 123. </a:t>
            </a:r>
            <a:endParaRPr lang="el-GR" sz="1400" b="0" dirty="0">
              <a:latin typeface="+mn-lt"/>
            </a:endParaRPr>
          </a:p>
          <a:p>
            <a:pPr marL="152400" indent="0"/>
            <a:r>
              <a:rPr lang="el-GR" sz="1400" b="0" dirty="0">
                <a:latin typeface="+mn-lt"/>
              </a:rPr>
              <a:t>Αν το </a:t>
            </a:r>
            <a:r>
              <a:rPr lang="en-US" sz="1400" b="0" dirty="0">
                <a:latin typeface="+mn-lt"/>
              </a:rPr>
              <a:t>fault message </a:t>
            </a:r>
            <a:r>
              <a:rPr lang="el-GR" sz="1400" b="0" dirty="0">
                <a:latin typeface="+mn-lt"/>
              </a:rPr>
              <a:t>είναι 1, 2 ή 3 αναπαράγονται τα αντίστοιχα </a:t>
            </a:r>
            <a:r>
              <a:rPr lang="en-US" sz="1400" b="0" dirty="0">
                <a:latin typeface="+mn-lt"/>
              </a:rPr>
              <a:t>mode </a:t>
            </a:r>
            <a:r>
              <a:rPr lang="el-GR" sz="1400" b="0" dirty="0">
                <a:latin typeface="+mn-lt"/>
              </a:rPr>
              <a:t>δόνησης.</a:t>
            </a:r>
            <a:endParaRPr lang="en-US" sz="1400" b="0" dirty="0">
              <a:latin typeface="+mn-lt"/>
            </a:endParaRPr>
          </a:p>
          <a:p>
            <a:pPr marL="152400" indent="0"/>
            <a:endParaRPr lang="en-US" sz="1400" b="0" dirty="0">
              <a:latin typeface="+mn-lt"/>
            </a:endParaRPr>
          </a:p>
          <a:p>
            <a:pPr marL="152400" indent="0"/>
            <a:r>
              <a:rPr lang="el-GR" sz="1400" b="0" dirty="0">
                <a:latin typeface="+mn-lt"/>
              </a:rPr>
              <a:t>Τα μοτίβα δόνησης που επιλέχθηκαν είναι</a:t>
            </a:r>
            <a:r>
              <a:rPr lang="en-US" sz="1400" b="0" dirty="0">
                <a:latin typeface="+mn-lt"/>
              </a:rPr>
              <a:t>:</a:t>
            </a:r>
          </a:p>
          <a:p>
            <a:pPr marL="152400" indent="0"/>
            <a:endParaRPr lang="en-US" sz="1400" b="0" dirty="0">
              <a:latin typeface="+mn-lt"/>
            </a:endParaRPr>
          </a:p>
          <a:p>
            <a:pPr marL="495300" indent="-342900">
              <a:buFont typeface="Arial" panose="020B0604020202020204" pitchFamily="34" charset="0"/>
              <a:buChar char="•"/>
            </a:pPr>
            <a:r>
              <a:rPr lang="en-US" sz="1400" b="0" dirty="0">
                <a:latin typeface="+mn-lt"/>
              </a:rPr>
              <a:t>300ms Vibration Time 200ms Idle Time, vibration pattern duration 1.5sec</a:t>
            </a:r>
          </a:p>
          <a:p>
            <a:pPr marL="495300" indent="-342900">
              <a:buFont typeface="Arial" panose="020B0604020202020204" pitchFamily="34" charset="0"/>
              <a:buChar char="•"/>
            </a:pPr>
            <a:endParaRPr lang="en-US" sz="1400" b="0" dirty="0">
              <a:latin typeface="+mn-lt"/>
            </a:endParaRPr>
          </a:p>
          <a:p>
            <a:pPr marL="495300" indent="-342900">
              <a:buFont typeface="Arial" panose="020B0604020202020204" pitchFamily="34" charset="0"/>
              <a:buChar char="•"/>
            </a:pPr>
            <a:r>
              <a:rPr lang="en-US" sz="1400" b="0" dirty="0">
                <a:latin typeface="+mn-lt"/>
              </a:rPr>
              <a:t>600ms Vibration Time 400ms Idle Time, vibration pattern duration 3sec</a:t>
            </a:r>
          </a:p>
          <a:p>
            <a:pPr marL="495300" indent="-342900">
              <a:buFont typeface="Arial" panose="020B0604020202020204" pitchFamily="34" charset="0"/>
              <a:buChar char="•"/>
            </a:pPr>
            <a:endParaRPr lang="en-US" sz="1400" b="0" dirty="0">
              <a:latin typeface="+mn-lt"/>
            </a:endParaRPr>
          </a:p>
          <a:p>
            <a:pPr marL="495300" indent="-342900">
              <a:buFont typeface="Arial" panose="020B0604020202020204" pitchFamily="34" charset="0"/>
              <a:buChar char="•"/>
            </a:pPr>
            <a:r>
              <a:rPr lang="en-US" sz="1400" b="0" dirty="0">
                <a:latin typeface="+mn-lt"/>
              </a:rPr>
              <a:t>1000ms Vibration Time 500ms Idle Time, vibration pattern duration 4.5sec</a:t>
            </a:r>
          </a:p>
          <a:p>
            <a:pPr marL="495300" indent="-342900">
              <a:buAutoNum type="arabicParenR"/>
            </a:pPr>
            <a:endParaRPr lang="en-US" sz="1400" b="0" dirty="0">
              <a:latin typeface="+mn-lt"/>
            </a:endParaRPr>
          </a:p>
        </p:txBody>
      </p:sp>
      <p:pic>
        <p:nvPicPr>
          <p:cNvPr id="6" name="Εικόνα 5">
            <a:extLst>
              <a:ext uri="{FF2B5EF4-FFF2-40B4-BE49-F238E27FC236}">
                <a16:creationId xmlns:a16="http://schemas.microsoft.com/office/drawing/2014/main" id="{7D945C90-3237-49DD-0F85-B9C1235E6A7F}"/>
              </a:ext>
            </a:extLst>
          </p:cNvPr>
          <p:cNvPicPr>
            <a:picLocks noChangeAspect="1"/>
          </p:cNvPicPr>
          <p:nvPr/>
        </p:nvPicPr>
        <p:blipFill>
          <a:blip r:embed="rId2"/>
          <a:stretch>
            <a:fillRect/>
          </a:stretch>
        </p:blipFill>
        <p:spPr>
          <a:xfrm>
            <a:off x="6531429" y="1416085"/>
            <a:ext cx="2420061" cy="2857533"/>
          </a:xfrm>
          <a:prstGeom prst="rect">
            <a:avLst/>
          </a:prstGeom>
        </p:spPr>
      </p:pic>
    </p:spTree>
    <p:extLst>
      <p:ext uri="{BB962C8B-B14F-4D97-AF65-F5344CB8AC3E}">
        <p14:creationId xmlns:p14="http://schemas.microsoft.com/office/powerpoint/2010/main" val="1227081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3C339F-DFAB-84C9-9E2B-85AFBC0368A4}"/>
              </a:ext>
            </a:extLst>
          </p:cNvPr>
          <p:cNvSpPr>
            <a:spLocks noGrp="1"/>
          </p:cNvSpPr>
          <p:nvPr>
            <p:ph type="title"/>
          </p:nvPr>
        </p:nvSpPr>
        <p:spPr/>
        <p:txBody>
          <a:bodyPr/>
          <a:lstStyle/>
          <a:p>
            <a:pPr algn="ctr"/>
            <a:r>
              <a:rPr lang="el-GR" dirty="0">
                <a:latin typeface="+mj-lt"/>
              </a:rPr>
              <a:t>Επικοινωνία με Η/Υ</a:t>
            </a:r>
          </a:p>
        </p:txBody>
      </p:sp>
      <p:pic>
        <p:nvPicPr>
          <p:cNvPr id="4" name="Εικόνα 3">
            <a:extLst>
              <a:ext uri="{FF2B5EF4-FFF2-40B4-BE49-F238E27FC236}">
                <a16:creationId xmlns:a16="http://schemas.microsoft.com/office/drawing/2014/main" id="{3D42D639-F9FA-D51B-6884-D737B2F6D558}"/>
              </a:ext>
            </a:extLst>
          </p:cNvPr>
          <p:cNvPicPr>
            <a:picLocks noChangeAspect="1"/>
          </p:cNvPicPr>
          <p:nvPr/>
        </p:nvPicPr>
        <p:blipFill>
          <a:blip r:embed="rId3"/>
          <a:stretch>
            <a:fillRect/>
          </a:stretch>
        </p:blipFill>
        <p:spPr>
          <a:xfrm rot="19962351">
            <a:off x="718467" y="1461473"/>
            <a:ext cx="2381250" cy="2381250"/>
          </a:xfrm>
          <a:prstGeom prst="rect">
            <a:avLst/>
          </a:prstGeom>
        </p:spPr>
      </p:pic>
      <p:sp>
        <p:nvSpPr>
          <p:cNvPr id="5" name="TextBox 4">
            <a:extLst>
              <a:ext uri="{FF2B5EF4-FFF2-40B4-BE49-F238E27FC236}">
                <a16:creationId xmlns:a16="http://schemas.microsoft.com/office/drawing/2014/main" id="{8D77D942-2118-A178-4481-4D7557AEE078}"/>
              </a:ext>
            </a:extLst>
          </p:cNvPr>
          <p:cNvSpPr txBox="1"/>
          <p:nvPr/>
        </p:nvSpPr>
        <p:spPr>
          <a:xfrm>
            <a:off x="1247693" y="3756885"/>
            <a:ext cx="1322798" cy="338554"/>
          </a:xfrm>
          <a:prstGeom prst="rect">
            <a:avLst/>
          </a:prstGeom>
          <a:noFill/>
        </p:spPr>
        <p:txBody>
          <a:bodyPr wrap="none" rtlCol="0">
            <a:spAutoFit/>
          </a:bodyPr>
          <a:lstStyle/>
          <a:p>
            <a:r>
              <a:rPr lang="en-US" sz="1600" dirty="0"/>
              <a:t>USB to CAN</a:t>
            </a:r>
            <a:endParaRPr lang="el-GR" sz="1600" dirty="0"/>
          </a:p>
        </p:txBody>
      </p:sp>
      <p:pic>
        <p:nvPicPr>
          <p:cNvPr id="7" name="Εικόνα 6">
            <a:extLst>
              <a:ext uri="{FF2B5EF4-FFF2-40B4-BE49-F238E27FC236}">
                <a16:creationId xmlns:a16="http://schemas.microsoft.com/office/drawing/2014/main" id="{7C38A39D-FFD3-06EB-4C12-97774EDFA108}"/>
              </a:ext>
            </a:extLst>
          </p:cNvPr>
          <p:cNvPicPr>
            <a:picLocks noChangeAspect="1"/>
          </p:cNvPicPr>
          <p:nvPr/>
        </p:nvPicPr>
        <p:blipFill>
          <a:blip r:embed="rId4"/>
          <a:stretch>
            <a:fillRect/>
          </a:stretch>
        </p:blipFill>
        <p:spPr>
          <a:xfrm>
            <a:off x="3293215" y="1625413"/>
            <a:ext cx="5688958" cy="2589077"/>
          </a:xfrm>
          <a:prstGeom prst="rect">
            <a:avLst/>
          </a:prstGeom>
        </p:spPr>
      </p:pic>
    </p:spTree>
    <p:extLst>
      <p:ext uri="{BB962C8B-B14F-4D97-AF65-F5344CB8AC3E}">
        <p14:creationId xmlns:p14="http://schemas.microsoft.com/office/powerpoint/2010/main" val="1288663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3C339F-DFAB-84C9-9E2B-85AFBC0368A4}"/>
              </a:ext>
            </a:extLst>
          </p:cNvPr>
          <p:cNvSpPr>
            <a:spLocks noGrp="1"/>
          </p:cNvSpPr>
          <p:nvPr>
            <p:ph type="title"/>
          </p:nvPr>
        </p:nvSpPr>
        <p:spPr/>
        <p:txBody>
          <a:bodyPr/>
          <a:lstStyle/>
          <a:p>
            <a:pPr algn="ctr"/>
            <a:r>
              <a:rPr lang="el-GR" dirty="0">
                <a:latin typeface="+mj-lt"/>
              </a:rPr>
              <a:t>Συμπεράσματα</a:t>
            </a:r>
          </a:p>
        </p:txBody>
      </p:sp>
      <p:sp>
        <p:nvSpPr>
          <p:cNvPr id="3" name="TextBox 2">
            <a:extLst>
              <a:ext uri="{FF2B5EF4-FFF2-40B4-BE49-F238E27FC236}">
                <a16:creationId xmlns:a16="http://schemas.microsoft.com/office/drawing/2014/main" id="{0DC48C4B-03E9-ADD1-B349-53FA10D9B3FB}"/>
              </a:ext>
            </a:extLst>
          </p:cNvPr>
          <p:cNvSpPr txBox="1"/>
          <p:nvPr/>
        </p:nvSpPr>
        <p:spPr>
          <a:xfrm>
            <a:off x="720000" y="1939185"/>
            <a:ext cx="7854449" cy="1815882"/>
          </a:xfrm>
          <a:prstGeom prst="rect">
            <a:avLst/>
          </a:prstGeom>
          <a:noFill/>
        </p:spPr>
        <p:txBody>
          <a:bodyPr wrap="square" rtlCol="0">
            <a:spAutoFit/>
          </a:bodyPr>
          <a:lstStyle/>
          <a:p>
            <a:r>
              <a:rPr lang="el-GR" dirty="0"/>
              <a:t>Ύστερα από συζήτηση με οδηγούς </a:t>
            </a:r>
            <a:r>
              <a:rPr lang="en-US" dirty="0"/>
              <a:t>FSAE </a:t>
            </a:r>
            <a:r>
              <a:rPr lang="el-GR" dirty="0"/>
              <a:t>καταλήξαμε στο συμπέρασμα ότι η δόνηση δεν είναι ιδανικό να χρησιμοποιείται σε αγώνες διότι αποσπάει την προσοχή του οδηγού και μπορεί να γίνει επικίνδυνο. </a:t>
            </a:r>
          </a:p>
          <a:p>
            <a:endParaRPr lang="el-GR" dirty="0"/>
          </a:p>
          <a:p>
            <a:endParaRPr lang="el-GR" dirty="0"/>
          </a:p>
          <a:p>
            <a:r>
              <a:rPr lang="el-GR" dirty="0"/>
              <a:t>Θεωρείται όμως χρήσιμο σε δοκιμές πίστας όπου δοκιμάζονται τα οχήματα και οι οδηγοί προσέχουν για σφάλματα και θέματα που μπορεί να προκύψουν στο αυτοκίνητο, το οποίο είναι ένα μεγάλο μέρος των δοκιμών οχημάτων.</a:t>
            </a:r>
          </a:p>
        </p:txBody>
      </p:sp>
    </p:spTree>
    <p:extLst>
      <p:ext uri="{BB962C8B-B14F-4D97-AF65-F5344CB8AC3E}">
        <p14:creationId xmlns:p14="http://schemas.microsoft.com/office/powerpoint/2010/main" val="2312218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Google Shape;734;p37">
            <a:extLst>
              <a:ext uri="{FF2B5EF4-FFF2-40B4-BE49-F238E27FC236}">
                <a16:creationId xmlns:a16="http://schemas.microsoft.com/office/drawing/2014/main" id="{0CD18953-8613-77FB-711A-2F2B30EBBC18}"/>
              </a:ext>
            </a:extLst>
          </p:cNvPr>
          <p:cNvSpPr txBox="1">
            <a:spLocks noGrp="1"/>
          </p:cNvSpPr>
          <p:nvPr>
            <p:ph type="title"/>
          </p:nvPr>
        </p:nvSpPr>
        <p:spPr>
          <a:xfrm>
            <a:off x="2690676" y="1804367"/>
            <a:ext cx="3461456" cy="991093"/>
          </a:xfrm>
        </p:spPr>
        <p:txBody>
          <a:bodyPr spcFirstLastPara="1" wrap="square" lIns="91425" tIns="91425" rIns="91425" bIns="91425" anchor="t" anchorCtr="0">
            <a:noAutofit/>
          </a:bodyPr>
          <a:lstStyle/>
          <a:p>
            <a:pPr lvl="0"/>
            <a:r>
              <a:rPr lang="el-GR" dirty="0"/>
              <a:t>Ευχαριστώ</a:t>
            </a:r>
            <a:r>
              <a:rPr lang="en-US" dirty="0"/>
              <a:t>!</a:t>
            </a:r>
          </a:p>
        </p:txBody>
      </p:sp>
      <p:sp>
        <p:nvSpPr>
          <p:cNvPr id="6" name="Google Shape;735;p37">
            <a:extLst>
              <a:ext uri="{FF2B5EF4-FFF2-40B4-BE49-F238E27FC236}">
                <a16:creationId xmlns:a16="http://schemas.microsoft.com/office/drawing/2014/main" id="{7A2D62A5-69D8-0500-64CD-741E8BC09389}"/>
              </a:ext>
            </a:extLst>
          </p:cNvPr>
          <p:cNvSpPr txBox="1">
            <a:spLocks/>
          </p:cNvSpPr>
          <p:nvPr/>
        </p:nvSpPr>
        <p:spPr>
          <a:xfrm>
            <a:off x="3102024" y="2795460"/>
            <a:ext cx="2638760" cy="309385"/>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l-GR" dirty="0"/>
              <a:t>Ερωτήσεις;</a:t>
            </a:r>
            <a:endParaRPr lang="en-US" dirty="0"/>
          </a:p>
        </p:txBody>
      </p:sp>
      <p:cxnSp>
        <p:nvCxnSpPr>
          <p:cNvPr id="7" name="Google Shape;737;p37">
            <a:extLst>
              <a:ext uri="{FF2B5EF4-FFF2-40B4-BE49-F238E27FC236}">
                <a16:creationId xmlns:a16="http://schemas.microsoft.com/office/drawing/2014/main" id="{557A4950-2598-61B1-BC0D-4BC84AA3A191}"/>
              </a:ext>
            </a:extLst>
          </p:cNvPr>
          <p:cNvCxnSpPr>
            <a:cxnSpLocks/>
          </p:cNvCxnSpPr>
          <p:nvPr/>
        </p:nvCxnSpPr>
        <p:spPr>
          <a:xfrm>
            <a:off x="2606757" y="2629851"/>
            <a:ext cx="3461457"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94985402"/>
      </p:ext>
    </p:extLst>
  </p:cSld>
  <p:clrMapOvr>
    <a:masterClrMapping/>
  </p:clrMapOvr>
</p:sld>
</file>

<file path=ppt/theme/theme1.xml><?xml version="1.0" encoding="utf-8"?>
<a:theme xmlns:a="http://schemas.openxmlformats.org/drawingml/2006/main" name="Cycle Diagrams Theme for a Business Plan by Slidesgo">
  <a:themeElements>
    <a:clrScheme name="Simple Light">
      <a:dk1>
        <a:srgbClr val="1B1B1B"/>
      </a:dk1>
      <a:lt1>
        <a:srgbClr val="FAFAFA"/>
      </a:lt1>
      <a:dk2>
        <a:srgbClr val="374768"/>
      </a:dk2>
      <a:lt2>
        <a:srgbClr val="43567F"/>
      </a:lt2>
      <a:accent1>
        <a:srgbClr val="9BACCA"/>
      </a:accent1>
      <a:accent2>
        <a:srgbClr val="C2CDE5"/>
      </a:accent2>
      <a:accent3>
        <a:srgbClr val="FFFFFF"/>
      </a:accent3>
      <a:accent4>
        <a:srgbClr val="FFFFFF"/>
      </a:accent4>
      <a:accent5>
        <a:srgbClr val="FFFFFF"/>
      </a:accent5>
      <a:accent6>
        <a:srgbClr val="FFFFFF"/>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286</Words>
  <Application>Microsoft Office PowerPoint</Application>
  <PresentationFormat>Προβολή στην οθόνη (16:9)</PresentationFormat>
  <Paragraphs>52</Paragraphs>
  <Slides>14</Slides>
  <Notes>3</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14</vt:i4>
      </vt:variant>
    </vt:vector>
  </HeadingPairs>
  <TitlesOfParts>
    <vt:vector size="21" baseType="lpstr">
      <vt:lpstr>Century</vt:lpstr>
      <vt:lpstr>Arial</vt:lpstr>
      <vt:lpstr>Didact Gothic</vt:lpstr>
      <vt:lpstr>Poppins</vt:lpstr>
      <vt:lpstr>Libre Franklin</vt:lpstr>
      <vt:lpstr>Raleway</vt:lpstr>
      <vt:lpstr>Cycle Diagrams Theme for a Business Plan by Slidesgo</vt:lpstr>
      <vt:lpstr>Τιμόνι τύπου FSAE με ειδοποίηση σφαλμάτων μέσω δόνησης</vt:lpstr>
      <vt:lpstr>Περιεχόμενα</vt:lpstr>
      <vt:lpstr>Εισαγωγή</vt:lpstr>
      <vt:lpstr>Υλικά</vt:lpstr>
      <vt:lpstr>Πρωτόκολλο CAN-BUS</vt:lpstr>
      <vt:lpstr>Πρωτόκολλο CAN-BUS</vt:lpstr>
      <vt:lpstr>Κύκλωμα δόνησης</vt:lpstr>
      <vt:lpstr>Μικροελεγκτής και CAN-BUS</vt:lpstr>
      <vt:lpstr>Εγκατάσταση μοτέρ δόνησης στο τιμόνι</vt:lpstr>
      <vt:lpstr>Συνδεσμολογία κυκλώματος</vt:lpstr>
      <vt:lpstr>Προγραμματισμός</vt:lpstr>
      <vt:lpstr>Επικοινωνία με Η/Υ</vt:lpstr>
      <vt:lpstr>Συμπεράσματα</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Ultrsonic Distance Measurement with</dc:title>
  <cp:lastModifiedBy>Dimitrios Katsikis</cp:lastModifiedBy>
  <cp:revision>28</cp:revision>
  <dcterms:modified xsi:type="dcterms:W3CDTF">2025-01-09T14:27:22Z</dcterms:modified>
</cp:coreProperties>
</file>